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sldIdLst>
    <p:sldId id="256" r:id="rId2"/>
    <p:sldId id="302" r:id="rId3"/>
    <p:sldId id="304" r:id="rId4"/>
    <p:sldId id="346" r:id="rId5"/>
    <p:sldId id="257" r:id="rId6"/>
    <p:sldId id="306" r:id="rId7"/>
    <p:sldId id="266" r:id="rId8"/>
    <p:sldId id="267" r:id="rId9"/>
    <p:sldId id="258" r:id="rId10"/>
    <p:sldId id="290" r:id="rId11"/>
    <p:sldId id="307" r:id="rId12"/>
    <p:sldId id="308" r:id="rId13"/>
    <p:sldId id="309" r:id="rId14"/>
    <p:sldId id="310" r:id="rId15"/>
    <p:sldId id="311" r:id="rId16"/>
    <p:sldId id="312" r:id="rId17"/>
    <p:sldId id="313" r:id="rId18"/>
    <p:sldId id="314"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27.02.2023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46</a:t>
            </a:fld>
            <a:endParaRPr lang="cs-CZ" dirty="0"/>
          </a:p>
        </p:txBody>
      </p:sp>
    </p:spTree>
    <p:extLst>
      <p:ext uri="{BB962C8B-B14F-4D97-AF65-F5344CB8AC3E}">
        <p14:creationId xmlns:p14="http://schemas.microsoft.com/office/powerpoint/2010/main" val="182551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12</a:t>
            </a:fld>
            <a:endParaRPr lang="cs-CZ" dirty="0"/>
          </a:p>
        </p:txBody>
      </p:sp>
    </p:spTree>
    <p:extLst>
      <p:ext uri="{BB962C8B-B14F-4D97-AF65-F5344CB8AC3E}">
        <p14:creationId xmlns:p14="http://schemas.microsoft.com/office/powerpoint/2010/main" val="34827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26</a:t>
            </a:fld>
            <a:endParaRPr lang="cs-CZ" dirty="0"/>
          </a:p>
        </p:txBody>
      </p:sp>
    </p:spTree>
    <p:extLst>
      <p:ext uri="{BB962C8B-B14F-4D97-AF65-F5344CB8AC3E}">
        <p14:creationId xmlns:p14="http://schemas.microsoft.com/office/powerpoint/2010/main" val="160331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C494EA6-E3E9-4C3D-9D53-2897579F369B}"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2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7351B71-44BD-42E0-A26D-06867C2E401F}"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2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E7C574-2AEC-41C7-BC85-05CAD1B5DB8E}"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2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EE03C79-3B0B-450D-A561-B3246B989E4C}"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2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2987EAA-60AD-4FCC-9BF7-B6C399A696AE}"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2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BB4D324-B0FF-44AF-8777-E7098F9FAFF6}"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2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CDCABD1-62BB-4307-BC93-0891C6165D2D}" type="datetime1">
              <a:rPr lang="cs-CZ" smtClean="0"/>
              <a:t>27.02.2023</a:t>
            </a:fld>
            <a:endParaRPr lang="cs-CZ" dirty="0"/>
          </a:p>
        </p:txBody>
      </p:sp>
      <p:sp>
        <p:nvSpPr>
          <p:cNvPr id="8" name="Zástupný symbol pro zápatí 7"/>
          <p:cNvSpPr>
            <a:spLocks noGrp="1"/>
          </p:cNvSpPr>
          <p:nvPr>
            <p:ph type="ftr" sz="quarter" idx="11"/>
          </p:nvPr>
        </p:nvSpPr>
        <p:spPr/>
        <p:txBody>
          <a:bodyPr/>
          <a:lstStyle/>
          <a:p>
            <a:r>
              <a:rPr lang="cs-CZ" smtClean="0"/>
              <a:t>Tutoriál č. 2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E3A966E-B2A7-4403-8B28-04C743674212}" type="datetime1">
              <a:rPr lang="cs-CZ" smtClean="0"/>
              <a:t>27.02.2023</a:t>
            </a:fld>
            <a:endParaRPr lang="cs-CZ" dirty="0"/>
          </a:p>
        </p:txBody>
      </p:sp>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B618DB-1645-4816-9902-84F744B2C135}" type="datetime1">
              <a:rPr lang="cs-CZ" smtClean="0"/>
              <a:t>27.02.2023</a:t>
            </a:fld>
            <a:endParaRPr lang="cs-CZ" dirty="0"/>
          </a:p>
        </p:txBody>
      </p:sp>
      <p:sp>
        <p:nvSpPr>
          <p:cNvPr id="3" name="Zástupný symbol pro zápatí 2"/>
          <p:cNvSpPr>
            <a:spLocks noGrp="1"/>
          </p:cNvSpPr>
          <p:nvPr>
            <p:ph type="ftr" sz="quarter" idx="11"/>
          </p:nvPr>
        </p:nvSpPr>
        <p:spPr/>
        <p:txBody>
          <a:bodyPr/>
          <a:lstStyle/>
          <a:p>
            <a:r>
              <a:rPr lang="cs-CZ" smtClean="0"/>
              <a:t>Tutoriál č. 2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3BE3BC4-F648-45A4-83C3-1323756C9658}"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2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BDCD57C-E8C8-4E58-955B-3CECEFA797EE}"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2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DF575-A952-4CB1-88D9-C707809AA6C5}" type="datetime1">
              <a:rPr lang="cs-CZ" smtClean="0"/>
              <a:t>27.02.2023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č. 2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SPRÁVNĚPRÁVNÍ VZTAHY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251520" y="188640"/>
            <a:ext cx="8640960" cy="4339650"/>
          </a:xfrm>
          <a:prstGeom prst="rect">
            <a:avLst/>
          </a:prstGeom>
          <a:noFill/>
        </p:spPr>
        <p:txBody>
          <a:bodyPr wrap="square" rtlCol="0">
            <a:spAutoFit/>
          </a:bodyPr>
          <a:lstStyle/>
          <a:p>
            <a:pPr algn="just"/>
            <a:r>
              <a:rPr lang="cs-CZ" sz="2400" b="1" dirty="0" smtClean="0"/>
              <a:t>PRVKY SPRÁVNĚPRÁVNÍCH VZTAHŮ</a:t>
            </a:r>
          </a:p>
          <a:p>
            <a:pPr algn="just"/>
            <a:endParaRPr lang="cs-CZ" dirty="0" smtClean="0"/>
          </a:p>
          <a:p>
            <a:pPr algn="just"/>
            <a:r>
              <a:rPr lang="cs-CZ" dirty="0" smtClean="0"/>
              <a:t>Pro správněprávní vztahy je obdobně jako pro právní vztahy obecně charakteristická jejich určitá vnitřní struktura. V každém správněprávním vztahu můžeme vymezit jeho </a:t>
            </a:r>
            <a:r>
              <a:rPr lang="cs-CZ" b="1" dirty="0" smtClean="0"/>
              <a:t>subjekty</a:t>
            </a:r>
            <a:r>
              <a:rPr lang="cs-CZ" dirty="0" smtClean="0"/>
              <a:t>, </a:t>
            </a:r>
            <a:r>
              <a:rPr lang="cs-CZ" b="1" dirty="0" smtClean="0"/>
              <a:t>obsah</a:t>
            </a:r>
            <a:r>
              <a:rPr lang="cs-CZ" dirty="0" smtClean="0"/>
              <a:t> a </a:t>
            </a:r>
            <a:r>
              <a:rPr lang="cs-CZ" b="1" dirty="0" smtClean="0"/>
              <a:t>objekt</a:t>
            </a:r>
            <a:r>
              <a:rPr lang="cs-CZ" dirty="0" smtClean="0"/>
              <a:t>.</a:t>
            </a:r>
          </a:p>
          <a:p>
            <a:pPr algn="just"/>
            <a:endParaRPr lang="cs-CZ" dirty="0"/>
          </a:p>
          <a:p>
            <a:pPr algn="just"/>
            <a:r>
              <a:rPr lang="cs-CZ" b="1" dirty="0" smtClean="0"/>
              <a:t>Subjekty </a:t>
            </a:r>
            <a:r>
              <a:rPr lang="cs-CZ" dirty="0" smtClean="0"/>
              <a:t>nejméně 2 individualizované subjekty, přičemž jedním z nich je vždy správní orgán a to v mocensky nadřazeném postavení</a:t>
            </a:r>
            <a:r>
              <a:rPr lang="cs-CZ" dirty="0"/>
              <a:t> </a:t>
            </a:r>
            <a:r>
              <a:rPr lang="cs-CZ" dirty="0" smtClean="0"/>
              <a:t>a v rámci realizace své pravomoci a působnosti.</a:t>
            </a:r>
          </a:p>
          <a:p>
            <a:pPr algn="just"/>
            <a:endParaRPr lang="cs-CZ" dirty="0"/>
          </a:p>
          <a:p>
            <a:pPr algn="just"/>
            <a:r>
              <a:rPr lang="cs-CZ" b="1" dirty="0" smtClean="0"/>
              <a:t>Obsah</a:t>
            </a:r>
            <a:r>
              <a:rPr lang="cs-CZ" dirty="0" smtClean="0"/>
              <a:t> jednotlivá práva a povinnosti – dare (dát), </a:t>
            </a:r>
            <a:r>
              <a:rPr lang="cs-CZ" dirty="0" err="1" smtClean="0"/>
              <a:t>facere</a:t>
            </a:r>
            <a:r>
              <a:rPr lang="cs-CZ" dirty="0" smtClean="0"/>
              <a:t> (konat), </a:t>
            </a:r>
            <a:r>
              <a:rPr lang="cs-CZ" dirty="0" err="1" smtClean="0"/>
              <a:t>omitere</a:t>
            </a:r>
            <a:r>
              <a:rPr lang="cs-CZ" dirty="0" smtClean="0"/>
              <a:t> (zdržet se konání), </a:t>
            </a:r>
            <a:r>
              <a:rPr lang="cs-CZ" dirty="0" err="1" smtClean="0"/>
              <a:t>pati</a:t>
            </a:r>
            <a:r>
              <a:rPr lang="cs-CZ" dirty="0" smtClean="0"/>
              <a:t> (strpět)</a:t>
            </a:r>
          </a:p>
          <a:p>
            <a:pPr algn="just"/>
            <a:endParaRPr lang="cs-CZ" dirty="0"/>
          </a:p>
          <a:p>
            <a:pPr algn="just"/>
            <a:r>
              <a:rPr lang="cs-CZ" b="1" dirty="0" smtClean="0"/>
              <a:t>Objekt (předmět)</a:t>
            </a:r>
            <a:r>
              <a:rPr lang="cs-CZ" dirty="0" smtClean="0"/>
              <a:t> – lidské chování, věci jako materiální hodnoty</a:t>
            </a:r>
            <a:endParaRPr lang="cs-CZ" b="1" dirty="0" smtClean="0"/>
          </a:p>
          <a:p>
            <a:pPr algn="just"/>
            <a:endParaRPr lang="cs-CZ" dirty="0"/>
          </a:p>
          <a:p>
            <a:pPr algn="just"/>
            <a:endParaRPr lang="cs-CZ" dirty="0"/>
          </a:p>
        </p:txBody>
      </p:sp>
    </p:spTree>
    <p:extLst>
      <p:ext uri="{BB962C8B-B14F-4D97-AF65-F5344CB8AC3E}">
        <p14:creationId xmlns:p14="http://schemas.microsoft.com/office/powerpoint/2010/main" val="2832663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SUBJEKTY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128073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6" name="TextovéPole 5"/>
          <p:cNvSpPr txBox="1"/>
          <p:nvPr/>
        </p:nvSpPr>
        <p:spPr>
          <a:xfrm>
            <a:off x="323528" y="476672"/>
            <a:ext cx="8496944" cy="5447645"/>
          </a:xfrm>
          <a:prstGeom prst="rect">
            <a:avLst/>
          </a:prstGeom>
          <a:noFill/>
        </p:spPr>
        <p:txBody>
          <a:bodyPr wrap="square" rtlCol="0">
            <a:spAutoFit/>
          </a:bodyPr>
          <a:lstStyle/>
          <a:p>
            <a:r>
              <a:rPr lang="cs-CZ" sz="2400" b="1" dirty="0" smtClean="0"/>
              <a:t>CHARAKTERISTIKA SUBJEKTŮ SPRÁVNÍHO PRÁVA</a:t>
            </a:r>
            <a:endParaRPr lang="cs-CZ" sz="2400" b="1" dirty="0"/>
          </a:p>
          <a:p>
            <a:endParaRPr lang="cs-CZ" dirty="0" smtClean="0"/>
          </a:p>
          <a:p>
            <a:pPr algn="just"/>
            <a:r>
              <a:rPr lang="cs-CZ" dirty="0" smtClean="0"/>
              <a:t>Subjekt správního práva ten, komu správní právo přiznává </a:t>
            </a:r>
            <a:r>
              <a:rPr lang="cs-CZ" b="1" u="sng" dirty="0" smtClean="0"/>
              <a:t>právní subjektivitu</a:t>
            </a:r>
            <a:r>
              <a:rPr lang="cs-CZ" dirty="0" smtClean="0"/>
              <a:t>– tzn. ten, kdo je způsobilý být nositelem práv a povinností stanovených normami správního práva.</a:t>
            </a:r>
          </a:p>
          <a:p>
            <a:pPr algn="just"/>
            <a:endParaRPr lang="cs-CZ" dirty="0"/>
          </a:p>
          <a:p>
            <a:pPr algn="just"/>
            <a:r>
              <a:rPr lang="cs-CZ" dirty="0" smtClean="0"/>
              <a:t>Př. (fyzická, právnická osoba)</a:t>
            </a:r>
          </a:p>
          <a:p>
            <a:pPr algn="just"/>
            <a:endParaRPr lang="cs-CZ" dirty="0" smtClean="0"/>
          </a:p>
          <a:p>
            <a:pPr algn="just"/>
            <a:r>
              <a:rPr lang="cs-CZ" i="1" dirty="0"/>
              <a:t>o</a:t>
            </a:r>
            <a:r>
              <a:rPr lang="cs-CZ" i="1" dirty="0" smtClean="0"/>
              <a:t>bjednatel = ten, kdo si na základě smlouvy o dílu nechá zhotovit stavbu </a:t>
            </a:r>
            <a:r>
              <a:rPr lang="cs-CZ" b="1" i="1" dirty="0" smtClean="0"/>
              <a:t>SOUKROMÉ</a:t>
            </a:r>
          </a:p>
          <a:p>
            <a:pPr algn="just"/>
            <a:r>
              <a:rPr lang="cs-CZ" i="1" dirty="0" smtClean="0"/>
              <a:t>stavebník = osoba, která je účastníkem stavebního řízení („ten, kdo staví“) </a:t>
            </a:r>
            <a:r>
              <a:rPr lang="cs-CZ" b="1" i="1" dirty="0" smtClean="0"/>
              <a:t>SPRÁVNÍ</a:t>
            </a:r>
          </a:p>
          <a:p>
            <a:pPr algn="just"/>
            <a:endParaRPr lang="cs-CZ" i="1" dirty="0"/>
          </a:p>
          <a:p>
            <a:pPr algn="just"/>
            <a:r>
              <a:rPr lang="cs-CZ" i="1" dirty="0" smtClean="0"/>
              <a:t>jako objednatel má tato osoba právo nechat si zhotovit stavbu, tomu odpovídající povinnost zaplatit cenu za dílo a dílo převzít</a:t>
            </a:r>
          </a:p>
          <a:p>
            <a:pPr algn="just"/>
            <a:endParaRPr lang="cs-CZ" i="1" dirty="0"/>
          </a:p>
          <a:p>
            <a:pPr algn="just"/>
            <a:r>
              <a:rPr lang="cs-CZ" i="1" dirty="0" smtClean="0"/>
              <a:t>jako stavebník má právo domáhat se vydání stavebního povolení, kolaudačního rozhodnutí, atp., ale tomu odpovídající povinnosti zaplatit správní poplatek, doložit zákonem požadované podklady, vyčkat na rozhodnutí stavebního úřadu atp</a:t>
            </a:r>
            <a:r>
              <a:rPr lang="cs-CZ" dirty="0" smtClean="0"/>
              <a:t>.</a:t>
            </a:r>
          </a:p>
          <a:p>
            <a:endParaRPr lang="cs-CZ" dirty="0" smtClean="0"/>
          </a:p>
          <a:p>
            <a:pPr algn="just"/>
            <a:r>
              <a:rPr lang="cs-CZ" dirty="0" smtClean="0"/>
              <a:t>U subjektů správního práva lze především lišit mezi </a:t>
            </a:r>
            <a:r>
              <a:rPr lang="cs-CZ" b="1" dirty="0" smtClean="0"/>
              <a:t>subjekty, které vykonávají veřejnou správu</a:t>
            </a:r>
            <a:r>
              <a:rPr lang="cs-CZ" dirty="0" smtClean="0"/>
              <a:t>, a mezi </a:t>
            </a:r>
            <a:r>
              <a:rPr lang="cs-CZ" b="1" dirty="0" smtClean="0"/>
              <a:t>subjekty, vůči kterým je veřejná správa vykonávána</a:t>
            </a:r>
            <a:r>
              <a:rPr lang="cs-CZ" dirty="0" smtClean="0"/>
              <a:t>.</a:t>
            </a:r>
          </a:p>
        </p:txBody>
      </p:sp>
    </p:spTree>
    <p:extLst>
      <p:ext uri="{BB962C8B-B14F-4D97-AF65-F5344CB8AC3E}">
        <p14:creationId xmlns:p14="http://schemas.microsoft.com/office/powerpoint/2010/main" val="127738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6" name="TextovéPole 5"/>
          <p:cNvSpPr txBox="1"/>
          <p:nvPr/>
        </p:nvSpPr>
        <p:spPr>
          <a:xfrm>
            <a:off x="323528" y="188640"/>
            <a:ext cx="8496944" cy="6278642"/>
          </a:xfrm>
          <a:prstGeom prst="rect">
            <a:avLst/>
          </a:prstGeom>
          <a:noFill/>
        </p:spPr>
        <p:txBody>
          <a:bodyPr wrap="square" rtlCol="0">
            <a:spAutoFit/>
          </a:bodyPr>
          <a:lstStyle/>
          <a:p>
            <a:r>
              <a:rPr lang="cs-CZ" sz="2400" b="1" dirty="0"/>
              <a:t>CHARAKTERISTIKA SUBJEKTŮ SPRÁVNÍHO PRÁVA</a:t>
            </a:r>
          </a:p>
          <a:p>
            <a:endParaRPr lang="cs-CZ" b="1" dirty="0" smtClean="0"/>
          </a:p>
          <a:p>
            <a:pPr algn="just"/>
            <a:r>
              <a:rPr lang="cs-CZ" b="1" dirty="0" smtClean="0"/>
              <a:t>Subjekty správního práva, vůči kterým je veřejná správa vykonávána </a:t>
            </a:r>
            <a:r>
              <a:rPr lang="cs-CZ" dirty="0" smtClean="0"/>
              <a:t>(</a:t>
            </a:r>
            <a:r>
              <a:rPr lang="cs-CZ" b="1" i="1" dirty="0" smtClean="0"/>
              <a:t>adresáti veřejnosprávního působení</a:t>
            </a:r>
            <a:r>
              <a:rPr lang="cs-CZ" dirty="0" smtClean="0"/>
              <a:t>), jsou potom </a:t>
            </a:r>
            <a:r>
              <a:rPr lang="cs-CZ" b="1" dirty="0" smtClean="0"/>
              <a:t>fyzické a právnické osoby.</a:t>
            </a:r>
          </a:p>
          <a:p>
            <a:pPr algn="just"/>
            <a:endParaRPr lang="cs-CZ" b="1" dirty="0"/>
          </a:p>
          <a:p>
            <a:pPr algn="just"/>
            <a:r>
              <a:rPr lang="cs-CZ" b="1" dirty="0" smtClean="0"/>
              <a:t>Subjekty správního práva, kterými je státní správa vykonávána (vykonavatelé veřejnosprávního působení) = </a:t>
            </a:r>
            <a:r>
              <a:rPr lang="cs-CZ" dirty="0" smtClean="0"/>
              <a:t>stát a ty právnické nebo fyzické osoby, o nichž tak stanoví Ústava nebo zákon</a:t>
            </a:r>
          </a:p>
          <a:p>
            <a:pPr algn="just"/>
            <a:endParaRPr lang="cs-CZ" dirty="0"/>
          </a:p>
          <a:p>
            <a:pPr marL="285750" indent="-285750" algn="just">
              <a:buFont typeface="Wingdings" panose="05000000000000000000" pitchFamily="2" charset="2"/>
              <a:buChar char="q"/>
            </a:pPr>
            <a:r>
              <a:rPr lang="cs-CZ" b="1" dirty="0" smtClean="0"/>
              <a:t>přímé</a:t>
            </a:r>
            <a:r>
              <a:rPr lang="cs-CZ" dirty="0" smtClean="0"/>
              <a:t>  - tj. subjekty, které jsou součástí vlastní organizace veřejné správy,</a:t>
            </a:r>
          </a:p>
          <a:p>
            <a:pPr marL="285750" indent="-285750" algn="just">
              <a:buFont typeface="Wingdings" panose="05000000000000000000" pitchFamily="2" charset="2"/>
              <a:buChar char="q"/>
            </a:pPr>
            <a:r>
              <a:rPr lang="cs-CZ" b="1" dirty="0" smtClean="0"/>
              <a:t>nepřímé</a:t>
            </a:r>
            <a:r>
              <a:rPr lang="cs-CZ" dirty="0" smtClean="0"/>
              <a:t> – tj. subjekty stojící vně organizace veřejné správy, na něž byl výkon veřejné správy přenesen.</a:t>
            </a:r>
          </a:p>
          <a:p>
            <a:pPr marL="285750" indent="-285750" algn="just">
              <a:buFont typeface="Wingdings" panose="05000000000000000000" pitchFamily="2" charset="2"/>
              <a:buChar char="q"/>
            </a:pPr>
            <a:endParaRPr lang="cs-CZ" dirty="0"/>
          </a:p>
          <a:p>
            <a:pPr algn="just"/>
            <a:r>
              <a:rPr lang="cs-CZ" dirty="0" smtClean="0"/>
              <a:t>Přímé</a:t>
            </a:r>
          </a:p>
          <a:p>
            <a:pPr algn="just"/>
            <a:endParaRPr lang="cs-CZ" dirty="0" smtClean="0"/>
          </a:p>
          <a:p>
            <a:pPr algn="just"/>
            <a:r>
              <a:rPr lang="cs-CZ" dirty="0" smtClean="0"/>
              <a:t>Ministerstva a jiné ústřední orgány státní správy</a:t>
            </a:r>
          </a:p>
          <a:p>
            <a:pPr algn="just"/>
            <a:endParaRPr lang="cs-CZ" dirty="0" smtClean="0"/>
          </a:p>
          <a:p>
            <a:pPr algn="just"/>
            <a:r>
              <a:rPr lang="cs-CZ" dirty="0" smtClean="0"/>
              <a:t>Nepřímé</a:t>
            </a:r>
          </a:p>
          <a:p>
            <a:pPr algn="just"/>
            <a:endParaRPr lang="cs-CZ" dirty="0"/>
          </a:p>
          <a:p>
            <a:pPr algn="just"/>
            <a:r>
              <a:rPr lang="cs-CZ" dirty="0"/>
              <a:t>s</a:t>
            </a:r>
            <a:r>
              <a:rPr lang="cs-CZ" dirty="0" smtClean="0"/>
              <a:t>tanice technické kontroly, </a:t>
            </a:r>
            <a:r>
              <a:rPr lang="cs-CZ" dirty="0"/>
              <a:t>m</a:t>
            </a:r>
            <a:r>
              <a:rPr lang="cs-CZ" dirty="0" smtClean="0"/>
              <a:t>yslivecká stráž</a:t>
            </a:r>
          </a:p>
          <a:p>
            <a:pPr algn="just"/>
            <a:endParaRPr lang="cs-CZ" dirty="0" smtClean="0"/>
          </a:p>
          <a:p>
            <a:pPr algn="just"/>
            <a:endParaRPr lang="cs-CZ" dirty="0"/>
          </a:p>
        </p:txBody>
      </p:sp>
    </p:spTree>
    <p:extLst>
      <p:ext uri="{BB962C8B-B14F-4D97-AF65-F5344CB8AC3E}">
        <p14:creationId xmlns:p14="http://schemas.microsoft.com/office/powerpoint/2010/main" val="2851491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6" name="TextovéPole 5"/>
          <p:cNvSpPr txBox="1"/>
          <p:nvPr/>
        </p:nvSpPr>
        <p:spPr>
          <a:xfrm>
            <a:off x="323528" y="476672"/>
            <a:ext cx="8496944" cy="4401205"/>
          </a:xfrm>
          <a:prstGeom prst="rect">
            <a:avLst/>
          </a:prstGeom>
          <a:noFill/>
        </p:spPr>
        <p:txBody>
          <a:bodyPr wrap="square" rtlCol="0">
            <a:spAutoFit/>
          </a:bodyPr>
          <a:lstStyle/>
          <a:p>
            <a:r>
              <a:rPr lang="cs-CZ" sz="2400" b="1" dirty="0"/>
              <a:t>CHARAKTERISTIKA SUBJEKTŮ SPRÁVNÍHO </a:t>
            </a:r>
            <a:r>
              <a:rPr lang="cs-CZ" sz="2400" b="1" dirty="0" smtClean="0"/>
              <a:t>PRÁVA</a:t>
            </a:r>
            <a:endParaRPr lang="cs-CZ" sz="2400" b="1" dirty="0"/>
          </a:p>
          <a:p>
            <a:endParaRPr lang="cs-CZ" altLang="cs-CZ" sz="1000" b="1" dirty="0" smtClean="0"/>
          </a:p>
          <a:p>
            <a:r>
              <a:rPr lang="cs-CZ" altLang="cs-CZ" dirty="0" smtClean="0"/>
              <a:t>Subjekty podle právní teorie obvykle mají:</a:t>
            </a:r>
          </a:p>
          <a:p>
            <a:endParaRPr lang="cs-CZ" altLang="cs-CZ" sz="1000" dirty="0"/>
          </a:p>
          <a:p>
            <a:pPr marL="285750" indent="-285750" algn="just">
              <a:buFont typeface="Wingdings" panose="05000000000000000000" pitchFamily="2" charset="2"/>
              <a:buChar char="q"/>
            </a:pPr>
            <a:r>
              <a:rPr lang="cs-CZ" altLang="cs-CZ" b="1" dirty="0" smtClean="0"/>
              <a:t>způsobilost k právům a povinnostem</a:t>
            </a:r>
            <a:r>
              <a:rPr lang="cs-CZ" altLang="cs-CZ" dirty="0" smtClean="0"/>
              <a:t> – tzn. způsobilost mít subjektivní práva (oprávnění) a právní povinnosti, tedy způsobilost být nositelem práv a povinností,</a:t>
            </a:r>
          </a:p>
          <a:p>
            <a:pPr marL="285750" indent="-285750" algn="just">
              <a:buFont typeface="Wingdings" panose="05000000000000000000" pitchFamily="2" charset="2"/>
              <a:buChar char="q"/>
            </a:pPr>
            <a:r>
              <a:rPr lang="cs-CZ" altLang="cs-CZ" b="1" dirty="0" smtClean="0"/>
              <a:t>způsobilost k právním jednáním</a:t>
            </a:r>
            <a:r>
              <a:rPr lang="cs-CZ" altLang="cs-CZ" dirty="0" smtClean="0"/>
              <a:t>– jíž se rozumí způsobilost svým vlastním jednáním a chováním, které je v souladu s platným právem zakládat měnit nebo rušit právní vztahy, tj. zakládat měnit nebo rušit subjektivní práva (oprávnění), resp. právní povinnosti,</a:t>
            </a:r>
          </a:p>
          <a:p>
            <a:pPr marL="285750" indent="-285750" algn="just">
              <a:buFont typeface="Wingdings" panose="05000000000000000000" pitchFamily="2" charset="2"/>
              <a:buChar char="q"/>
            </a:pPr>
            <a:r>
              <a:rPr lang="cs-CZ" altLang="cs-CZ" b="1" dirty="0" smtClean="0"/>
              <a:t>způsobilost k protiprávním jednáním </a:t>
            </a:r>
            <a:r>
              <a:rPr lang="cs-CZ" altLang="cs-CZ" dirty="0" smtClean="0"/>
              <a:t>– tzn. způsobilost nabývat svým vlastním jednáním, které je porušením práva (deliktem), právních povinností, event. pozbývat oprávnění </a:t>
            </a:r>
          </a:p>
          <a:p>
            <a:pPr algn="just"/>
            <a:endParaRPr lang="cs-CZ" altLang="cs-CZ" sz="1000" dirty="0"/>
          </a:p>
          <a:p>
            <a:pPr algn="just"/>
            <a:r>
              <a:rPr lang="cs-CZ" altLang="cs-CZ" dirty="0" smtClean="0"/>
              <a:t>Fyzické a právnické osoby = způsobilost</a:t>
            </a:r>
          </a:p>
          <a:p>
            <a:pPr algn="just"/>
            <a:r>
              <a:rPr lang="cs-CZ" altLang="cs-CZ" dirty="0" smtClean="0"/>
              <a:t>Subjekty veřejné správy = pravomoc</a:t>
            </a:r>
          </a:p>
          <a:p>
            <a:pPr algn="just"/>
            <a:endParaRPr lang="cs-CZ" altLang="cs-CZ" sz="1000" dirty="0"/>
          </a:p>
        </p:txBody>
      </p:sp>
    </p:spTree>
    <p:extLst>
      <p:ext uri="{BB962C8B-B14F-4D97-AF65-F5344CB8AC3E}">
        <p14:creationId xmlns:p14="http://schemas.microsoft.com/office/powerpoint/2010/main" val="3463863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257180" y="692696"/>
            <a:ext cx="8352928" cy="5355312"/>
          </a:xfrm>
          <a:prstGeom prst="rect">
            <a:avLst/>
          </a:prstGeom>
          <a:noFill/>
        </p:spPr>
        <p:txBody>
          <a:bodyPr wrap="square" rtlCol="0">
            <a:spAutoFit/>
          </a:bodyPr>
          <a:lstStyle/>
          <a:p>
            <a:pPr algn="just"/>
            <a:r>
              <a:rPr lang="cs-CZ" b="1" dirty="0" smtClean="0"/>
              <a:t>Vykonavatelé veřejné správy</a:t>
            </a:r>
          </a:p>
          <a:p>
            <a:pPr algn="just"/>
            <a:endParaRPr lang="cs-CZ" b="1" dirty="0"/>
          </a:p>
          <a:p>
            <a:pPr algn="just"/>
            <a:r>
              <a:rPr lang="cs-CZ" b="1" dirty="0"/>
              <a:t>stát</a:t>
            </a:r>
            <a:r>
              <a:rPr lang="cs-CZ" dirty="0"/>
              <a:t>, a ty </a:t>
            </a:r>
            <a:r>
              <a:rPr lang="cs-CZ" b="1" dirty="0"/>
              <a:t>právnické osoby</a:t>
            </a:r>
            <a:r>
              <a:rPr lang="cs-CZ" dirty="0"/>
              <a:t> nebo </a:t>
            </a:r>
            <a:r>
              <a:rPr lang="cs-CZ" b="1" dirty="0"/>
              <a:t>fyzické osoby</a:t>
            </a:r>
            <a:r>
              <a:rPr lang="cs-CZ" dirty="0"/>
              <a:t>, o nichž to stanoví Ústava nebo </a:t>
            </a:r>
            <a:r>
              <a:rPr lang="cs-CZ" dirty="0" smtClean="0"/>
              <a:t>zákon</a:t>
            </a:r>
          </a:p>
          <a:p>
            <a:pPr algn="just"/>
            <a:endParaRPr lang="cs-CZ" dirty="0"/>
          </a:p>
          <a:p>
            <a:pPr algn="just"/>
            <a:r>
              <a:rPr lang="cs-CZ" b="1" dirty="0" smtClean="0"/>
              <a:t>Stát</a:t>
            </a:r>
          </a:p>
          <a:p>
            <a:pPr algn="just"/>
            <a:r>
              <a:rPr lang="cs-CZ" dirty="0" smtClean="0"/>
              <a:t>je </a:t>
            </a:r>
            <a:r>
              <a:rPr lang="cs-CZ" dirty="0"/>
              <a:t>právnickou osobou veřejného práva (veřejnoprávní korporací) a nejdůležitějším subjektem veřejné správy. Vyplývá to z toho, že </a:t>
            </a:r>
            <a:r>
              <a:rPr lang="cs-CZ" b="1" i="1" dirty="0"/>
              <a:t>veřejná správa tvoří součást moci výkonné, která se původně přičítá státu a jejíž rozsah a vykonavatele spolu s jejich působností stanoví zákony státu</a:t>
            </a:r>
            <a:endParaRPr lang="cs-CZ" dirty="0"/>
          </a:p>
          <a:p>
            <a:pPr algn="just"/>
            <a:endParaRPr lang="cs-CZ" dirty="0" smtClean="0"/>
          </a:p>
          <a:p>
            <a:pPr algn="just"/>
            <a:r>
              <a:rPr lang="cs-CZ" dirty="0" smtClean="0"/>
              <a:t>Pokud jde o stát = jeho moc je vykonávána prostřednictvím ministerstev, jiných orgánů státní správy (pokud by byl žalován např. v rámci odpovědnosti za škodu, je žalovaným např. </a:t>
            </a:r>
            <a:r>
              <a:rPr lang="cs-CZ" b="1" i="1" dirty="0" smtClean="0"/>
              <a:t>Česká republika – Ministerstvo dopravy</a:t>
            </a:r>
            <a:r>
              <a:rPr lang="cs-CZ" dirty="0" smtClean="0"/>
              <a:t>), jinak ale ve správně právních vtazích s účastníkem vystupuje </a:t>
            </a:r>
            <a:r>
              <a:rPr lang="cs-CZ" b="1" dirty="0" smtClean="0"/>
              <a:t>Ministerstvo dopravy</a:t>
            </a:r>
          </a:p>
          <a:p>
            <a:pPr algn="just"/>
            <a:endParaRPr lang="cs-CZ" b="1" dirty="0" smtClean="0"/>
          </a:p>
          <a:p>
            <a:pPr algn="just"/>
            <a:r>
              <a:rPr lang="cs-CZ" b="1" dirty="0" smtClean="0"/>
              <a:t>veřejnoprávní korporace</a:t>
            </a:r>
          </a:p>
          <a:p>
            <a:pPr algn="just"/>
            <a:r>
              <a:rPr lang="cs-CZ" dirty="0" smtClean="0"/>
              <a:t>moc státu je jejím prostřednictvím vykonávána v tzv. přenesené působnosti (obce a kraje, jakož i profesní komory jsou především orgány samosprávy, ale státní správa je na ně přenesena), jako vykonavatel vystupuje </a:t>
            </a:r>
            <a:r>
              <a:rPr lang="cs-CZ" b="1" dirty="0" smtClean="0"/>
              <a:t>obecní úřad, krajský úřad</a:t>
            </a:r>
          </a:p>
        </p:txBody>
      </p:sp>
    </p:spTree>
    <p:extLst>
      <p:ext uri="{BB962C8B-B14F-4D97-AF65-F5344CB8AC3E}">
        <p14:creationId xmlns:p14="http://schemas.microsoft.com/office/powerpoint/2010/main" val="2474285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5" name="TextovéPole 4"/>
          <p:cNvSpPr txBox="1"/>
          <p:nvPr/>
        </p:nvSpPr>
        <p:spPr>
          <a:xfrm>
            <a:off x="251520" y="188640"/>
            <a:ext cx="8568952" cy="5724644"/>
          </a:xfrm>
          <a:prstGeom prst="rect">
            <a:avLst/>
          </a:prstGeom>
          <a:noFill/>
        </p:spPr>
        <p:txBody>
          <a:bodyPr wrap="square" rtlCol="0">
            <a:spAutoFit/>
          </a:bodyPr>
          <a:lstStyle/>
          <a:p>
            <a:pPr algn="just"/>
            <a:r>
              <a:rPr lang="cs-CZ" sz="2400" b="1" dirty="0"/>
              <a:t>SUBJEKTY VEŘEJNÉ SPRÁVY JAKO SUBJEKTY SPRÁVNÍHO </a:t>
            </a:r>
            <a:r>
              <a:rPr lang="cs-CZ" sz="2400" b="1" dirty="0" smtClean="0"/>
              <a:t>PRÁVA</a:t>
            </a:r>
          </a:p>
          <a:p>
            <a:pPr algn="just"/>
            <a:endParaRPr lang="cs-CZ" b="1" dirty="0"/>
          </a:p>
          <a:p>
            <a:pPr algn="just"/>
            <a:endParaRPr lang="cs-CZ" dirty="0" smtClean="0"/>
          </a:p>
          <a:p>
            <a:pPr algn="just"/>
            <a:r>
              <a:rPr lang="cs-CZ" dirty="0" smtClean="0"/>
              <a:t>Správní orgán se zřizuje zákonem, kde je vymezena jeho pravomoc a působnost (čl. 79 odst. 1 Ústavy)</a:t>
            </a:r>
          </a:p>
          <a:p>
            <a:pPr algn="just"/>
            <a:endParaRPr lang="cs-CZ" dirty="0"/>
          </a:p>
          <a:p>
            <a:pPr algn="just"/>
            <a:r>
              <a:rPr lang="cs-CZ" b="1" dirty="0" smtClean="0"/>
              <a:t>Pravomoc správního orgánu</a:t>
            </a:r>
            <a:r>
              <a:rPr lang="cs-CZ" dirty="0" smtClean="0"/>
              <a:t> = souhrn oprávnění, jimiž je správní orgán vybaven, a právních povinností, jež jsou správnímu orgánu uloženy, tj. suma práv a povinností, které správní orgán pro potřeby plnění úkolů a řešení otázek má a jimiž disponuje, tzn. jde o souhrn právních prostředků, které má správní orgán k realizaci své působnosti.</a:t>
            </a:r>
          </a:p>
          <a:p>
            <a:pPr algn="just"/>
            <a:endParaRPr lang="cs-CZ" dirty="0"/>
          </a:p>
          <a:p>
            <a:pPr algn="just"/>
            <a:r>
              <a:rPr lang="cs-CZ" b="1" dirty="0" smtClean="0"/>
              <a:t>Působnost správního orgánu </a:t>
            </a:r>
            <a:r>
              <a:rPr lang="cs-CZ" dirty="0" smtClean="0"/>
              <a:t>= předmět, obsah a rozsah jeho činnosti, tj. okruh otázek, které daný správní orgán projednává, rozhoduje a realizuje, a za jejichž řešení odpovídá.</a:t>
            </a:r>
          </a:p>
          <a:p>
            <a:pPr algn="just"/>
            <a:endParaRPr lang="cs-CZ" dirty="0"/>
          </a:p>
          <a:p>
            <a:pPr algn="just"/>
            <a:r>
              <a:rPr lang="cs-CZ" dirty="0" smtClean="0"/>
              <a:t>Správní orgány uskutečňují svoji pravomoc ve smyslu jim právně stanovené působnosti na určitém území a v určitém věcně vymezitelném okruhu otázek. Proto se u správních orgánů rozlišuje jejich </a:t>
            </a:r>
            <a:r>
              <a:rPr lang="cs-CZ" b="1" dirty="0" smtClean="0"/>
              <a:t>působnost územní</a:t>
            </a:r>
            <a:r>
              <a:rPr lang="cs-CZ" dirty="0" smtClean="0"/>
              <a:t>, daná hranicemi území, na němž je správní orgán oprávněn a současně povinen realizovat svoji pravomoc, a </a:t>
            </a:r>
            <a:r>
              <a:rPr lang="cs-CZ" b="1" dirty="0" smtClean="0"/>
              <a:t>působnost věcná</a:t>
            </a:r>
            <a:r>
              <a:rPr lang="cs-CZ" dirty="0" smtClean="0"/>
              <a:t>, daná okruhem věcného zaměření příslušných otázek, v jehož rámci správní orgán vykonává svou pravomoc.</a:t>
            </a:r>
            <a:endParaRPr lang="cs-CZ" dirty="0"/>
          </a:p>
        </p:txBody>
      </p:sp>
    </p:spTree>
    <p:extLst>
      <p:ext uri="{BB962C8B-B14F-4D97-AF65-F5344CB8AC3E}">
        <p14:creationId xmlns:p14="http://schemas.microsoft.com/office/powerpoint/2010/main" val="794465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5" name="TextovéPole 4"/>
          <p:cNvSpPr txBox="1"/>
          <p:nvPr/>
        </p:nvSpPr>
        <p:spPr>
          <a:xfrm>
            <a:off x="251520" y="188640"/>
            <a:ext cx="8568952" cy="6863417"/>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sz="1000" dirty="0"/>
          </a:p>
          <a:p>
            <a:pPr algn="just"/>
            <a:r>
              <a:rPr lang="cs-CZ" dirty="0" smtClean="0"/>
              <a:t>Čl. 79 odst. 1 Ústavy ČR</a:t>
            </a:r>
            <a:r>
              <a:rPr lang="cs-CZ" dirty="0"/>
              <a:t>: </a:t>
            </a:r>
            <a:r>
              <a:rPr lang="cs-CZ" b="1" i="1" dirty="0"/>
              <a:t>Ministerstva a jiné správní úřady lze zřídit a jejich působnost stanovit pouze zákonem</a:t>
            </a:r>
            <a:r>
              <a:rPr lang="cs-CZ" b="1" i="1" dirty="0" smtClean="0"/>
              <a:t>.</a:t>
            </a:r>
          </a:p>
          <a:p>
            <a:pPr algn="just"/>
            <a:endParaRPr lang="cs-CZ" sz="1000" b="1" i="1" dirty="0"/>
          </a:p>
          <a:p>
            <a:pPr algn="just"/>
            <a:r>
              <a:rPr lang="cs-CZ" dirty="0" smtClean="0"/>
              <a:t>Správní orgány mají nutně vždy svůj </a:t>
            </a:r>
            <a:r>
              <a:rPr lang="cs-CZ" b="1" dirty="0" smtClean="0"/>
              <a:t>osobní (personální) základ </a:t>
            </a:r>
            <a:r>
              <a:rPr lang="cs-CZ" dirty="0" smtClean="0"/>
              <a:t>– tzn. že jménem správního orgánu jednají a vystupují jeho představitelé, jimiž jsou v případě správních úřadů tzv. </a:t>
            </a:r>
            <a:r>
              <a:rPr lang="cs-CZ" b="1" dirty="0" smtClean="0"/>
              <a:t>úřední osoby</a:t>
            </a:r>
            <a:r>
              <a:rPr lang="cs-CZ" dirty="0" smtClean="0"/>
              <a:t>. </a:t>
            </a:r>
          </a:p>
          <a:p>
            <a:pPr algn="just"/>
            <a:endParaRPr lang="cs-CZ" dirty="0"/>
          </a:p>
          <a:p>
            <a:pPr algn="just"/>
            <a:r>
              <a:rPr lang="cs-CZ" altLang="cs-CZ" b="1" dirty="0"/>
              <a:t>Veřejnoprávní korporace</a:t>
            </a:r>
            <a:r>
              <a:rPr lang="cs-CZ" altLang="cs-CZ" dirty="0"/>
              <a:t> = společenství osob, spojených společnými cíli při realizaci veřejných zájmů, jež je státem aprobováno a jemuž je přiznána příslušná právní subjektivita. Subjektivita veřejnoprávních korporací zahrnuje </a:t>
            </a:r>
            <a:r>
              <a:rPr lang="cs-CZ" altLang="cs-CZ" b="1" dirty="0"/>
              <a:t>subjektivitu ve sféře soukromého práva</a:t>
            </a:r>
            <a:r>
              <a:rPr lang="cs-CZ" altLang="cs-CZ" dirty="0"/>
              <a:t> (způsobilost vystupovat v soukromoprávních vztazích) i </a:t>
            </a:r>
            <a:r>
              <a:rPr lang="cs-CZ" altLang="cs-CZ" b="1" dirty="0"/>
              <a:t>subjektivitu ve sféře veřejného práva </a:t>
            </a:r>
            <a:r>
              <a:rPr lang="cs-CZ" altLang="cs-CZ" dirty="0"/>
              <a:t>(pravomoc a působnost</a:t>
            </a:r>
            <a:r>
              <a:rPr lang="cs-CZ" altLang="cs-CZ" dirty="0" smtClean="0"/>
              <a:t>).</a:t>
            </a:r>
          </a:p>
          <a:p>
            <a:pPr algn="just"/>
            <a:endParaRPr lang="cs-CZ" altLang="cs-CZ" dirty="0"/>
          </a:p>
          <a:p>
            <a:pPr algn="just"/>
            <a:r>
              <a:rPr lang="cs-CZ" altLang="cs-CZ" b="1" dirty="0" smtClean="0"/>
              <a:t>Veřejný ústav</a:t>
            </a:r>
          </a:p>
          <a:p>
            <a:pPr algn="just"/>
            <a:endParaRPr lang="cs-CZ" altLang="cs-CZ" b="1" dirty="0"/>
          </a:p>
          <a:p>
            <a:pPr algn="just"/>
            <a:r>
              <a:rPr lang="cs-CZ" altLang="cs-CZ" dirty="0" smtClean="0"/>
              <a:t>= souhrn věcných a osobních prostředků,  nimiž disponuje subjekt veřejné správy za účelem trvalé služby zvláštnímu veřejnému účelu, např. domov pro seniory zřízený obcí, vykonavatelem pak bude např. ředitel</a:t>
            </a:r>
          </a:p>
          <a:p>
            <a:pPr algn="just"/>
            <a:endParaRPr lang="cs-CZ" altLang="cs-CZ" dirty="0" smtClean="0"/>
          </a:p>
          <a:p>
            <a:pPr algn="just"/>
            <a:endParaRPr lang="cs-CZ" dirty="0" smtClean="0"/>
          </a:p>
          <a:p>
            <a:pPr algn="just"/>
            <a:endParaRPr lang="cs-CZ" dirty="0" smtClean="0"/>
          </a:p>
          <a:p>
            <a:pPr algn="just"/>
            <a:endParaRPr lang="cs-CZ" dirty="0"/>
          </a:p>
          <a:p>
            <a:pPr algn="just"/>
            <a:endParaRPr lang="cs-CZ" dirty="0" smtClean="0"/>
          </a:p>
        </p:txBody>
      </p:sp>
    </p:spTree>
    <p:extLst>
      <p:ext uri="{BB962C8B-B14F-4D97-AF65-F5344CB8AC3E}">
        <p14:creationId xmlns:p14="http://schemas.microsoft.com/office/powerpoint/2010/main" val="427296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359532" y="332656"/>
            <a:ext cx="8424936" cy="4616648"/>
          </a:xfrm>
          <a:prstGeom prst="rect">
            <a:avLst/>
          </a:prstGeom>
          <a:noFill/>
        </p:spPr>
        <p:txBody>
          <a:bodyPr wrap="square" rtlCol="0">
            <a:spAutoFit/>
          </a:bodyPr>
          <a:lstStyle/>
          <a:p>
            <a:pPr algn="just"/>
            <a:r>
              <a:rPr lang="cs-CZ" sz="2400" b="1" dirty="0"/>
              <a:t>SUBJEKTY VEŘEJNÉ SPRÁVY JAKO SUBJEKTY SPRÁVNÍHO PRÁVA</a:t>
            </a:r>
          </a:p>
          <a:p>
            <a:endParaRPr lang="cs-CZ" altLang="cs-CZ" dirty="0" smtClean="0"/>
          </a:p>
          <a:p>
            <a:pPr algn="just"/>
            <a:endParaRPr lang="cs-CZ" altLang="cs-CZ" dirty="0"/>
          </a:p>
          <a:p>
            <a:pPr algn="just"/>
            <a:r>
              <a:rPr lang="cs-CZ" altLang="cs-CZ" b="1" dirty="0" smtClean="0"/>
              <a:t>Veřejný podnik</a:t>
            </a:r>
          </a:p>
          <a:p>
            <a:pPr algn="just"/>
            <a:endParaRPr lang="cs-CZ" altLang="cs-CZ" b="1" dirty="0"/>
          </a:p>
          <a:p>
            <a:pPr marL="285750" indent="-285750" algn="just">
              <a:buFont typeface="Arial" panose="020B0604020202020204" pitchFamily="34" charset="0"/>
              <a:buChar char="•"/>
            </a:pPr>
            <a:r>
              <a:rPr lang="cs-CZ" altLang="cs-CZ" dirty="0"/>
              <a:t>s</a:t>
            </a:r>
            <a:r>
              <a:rPr lang="cs-CZ" altLang="cs-CZ" dirty="0" smtClean="0"/>
              <a:t>oukromý podnik plnící část úkolů veřejné správy (STK)</a:t>
            </a:r>
          </a:p>
          <a:p>
            <a:pPr marL="285750" indent="-285750" algn="just">
              <a:buFont typeface="Arial" panose="020B0604020202020204" pitchFamily="34" charset="0"/>
              <a:buChar char="•"/>
            </a:pPr>
            <a:r>
              <a:rPr lang="cs-CZ" altLang="cs-CZ" dirty="0" smtClean="0"/>
              <a:t>výkon výsostného práva soukromou osobou (myslivecká stráž)</a:t>
            </a:r>
          </a:p>
          <a:p>
            <a:pPr marL="285750" indent="-285750" algn="just">
              <a:buFont typeface="Arial" panose="020B0604020202020204" pitchFamily="34" charset="0"/>
              <a:buChar char="•"/>
            </a:pPr>
            <a:endParaRPr lang="cs-CZ" altLang="cs-CZ" dirty="0"/>
          </a:p>
          <a:p>
            <a:pPr algn="just"/>
            <a:r>
              <a:rPr lang="cs-CZ" altLang="cs-CZ" b="1" dirty="0" smtClean="0"/>
              <a:t>Fyzické a právnické osoby soukromého práva</a:t>
            </a:r>
          </a:p>
          <a:p>
            <a:pPr algn="just"/>
            <a:endParaRPr lang="cs-CZ" altLang="cs-CZ" b="1" dirty="0"/>
          </a:p>
          <a:p>
            <a:pPr algn="just"/>
            <a:r>
              <a:rPr lang="cs-CZ" altLang="cs-CZ" dirty="0" smtClean="0"/>
              <a:t>Státem založená nadační společnost, nadační fond…</a:t>
            </a:r>
          </a:p>
          <a:p>
            <a:pPr algn="just"/>
            <a:r>
              <a:rPr lang="cs-CZ" altLang="cs-CZ" dirty="0" smtClean="0"/>
              <a:t>Lékař při rozhodování o pracovní neschopnosti</a:t>
            </a:r>
          </a:p>
          <a:p>
            <a:pPr algn="just"/>
            <a:endParaRPr lang="cs-CZ" altLang="cs-CZ" dirty="0"/>
          </a:p>
          <a:p>
            <a:pPr algn="just"/>
            <a:endParaRPr lang="cs-CZ" altLang="cs-CZ" dirty="0" smtClean="0"/>
          </a:p>
          <a:p>
            <a:pPr algn="just"/>
            <a:endParaRPr lang="cs-CZ" altLang="cs-CZ" b="1" dirty="0" smtClean="0"/>
          </a:p>
          <a:p>
            <a:pPr algn="just"/>
            <a:endParaRPr lang="cs-CZ" altLang="cs-CZ" dirty="0" smtClean="0"/>
          </a:p>
        </p:txBody>
      </p:sp>
    </p:spTree>
    <p:extLst>
      <p:ext uri="{BB962C8B-B14F-4D97-AF65-F5344CB8AC3E}">
        <p14:creationId xmlns:p14="http://schemas.microsoft.com/office/powerpoint/2010/main" val="2471687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251520" y="188640"/>
            <a:ext cx="8640960" cy="5170646"/>
          </a:xfrm>
          <a:prstGeom prst="rect">
            <a:avLst/>
          </a:prstGeom>
          <a:noFill/>
        </p:spPr>
        <p:txBody>
          <a:bodyPr wrap="square" rtlCol="0">
            <a:spAutoFit/>
          </a:bodyPr>
          <a:lstStyle/>
          <a:p>
            <a:pPr algn="just"/>
            <a:r>
              <a:rPr lang="cs-CZ" sz="2400" b="1" dirty="0" smtClean="0"/>
              <a:t>FYZICKÉ OSOBY JAKO SUBJEKTY SPRÁVNÍHO PRÁVA</a:t>
            </a:r>
          </a:p>
          <a:p>
            <a:pPr algn="just"/>
            <a:endParaRPr lang="cs-CZ" dirty="0" smtClean="0"/>
          </a:p>
          <a:p>
            <a:pPr algn="just"/>
            <a:r>
              <a:rPr lang="cs-CZ" b="1" dirty="0" smtClean="0"/>
              <a:t>Fyzické osoby </a:t>
            </a:r>
            <a:r>
              <a:rPr lang="cs-CZ" dirty="0" smtClean="0"/>
              <a:t>patří k té skupině subjektů správního práva, vůči kterým směřuje výkon veřejné správy. Jejich postavení ve správněprávních vztazích je ve vztahu ke konkrétnímu subjektu veřejné správy podřazené (nerovné).</a:t>
            </a:r>
          </a:p>
          <a:p>
            <a:pPr algn="just"/>
            <a:endParaRPr lang="cs-CZ" dirty="0" smtClean="0"/>
          </a:p>
          <a:p>
            <a:pPr algn="just"/>
            <a:r>
              <a:rPr lang="cs-CZ" b="1" dirty="0" smtClean="0"/>
              <a:t>Subjektivita fyzické osoby</a:t>
            </a:r>
            <a:r>
              <a:rPr lang="cs-CZ" dirty="0" smtClean="0"/>
              <a:t> = způsobilost být nositelem práv </a:t>
            </a:r>
            <a:r>
              <a:rPr lang="cs-CZ" smtClean="0"/>
              <a:t>a povinností</a:t>
            </a:r>
            <a:endParaRPr lang="cs-CZ" dirty="0" smtClean="0"/>
          </a:p>
          <a:p>
            <a:pPr algn="just"/>
            <a:endParaRPr lang="cs-CZ" dirty="0" smtClean="0"/>
          </a:p>
          <a:p>
            <a:pPr algn="just"/>
            <a:r>
              <a:rPr lang="cs-CZ" dirty="0" smtClean="0"/>
              <a:t>V obecné poloze je </a:t>
            </a:r>
            <a:r>
              <a:rPr lang="cs-CZ" b="1" dirty="0" smtClean="0"/>
              <a:t>právní subjektivita fyzické osoby</a:t>
            </a:r>
            <a:r>
              <a:rPr lang="cs-CZ" dirty="0" smtClean="0"/>
              <a:t> jednotná pro celý právní řád. Fyzická osoba je obecně způsobilá být nositelem práv a povinností, jestliže jsou pro to splněny příslušné podmínky. Právní subjektivita v obecné poloze vzniká narozením, trvá po celý život a zaniká smrtí.</a:t>
            </a:r>
          </a:p>
          <a:p>
            <a:pPr algn="just"/>
            <a:endParaRPr lang="cs-CZ" dirty="0" smtClean="0"/>
          </a:p>
          <a:p>
            <a:pPr algn="just"/>
            <a:r>
              <a:rPr lang="cs-CZ" dirty="0" smtClean="0"/>
              <a:t>Fyzická osoba jako subjekt správního práva má řadu </a:t>
            </a:r>
            <a:r>
              <a:rPr lang="cs-CZ" b="1" dirty="0" smtClean="0"/>
              <a:t>práv a povinností již od narození </a:t>
            </a:r>
            <a:r>
              <a:rPr lang="cs-CZ" dirty="0" smtClean="0"/>
              <a:t>– např. právo na lékařskou péči, právo a současně povinnost mít vlastní jméno apod. V případě některých konkrétních práv a povinností vyžadují normy správního práva k jejich vzniku vedle narození ještě některé </a:t>
            </a:r>
            <a:r>
              <a:rPr lang="cs-CZ" b="1" dirty="0" smtClean="0"/>
              <a:t>další právní skutečnosti </a:t>
            </a:r>
            <a:r>
              <a:rPr lang="cs-CZ" dirty="0" smtClean="0"/>
              <a:t>– např. dosažení určitého věku, dosažení určitého vzdělání, české státní občanství apod.</a:t>
            </a:r>
          </a:p>
        </p:txBody>
      </p:sp>
    </p:spTree>
    <p:extLst>
      <p:ext uri="{BB962C8B-B14F-4D97-AF65-F5344CB8AC3E}">
        <p14:creationId xmlns:p14="http://schemas.microsoft.com/office/powerpoint/2010/main" val="2137475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Tutoriál č. 2 JUDr. Michal Márton, PhD.</a:t>
            </a:r>
            <a:endParaRPr lang="cs-CZ" dirty="0"/>
          </a:p>
        </p:txBody>
      </p:sp>
      <p:sp>
        <p:nvSpPr>
          <p:cNvPr id="6" name="TextovéPole 5"/>
          <p:cNvSpPr txBox="1"/>
          <p:nvPr/>
        </p:nvSpPr>
        <p:spPr>
          <a:xfrm>
            <a:off x="323528" y="476672"/>
            <a:ext cx="8496944" cy="5201424"/>
          </a:xfrm>
          <a:prstGeom prst="rect">
            <a:avLst/>
          </a:prstGeom>
          <a:noFill/>
        </p:spPr>
        <p:txBody>
          <a:bodyPr wrap="square" rtlCol="0">
            <a:spAutoFit/>
          </a:bodyPr>
          <a:lstStyle/>
          <a:p>
            <a:r>
              <a:rPr lang="cs-CZ" sz="2400" b="1" dirty="0" smtClean="0"/>
              <a:t>CHARAKTERISTIKA SPRÁVNĚPRÁVNÍCH VZTAHŮ</a:t>
            </a:r>
            <a:endParaRPr lang="cs-CZ" sz="2400" b="1" dirty="0"/>
          </a:p>
          <a:p>
            <a:endParaRPr lang="cs-CZ" sz="1000" b="1" dirty="0"/>
          </a:p>
          <a:p>
            <a:pPr algn="just"/>
            <a:r>
              <a:rPr lang="cs-CZ" sz="2400" b="1" dirty="0" smtClean="0"/>
              <a:t>Právní vztah</a:t>
            </a:r>
            <a:r>
              <a:rPr lang="cs-CZ" sz="2400" dirty="0" smtClean="0"/>
              <a:t> = vztah </a:t>
            </a:r>
            <a:r>
              <a:rPr lang="cs-CZ" sz="2400" dirty="0"/>
              <a:t>mezi dvěma </a:t>
            </a:r>
            <a:r>
              <a:rPr lang="cs-CZ" sz="2400" dirty="0" smtClean="0"/>
              <a:t>nebo </a:t>
            </a:r>
            <a:r>
              <a:rPr lang="cs-CZ" sz="2400" dirty="0"/>
              <a:t>více subjekty, který je regulovaný právem, jehož účastníci v něm vystupují jako nositelé subjektivních práv a povinností.</a:t>
            </a:r>
          </a:p>
          <a:p>
            <a:endParaRPr lang="cs-CZ" sz="2400" dirty="0" smtClean="0"/>
          </a:p>
          <a:p>
            <a:pPr algn="just"/>
            <a:endParaRPr lang="cs-CZ" sz="2400" b="1" dirty="0" smtClean="0"/>
          </a:p>
          <a:p>
            <a:pPr algn="just"/>
            <a:r>
              <a:rPr lang="cs-CZ" sz="2400" b="1" dirty="0" smtClean="0"/>
              <a:t>Správně právní (administrativněprávní) vztahy </a:t>
            </a:r>
            <a:r>
              <a:rPr lang="cs-CZ" sz="2400" dirty="0" smtClean="0"/>
              <a:t>jsou specifické právní vztahy, tzn. že vedle obecných znaků právních vztahů jsou pro ně charakteristické některé zvláštnosti, které vyplývají zejména z toho, že správněprávní vztahy </a:t>
            </a:r>
            <a:r>
              <a:rPr lang="cs-CZ" sz="2400" b="1" dirty="0" smtClean="0"/>
              <a:t>vznikají a realizují se při výkonu veřejné správy </a:t>
            </a:r>
            <a:r>
              <a:rPr lang="cs-CZ" sz="2400" dirty="0" smtClean="0"/>
              <a:t>a jejich subjekty jsou nositelé oprávnění a právních povinností stanovených a zabezpečovaných normami správního práva.</a:t>
            </a:r>
          </a:p>
          <a:p>
            <a:pPr algn="just"/>
            <a:endParaRPr lang="cs-CZ" sz="1000" dirty="0"/>
          </a:p>
        </p:txBody>
      </p:sp>
    </p:spTree>
    <p:extLst>
      <p:ext uri="{BB962C8B-B14F-4D97-AF65-F5344CB8AC3E}">
        <p14:creationId xmlns:p14="http://schemas.microsoft.com/office/powerpoint/2010/main" val="322156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5" name="TextovéPole 4"/>
          <p:cNvSpPr txBox="1"/>
          <p:nvPr/>
        </p:nvSpPr>
        <p:spPr>
          <a:xfrm>
            <a:off x="287524" y="260648"/>
            <a:ext cx="8568952" cy="6001643"/>
          </a:xfrm>
          <a:prstGeom prst="rect">
            <a:avLst/>
          </a:prstGeom>
          <a:noFill/>
        </p:spPr>
        <p:txBody>
          <a:bodyPr wrap="square" rtlCol="0">
            <a:spAutoFit/>
          </a:bodyPr>
          <a:lstStyle/>
          <a:p>
            <a:pPr algn="just"/>
            <a:r>
              <a:rPr lang="cs-CZ" sz="2400" b="1" dirty="0"/>
              <a:t>FYZICKÉ OSOBY JAKO SUBJEKTY SPRÁVNÍHO PRÁVA</a:t>
            </a:r>
          </a:p>
          <a:p>
            <a:endParaRPr lang="cs-CZ" dirty="0" smtClean="0"/>
          </a:p>
          <a:p>
            <a:pPr algn="just"/>
            <a:r>
              <a:rPr lang="cs-CZ" b="1" dirty="0" smtClean="0"/>
              <a:t>Způsobilost fyzické osoby být nositelem práv a povinností </a:t>
            </a:r>
            <a:r>
              <a:rPr lang="cs-CZ" dirty="0" smtClean="0"/>
              <a:t>je předpokladem k tomu, aby tato práva a povinnosti mohla nabývat vlastními právními úkony, tj. předpokladem ke </a:t>
            </a:r>
            <a:r>
              <a:rPr lang="cs-CZ" b="1" dirty="0" smtClean="0"/>
              <a:t>způsobilosti k právním úkonům</a:t>
            </a:r>
            <a:r>
              <a:rPr lang="cs-CZ" dirty="0" smtClean="0"/>
              <a:t>.</a:t>
            </a:r>
          </a:p>
          <a:p>
            <a:pPr algn="just"/>
            <a:endParaRPr lang="cs-CZ" dirty="0"/>
          </a:p>
          <a:p>
            <a:pPr algn="just"/>
            <a:r>
              <a:rPr lang="cs-CZ" b="1" dirty="0" smtClean="0"/>
              <a:t>Způsobilost k právním úkonům </a:t>
            </a:r>
            <a:r>
              <a:rPr lang="cs-CZ" dirty="0" smtClean="0"/>
              <a:t>vzniká teprve tehdy, když fyzická osoba dosáhla určitého věku a získala s tím spojené rozumové schopnosti samostatně rozpoznat význam a následky svého konkrétního jednání a zároveň schopnosti své jednání ovládnout.</a:t>
            </a:r>
          </a:p>
          <a:p>
            <a:pPr algn="just"/>
            <a:endParaRPr lang="cs-CZ" dirty="0"/>
          </a:p>
          <a:p>
            <a:pPr algn="just"/>
            <a:r>
              <a:rPr lang="cs-CZ" dirty="0" smtClean="0"/>
              <a:t>V oblasti správního práva platí pro </a:t>
            </a:r>
            <a:r>
              <a:rPr lang="cs-CZ" b="1" dirty="0" smtClean="0"/>
              <a:t>nabytí způsobilosti fyzických osob k právním úkonům </a:t>
            </a:r>
            <a:r>
              <a:rPr lang="cs-CZ" dirty="0" smtClean="0"/>
              <a:t>řada zvláštních ustanovení – např. od 15 let vzniká fyzické osobě povinnost samostatně se hlásit k pobytu, mít občanský průkaz a prokazovat jím svoji totožnost, právo žádat o povolení řízení motorového vozidla skupiny M, od 17 let vzniká právo žádat o povolení k řízení motorového vozidla skupiny A a T, od 21 let právo žádat o povolení k řízení motorového vozidla pro dopravu osob, vozidel požární ochrany, zdravotnictví atd.</a:t>
            </a:r>
          </a:p>
          <a:p>
            <a:pPr algn="just"/>
            <a:endParaRPr lang="cs-CZ" dirty="0"/>
          </a:p>
          <a:p>
            <a:pPr algn="just"/>
            <a:r>
              <a:rPr lang="cs-CZ" dirty="0" smtClean="0"/>
              <a:t>Ve většině případů však normy správního práva nestanoví výslovně, od kdy fyzická osoba získává způsobilost k právním úkonům. Za způsobilou k právním úkonům je pak v plném rozsahu považována fyzická osoba, která nabyla </a:t>
            </a:r>
            <a:r>
              <a:rPr lang="cs-CZ" b="1" dirty="0" smtClean="0"/>
              <a:t>zletilosti</a:t>
            </a:r>
            <a:r>
              <a:rPr lang="cs-CZ" dirty="0" smtClean="0"/>
              <a:t>, přičemž se vychází z občanskoprávní úpravy.</a:t>
            </a:r>
          </a:p>
        </p:txBody>
      </p:sp>
    </p:spTree>
    <p:extLst>
      <p:ext uri="{BB962C8B-B14F-4D97-AF65-F5344CB8AC3E}">
        <p14:creationId xmlns:p14="http://schemas.microsoft.com/office/powerpoint/2010/main" val="2604799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u="sng" dirty="0"/>
              <a:t>§ 30 NOZ</a:t>
            </a:r>
            <a:r>
              <a:rPr lang="cs-CZ" dirty="0"/>
              <a:t>: Plně </a:t>
            </a:r>
            <a:r>
              <a:rPr lang="cs-CZ" b="1" dirty="0"/>
              <a:t>svéprávným</a:t>
            </a:r>
            <a:r>
              <a:rPr lang="cs-CZ" dirty="0"/>
              <a:t> se člověk stává </a:t>
            </a:r>
            <a:r>
              <a:rPr lang="cs-CZ" b="1" dirty="0"/>
              <a:t>zletilostí</a:t>
            </a:r>
            <a:r>
              <a:rPr lang="cs-CZ" dirty="0"/>
              <a:t>. Zletilosti se nabývá dovršením osmnáctého roku věku. </a:t>
            </a:r>
            <a:r>
              <a:rPr lang="cs-CZ" dirty="0" smtClean="0"/>
              <a:t>Před </a:t>
            </a:r>
            <a:r>
              <a:rPr lang="cs-CZ" dirty="0"/>
              <a:t>nabytím zletilosti se plné svéprávnosti nabývá přiznáním svéprávnosti, nebo uzavřením manželství. Svéprávnost nabytá uzavřením manželství se neztrácí ani zánikem manželství, ani prohlášením manželství za neplatné</a:t>
            </a:r>
            <a:r>
              <a:rPr lang="cs-CZ" dirty="0" smtClean="0"/>
              <a:t>.</a:t>
            </a:r>
          </a:p>
          <a:p>
            <a:pPr algn="just"/>
            <a:endParaRPr lang="cs-CZ" dirty="0"/>
          </a:p>
          <a:p>
            <a:pPr algn="just"/>
            <a:r>
              <a:rPr lang="cs-CZ" dirty="0" smtClean="0"/>
              <a:t>V normách správního práva nenajdeme obecné ustanovení, které by řešilo otázku, </a:t>
            </a:r>
            <a:r>
              <a:rPr lang="cs-CZ" b="1" dirty="0" smtClean="0"/>
              <a:t>kdy lze fyzickou osobu zbavit svéprávnosti </a:t>
            </a:r>
            <a:r>
              <a:rPr lang="cs-CZ" dirty="0" smtClean="0"/>
              <a:t>nebo, kdy lze její </a:t>
            </a:r>
            <a:r>
              <a:rPr lang="cs-CZ" b="1" dirty="0" smtClean="0"/>
              <a:t>svéprávnost omezit </a:t>
            </a:r>
            <a:r>
              <a:rPr lang="cs-CZ" dirty="0" smtClean="0"/>
              <a:t>pro nedostatek požadovaných rozumových schopností. Ve většině případů musí správní orgány otázku rozumových schopností fyzických osob v souvislosti s jejich způsobilostí ke vždy konkrétním úkonům ve sféře působnosti správního práva řešit samy, a to zejména s ohledem na povahu věci.</a:t>
            </a:r>
          </a:p>
          <a:p>
            <a:pPr algn="just"/>
            <a:endParaRPr lang="cs-CZ" dirty="0"/>
          </a:p>
          <a:p>
            <a:pPr algn="just"/>
            <a:r>
              <a:rPr lang="cs-CZ" dirty="0" smtClean="0"/>
              <a:t>Fyzická osoba, která nesplňuje podmínky způsobilosti k právním úkonům, tj. vedle příslušného věku právě požadované rozumové rozpoznávací a ovládací schopnosti, nemůže ve správněprávních vztazích vystupovat samostatně, ale musí být v takovém jednání vždy </a:t>
            </a:r>
            <a:r>
              <a:rPr lang="cs-CZ" b="1" dirty="0" smtClean="0"/>
              <a:t>zastoupena</a:t>
            </a:r>
            <a:r>
              <a:rPr lang="cs-CZ" dirty="0" smtClean="0"/>
              <a:t>. </a:t>
            </a:r>
          </a:p>
        </p:txBody>
      </p:sp>
    </p:spTree>
    <p:extLst>
      <p:ext uri="{BB962C8B-B14F-4D97-AF65-F5344CB8AC3E}">
        <p14:creationId xmlns:p14="http://schemas.microsoft.com/office/powerpoint/2010/main" val="1711901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251520" y="548680"/>
            <a:ext cx="8640960" cy="3785652"/>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dirty="0" smtClean="0"/>
              <a:t>Způsobilost fyzické osoby k právům a povinnostem společně s její způsobilostí k právním úkonům se ve sféře správního práva vztahuje jak k oblasti </a:t>
            </a:r>
            <a:r>
              <a:rPr lang="cs-CZ" b="1" dirty="0" smtClean="0"/>
              <a:t>správního práva hmotného</a:t>
            </a:r>
            <a:r>
              <a:rPr lang="cs-CZ" dirty="0" smtClean="0"/>
              <a:t>, tak k oblasti </a:t>
            </a:r>
            <a:r>
              <a:rPr lang="cs-CZ" b="1" dirty="0" smtClean="0"/>
              <a:t>správního práva procesního</a:t>
            </a:r>
            <a:r>
              <a:rPr lang="cs-CZ" dirty="0" smtClean="0"/>
              <a:t>.</a:t>
            </a:r>
          </a:p>
          <a:p>
            <a:pPr algn="just"/>
            <a:endParaRPr lang="cs-CZ" dirty="0"/>
          </a:p>
          <a:p>
            <a:pPr algn="just"/>
            <a:r>
              <a:rPr lang="cs-CZ" dirty="0" smtClean="0"/>
              <a:t>Pokud jde o </a:t>
            </a:r>
            <a:r>
              <a:rPr lang="cs-CZ" b="1" dirty="0" smtClean="0"/>
              <a:t>způsobilost fyzické osoby k protiprávním úkonům (tzv. deliktní způsobilost)</a:t>
            </a:r>
            <a:r>
              <a:rPr lang="cs-CZ" dirty="0" smtClean="0"/>
              <a:t>, ta je ve správním právu, obdobně jako v právu obecně, vázána na stejné podmínky jako její způsobilost k právním úkonům.</a:t>
            </a:r>
          </a:p>
          <a:p>
            <a:pPr algn="just"/>
            <a:endParaRPr lang="cs-CZ" dirty="0"/>
          </a:p>
          <a:p>
            <a:pPr algn="just"/>
            <a:r>
              <a:rPr lang="cs-CZ" dirty="0" smtClean="0"/>
              <a:t>Pokud tak stanoví zákon, </a:t>
            </a:r>
            <a:r>
              <a:rPr lang="cs-CZ" b="1" dirty="0" smtClean="0"/>
              <a:t>může být v určitém rozsahu na příslušné fyzické osoby přenesen i určitý výkon veřejné správy </a:t>
            </a:r>
            <a:r>
              <a:rPr lang="cs-CZ" dirty="0" smtClean="0"/>
              <a:t>– např. soukromí lékaři při rozhodování o pracovní neschopnosti, autorizovaní inspektoři podle stavebního zákona apod.</a:t>
            </a:r>
          </a:p>
        </p:txBody>
      </p:sp>
    </p:spTree>
    <p:extLst>
      <p:ext uri="{BB962C8B-B14F-4D97-AF65-F5344CB8AC3E}">
        <p14:creationId xmlns:p14="http://schemas.microsoft.com/office/powerpoint/2010/main" val="1851256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smtClean="0"/>
              <a:t>PRÁVNICKÉ OSOBY JAKO SUBJEKTY SPRÁVNÍHO PRÁVA</a:t>
            </a:r>
            <a:endParaRPr lang="cs-CZ" sz="2400" b="1" dirty="0"/>
          </a:p>
          <a:p>
            <a:endParaRPr lang="cs-CZ" b="1" dirty="0" smtClean="0"/>
          </a:p>
          <a:p>
            <a:pPr algn="just"/>
            <a:r>
              <a:rPr lang="cs-CZ" b="1" dirty="0" smtClean="0"/>
              <a:t>Právnické osoby jako subjekty správního práva </a:t>
            </a:r>
            <a:r>
              <a:rPr lang="cs-CZ" dirty="0" smtClean="0"/>
              <a:t>se, obdobně jako osoby fyzické, řadí k té skupině subjektů správního práva, vůči kterým směřuje výkon veřejné správy.</a:t>
            </a:r>
          </a:p>
          <a:p>
            <a:pPr algn="just"/>
            <a:endParaRPr lang="cs-CZ" dirty="0"/>
          </a:p>
          <a:p>
            <a:pPr algn="just"/>
            <a:r>
              <a:rPr lang="cs-CZ" b="1" dirty="0" smtClean="0"/>
              <a:t>Právnická osoba</a:t>
            </a:r>
            <a:r>
              <a:rPr lang="cs-CZ" dirty="0" smtClean="0"/>
              <a:t> je pojem soukromého práva. Základní právní úprava a členění právnických osob je obsažena v občanském zákoníku (korporace, fundace, ústav).</a:t>
            </a:r>
          </a:p>
          <a:p>
            <a:pPr algn="just"/>
            <a:endParaRPr lang="cs-CZ" dirty="0"/>
          </a:p>
          <a:p>
            <a:pPr algn="just"/>
            <a:r>
              <a:rPr lang="cs-CZ" dirty="0" smtClean="0"/>
              <a:t>Jako subjekty správního práva vystupují všechny právnické osoby, které mají ve smyslu norem správního práva způsobilost být samostatným nositelem práv a povinností ve sféře působnosti správního práva. </a:t>
            </a:r>
            <a:r>
              <a:rPr lang="cs-CZ" b="1" dirty="0" smtClean="0"/>
              <a:t>Správněprávní subjektivita právnických osob </a:t>
            </a:r>
            <a:r>
              <a:rPr lang="cs-CZ" dirty="0" smtClean="0"/>
              <a:t>je zpravidla projevem jejich obecné právní subjektivity, a proto je pro její vznik rozhodující splnění podmínek, které pro založení či ustavení právnické osoby předepisují právní normy, na jejichž základě a v jejichž smyslu konkrétní právnická osoba vzniká.</a:t>
            </a:r>
          </a:p>
          <a:p>
            <a:pPr algn="just"/>
            <a:endParaRPr lang="cs-CZ" dirty="0"/>
          </a:p>
          <a:p>
            <a:pPr algn="just"/>
            <a:r>
              <a:rPr lang="cs-CZ" dirty="0" smtClean="0"/>
              <a:t>Právnické osoby zpravidla </a:t>
            </a:r>
            <a:r>
              <a:rPr lang="cs-CZ" b="1" dirty="0" smtClean="0"/>
              <a:t>vznikají</a:t>
            </a:r>
            <a:r>
              <a:rPr lang="cs-CZ" dirty="0" smtClean="0"/>
              <a:t> nabytím účinnosti jejich zápisu do obchodního nebo jiného zákonem stanoveného rejstříku. U některých právnických osob je jejich vznik upraven jinak (např. příspěvkové organizace obcí a krajů).</a:t>
            </a:r>
          </a:p>
        </p:txBody>
      </p:sp>
    </p:spTree>
    <p:extLst>
      <p:ext uri="{BB962C8B-B14F-4D97-AF65-F5344CB8AC3E}">
        <p14:creationId xmlns:p14="http://schemas.microsoft.com/office/powerpoint/2010/main" val="203374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323528" y="394718"/>
            <a:ext cx="8363272" cy="4616648"/>
          </a:xfrm>
          <a:prstGeom prst="rect">
            <a:avLst/>
          </a:prstGeom>
          <a:noFill/>
        </p:spPr>
        <p:txBody>
          <a:bodyPr wrap="square" rtlCol="0">
            <a:spAutoFit/>
          </a:bodyPr>
          <a:lstStyle/>
          <a:p>
            <a:r>
              <a:rPr lang="cs-CZ" sz="2400" b="1" dirty="0"/>
              <a:t>PRÁVNICKÉ OSOBY JAKO SUBJEKTY SPRÁVNÍHO PRÁVA</a:t>
            </a:r>
          </a:p>
          <a:p>
            <a:endParaRPr lang="cs-CZ" altLang="cs-CZ" dirty="0" smtClean="0">
              <a:solidFill>
                <a:srgbClr val="CC3300"/>
              </a:solidFill>
            </a:endParaRPr>
          </a:p>
          <a:p>
            <a:pPr algn="just"/>
            <a:r>
              <a:rPr lang="cs-CZ" altLang="cs-CZ" dirty="0" smtClean="0"/>
              <a:t>V postavení subjektů správního práva vystupují z právnických osob nejčastěji nejrůznější obchodní společnosti, družstva, státní podniky, spolky atp. </a:t>
            </a:r>
          </a:p>
          <a:p>
            <a:pPr algn="just"/>
            <a:endParaRPr lang="cs-CZ" altLang="cs-CZ" dirty="0"/>
          </a:p>
          <a:p>
            <a:pPr algn="just"/>
            <a:r>
              <a:rPr lang="cs-CZ" altLang="cs-CZ" b="1" dirty="0" smtClean="0"/>
              <a:t>Právní subjektivitu </a:t>
            </a:r>
            <a:r>
              <a:rPr lang="cs-CZ" altLang="cs-CZ" dirty="0" smtClean="0"/>
              <a:t>má právnická osoba vždy jako celek, ale právní úkony za ni musí činit vždy její orgány resp. zástupci.</a:t>
            </a:r>
          </a:p>
          <a:p>
            <a:pPr algn="just"/>
            <a:endParaRPr lang="cs-CZ" altLang="cs-CZ" dirty="0"/>
          </a:p>
          <a:p>
            <a:pPr algn="just"/>
            <a:r>
              <a:rPr lang="cs-CZ" altLang="cs-CZ" dirty="0" smtClean="0"/>
              <a:t>Právnické osoby jako subjekty správního práva vystupují převážně v postavení subjektů, vůči nimž je veřejná správa vykonávána, tj. v postavení subjektů jakožto adresátů veřejnosprávního působení.</a:t>
            </a:r>
          </a:p>
          <a:p>
            <a:pPr algn="just"/>
            <a:endParaRPr lang="cs-CZ" altLang="cs-CZ" dirty="0"/>
          </a:p>
          <a:p>
            <a:pPr algn="just"/>
            <a:r>
              <a:rPr lang="cs-CZ" altLang="cs-CZ" dirty="0" smtClean="0"/>
              <a:t>Zvláštním druhem právnických osob vystupujících v postavení subjektů správního práva je </a:t>
            </a:r>
            <a:r>
              <a:rPr lang="cs-CZ" altLang="cs-CZ" b="1" dirty="0" smtClean="0"/>
              <a:t>stát</a:t>
            </a:r>
            <a:r>
              <a:rPr lang="cs-CZ" altLang="cs-CZ" dirty="0" smtClean="0"/>
              <a:t> a nejrůznější </a:t>
            </a:r>
            <a:r>
              <a:rPr lang="cs-CZ" altLang="cs-CZ" b="1" dirty="0" smtClean="0"/>
              <a:t>veřejnoprávní korporace</a:t>
            </a:r>
            <a:r>
              <a:rPr lang="cs-CZ" altLang="cs-CZ" dirty="0" smtClean="0"/>
              <a:t>. V praxi mohou nastat situace, kdy stát či veřejnoprávní korporace zastoupené svými orgány vystupují v postavení subjektů, vůči kterým je veřejná správa vykonávána.</a:t>
            </a:r>
          </a:p>
        </p:txBody>
      </p:sp>
    </p:spTree>
    <p:extLst>
      <p:ext uri="{BB962C8B-B14F-4D97-AF65-F5344CB8AC3E}">
        <p14:creationId xmlns:p14="http://schemas.microsoft.com/office/powerpoint/2010/main" val="993324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111222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č. 2 JUDr. Michal Márton, PhD.</a:t>
            </a:r>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267315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408119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2159184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2424474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2043270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4158560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smtClean="0"/>
              <a:t>Tutoriál č. 2 JUDr. Michal Márton, PhD.</a:t>
            </a:r>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3807191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č. 2 JUDr. Michal Márton, PhD.</a:t>
            </a:r>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420387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Tutoriál č. 2 JUDr. Michal Márton, PhD.</a:t>
            </a:r>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9569160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č. 2 JUDr. Michal Márton, PhD.</a:t>
            </a:r>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7664509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č. 2 JUDr. Michal Márton, PhD.</a:t>
            </a:r>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2595850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č. 2 JUDr. Michal Márton, PhD.</a:t>
            </a:r>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1494243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Tutoriál č. 2 JUDr. Michal Márton, PhD.</a:t>
            </a:r>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26029972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3732127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14085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č. 2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3401862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č. 2 JUDr. Michal Márton, PhD.</a:t>
            </a:r>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12265111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130756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č. 2 JUDr. Michal Márton, PhD.</a:t>
            </a:r>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347671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č. 2 JUDr. Michal Márton, PhD.</a:t>
            </a:r>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878092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č. 2 JUDr. Michal Márton, PhD.</a:t>
            </a:r>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879824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zákon</a:t>
            </a:r>
          </a:p>
          <a:p>
            <a:pPr algn="just"/>
            <a:endParaRPr lang="cs-CZ" sz="2000" dirty="0"/>
          </a:p>
          <a:p>
            <a:pPr algn="just"/>
            <a:r>
              <a:rPr lang="cs-CZ" sz="2000" dirty="0" smtClean="0"/>
              <a:t>V právním řádu je přibližně 6000 skutkových podstat přestupků.</a:t>
            </a:r>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1562738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č. 2 JUDr. Michal Márton, PhD.</a:t>
            </a:r>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42370845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č. 2 JUDr. Michal Márton, PhD.</a:t>
            </a:r>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349229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539552" y="692696"/>
            <a:ext cx="8136904" cy="4339650"/>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Správněprávní vztahy </a:t>
            </a:r>
            <a:r>
              <a:rPr lang="cs-CZ" b="1" dirty="0" smtClean="0"/>
              <a:t>mohou vznikat </a:t>
            </a:r>
            <a:r>
              <a:rPr lang="cs-CZ" dirty="0" smtClean="0"/>
              <a:t>jak </a:t>
            </a:r>
            <a:r>
              <a:rPr lang="cs-CZ" b="1" dirty="0" smtClean="0"/>
              <a:t>z iniciativy orgánů veřejné správy</a:t>
            </a:r>
            <a:r>
              <a:rPr lang="cs-CZ" dirty="0" smtClean="0"/>
              <a:t>, které mají v daných vztazích mocensky převažující postavení, tak </a:t>
            </a:r>
            <a:r>
              <a:rPr lang="cs-CZ" b="1" dirty="0" smtClean="0"/>
              <a:t>také z iniciativy </a:t>
            </a:r>
            <a:r>
              <a:rPr lang="cs-CZ" dirty="0" smtClean="0"/>
              <a:t>těch </a:t>
            </a:r>
            <a:r>
              <a:rPr lang="cs-CZ" b="1" dirty="0" smtClean="0"/>
              <a:t>subjektů</a:t>
            </a:r>
            <a:r>
              <a:rPr lang="cs-CZ" dirty="0" smtClean="0"/>
              <a:t>, vůči nimž bude v daných vztazích příslušné veřejnosprávní působení směřovat.</a:t>
            </a:r>
          </a:p>
          <a:p>
            <a:pPr algn="just"/>
            <a:endParaRPr lang="cs-CZ" dirty="0"/>
          </a:p>
          <a:p>
            <a:pPr algn="just"/>
            <a:r>
              <a:rPr lang="cs-CZ" dirty="0" smtClean="0"/>
              <a:t>Správněprávní vztahy mohou vznikat i </a:t>
            </a:r>
            <a:r>
              <a:rPr lang="cs-CZ" b="1" dirty="0" smtClean="0"/>
              <a:t>proti vůli adresáta / adresátů</a:t>
            </a:r>
            <a:r>
              <a:rPr lang="cs-CZ" dirty="0" smtClean="0"/>
              <a:t> veřejnosprávního působení.</a:t>
            </a:r>
          </a:p>
          <a:p>
            <a:pPr algn="just"/>
            <a:endParaRPr lang="cs-CZ" dirty="0" smtClean="0"/>
          </a:p>
          <a:p>
            <a:pPr algn="just"/>
            <a:r>
              <a:rPr lang="cs-CZ" b="1" dirty="0" smtClean="0"/>
              <a:t>Iniciativa orgánů veřejné správy </a:t>
            </a:r>
            <a:r>
              <a:rPr lang="cs-CZ" dirty="0" smtClean="0"/>
              <a:t>= podstata spočívá v tom, že správní orgán je povinen jednat z úřední povinnosti (odstranění stavby, zahájení přestupkového řízení)</a:t>
            </a:r>
          </a:p>
          <a:p>
            <a:pPr algn="just"/>
            <a:endParaRPr lang="cs-CZ" dirty="0"/>
          </a:p>
          <a:p>
            <a:pPr algn="just"/>
            <a:r>
              <a:rPr lang="cs-CZ" b="1" dirty="0" smtClean="0"/>
              <a:t>Iniciativa podřízených subjektů veřejné správy </a:t>
            </a:r>
            <a:r>
              <a:rPr lang="cs-CZ" dirty="0" smtClean="0"/>
              <a:t>= žádost o koncesi, ohlášení živnosti, připojení se poškozeného</a:t>
            </a:r>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5" name="TextovéPole 4"/>
          <p:cNvSpPr txBox="1"/>
          <p:nvPr/>
        </p:nvSpPr>
        <p:spPr>
          <a:xfrm>
            <a:off x="251520" y="188640"/>
            <a:ext cx="8568952" cy="4062651"/>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Soukromoprávní vztah = vůle subjektů je rovnocenná</a:t>
            </a:r>
          </a:p>
          <a:p>
            <a:pPr algn="just"/>
            <a:endParaRPr lang="cs-CZ" dirty="0"/>
          </a:p>
          <a:p>
            <a:pPr algn="just"/>
            <a:r>
              <a:rPr lang="cs-CZ" dirty="0" smtClean="0"/>
              <a:t>Správně právní vztah = autoritativní vůle vykonavatele veřejné moci</a:t>
            </a:r>
          </a:p>
          <a:p>
            <a:pPr algn="just"/>
            <a:endParaRPr lang="cs-CZ" dirty="0"/>
          </a:p>
          <a:p>
            <a:pPr marL="285750" indent="-285750" algn="just">
              <a:buFont typeface="Arial" panose="020B0604020202020204" pitchFamily="34" charset="0"/>
              <a:buChar char="•"/>
            </a:pPr>
            <a:r>
              <a:rPr lang="cs-CZ" dirty="0"/>
              <a:t>Charakteristickým znakem </a:t>
            </a:r>
            <a:r>
              <a:rPr lang="cs-CZ" dirty="0" err="1"/>
              <a:t>správněprávních</a:t>
            </a:r>
            <a:r>
              <a:rPr lang="cs-CZ" dirty="0"/>
              <a:t> vztahů je skutečnost, že </a:t>
            </a:r>
            <a:r>
              <a:rPr lang="cs-CZ" b="1" dirty="0"/>
              <a:t>spory mezi subjekty těchto vztahů</a:t>
            </a:r>
            <a:r>
              <a:rPr lang="cs-CZ" dirty="0"/>
              <a:t>, týkající se jejich obsahu, přísluší řešit zpravidla v daném vztahu vystupujícímu, příp. instančně nadřízenému, správnímu orgánu.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err="1"/>
              <a:t>Správněprávní</a:t>
            </a:r>
            <a:r>
              <a:rPr lang="cs-CZ" dirty="0"/>
              <a:t> vztahy jsou dále charakteristické i tím, že v případě porušení povinností v těchto vztazích se uplatňuje, nedojde-li k založení jiné právní odpovědnosti, </a:t>
            </a:r>
            <a:r>
              <a:rPr lang="cs-CZ" b="1" dirty="0" err="1"/>
              <a:t>správněprávní</a:t>
            </a:r>
            <a:r>
              <a:rPr lang="cs-CZ" b="1" dirty="0"/>
              <a:t> odpovědnost</a:t>
            </a:r>
            <a:r>
              <a:rPr lang="cs-CZ" dirty="0"/>
              <a:t>.</a:t>
            </a:r>
          </a:p>
          <a:p>
            <a:pPr algn="just"/>
            <a:endParaRPr lang="cs-CZ" dirty="0" smtClean="0"/>
          </a:p>
        </p:txBody>
      </p:sp>
    </p:spTree>
    <p:extLst>
      <p:ext uri="{BB962C8B-B14F-4D97-AF65-F5344CB8AC3E}">
        <p14:creationId xmlns:p14="http://schemas.microsoft.com/office/powerpoint/2010/main" val="493421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359532" y="620688"/>
            <a:ext cx="8424936" cy="2492990"/>
          </a:xfrm>
          <a:prstGeom prst="rect">
            <a:avLst/>
          </a:prstGeom>
          <a:noFill/>
        </p:spPr>
        <p:txBody>
          <a:bodyPr wrap="square" rtlCol="0">
            <a:spAutoFit/>
          </a:bodyPr>
          <a:lstStyle/>
          <a:p>
            <a:r>
              <a:rPr lang="cs-CZ" sz="2400" b="1" dirty="0" smtClean="0"/>
              <a:t>PŘEDPOKLADY VZNIKU (ZMĚNY, ZÁNIKU) SPRÁVNĚPRÁVNÍCH VZTAHŮ</a:t>
            </a:r>
            <a:endParaRPr lang="cs-CZ" sz="2400" b="1" dirty="0"/>
          </a:p>
          <a:p>
            <a:endParaRPr lang="cs-CZ" altLang="cs-CZ" dirty="0" smtClean="0"/>
          </a:p>
          <a:p>
            <a:pPr marL="285750" indent="-285750" algn="just">
              <a:buFont typeface="Arial" panose="020B0604020202020204" pitchFamily="34" charset="0"/>
              <a:buChar char="•"/>
            </a:pPr>
            <a:r>
              <a:rPr lang="cs-CZ" altLang="cs-CZ" dirty="0"/>
              <a:t>e</a:t>
            </a:r>
            <a:r>
              <a:rPr lang="cs-CZ" altLang="cs-CZ" dirty="0" smtClean="0"/>
              <a:t>xistence normy správního práva (státní moc lze vykonávat pouze na základě zákona a v jeho mezích)</a:t>
            </a:r>
          </a:p>
          <a:p>
            <a:pPr marL="285750" indent="-285750" algn="just">
              <a:buFont typeface="Arial" panose="020B0604020202020204" pitchFamily="34" charset="0"/>
              <a:buChar char="•"/>
            </a:pPr>
            <a:endParaRPr lang="cs-CZ" altLang="cs-CZ" dirty="0"/>
          </a:p>
          <a:p>
            <a:pPr marL="285750" indent="-285750" algn="just">
              <a:buFont typeface="Arial" panose="020B0604020202020204" pitchFamily="34" charset="0"/>
              <a:buChar char="•"/>
            </a:pPr>
            <a:r>
              <a:rPr lang="cs-CZ" altLang="cs-CZ" dirty="0"/>
              <a:t>e</a:t>
            </a:r>
            <a:r>
              <a:rPr lang="cs-CZ" altLang="cs-CZ" dirty="0" smtClean="0"/>
              <a:t>xistence právních skutečností</a:t>
            </a:r>
          </a:p>
          <a:p>
            <a:pPr algn="just"/>
            <a:endParaRPr lang="cs-CZ" altLang="cs-CZ"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427639" y="404664"/>
            <a:ext cx="8208912" cy="5847755"/>
          </a:xfrm>
          <a:prstGeom prst="rect">
            <a:avLst/>
          </a:prstGeom>
          <a:noFill/>
        </p:spPr>
        <p:txBody>
          <a:bodyPr wrap="square" rtlCol="0">
            <a:spAutoFit/>
          </a:bodyPr>
          <a:lstStyle/>
          <a:p>
            <a:r>
              <a:rPr lang="cs-CZ" sz="2400" b="1" dirty="0"/>
              <a:t>PŘEDPOKLADY VZNIKU (ZMĚNY, ZÁNIKU) SPRÁVNĚPRÁVNÍCH VZTAHŮ</a:t>
            </a:r>
          </a:p>
          <a:p>
            <a:endParaRPr lang="cs-CZ" dirty="0" smtClean="0"/>
          </a:p>
          <a:p>
            <a:pPr algn="just"/>
            <a:r>
              <a:rPr lang="cs-CZ" dirty="0" smtClean="0"/>
              <a:t>Základním kritériem pro </a:t>
            </a:r>
            <a:r>
              <a:rPr lang="cs-CZ" b="1" dirty="0" smtClean="0"/>
              <a:t>členění právních skutečností </a:t>
            </a:r>
            <a:r>
              <a:rPr lang="cs-CZ" dirty="0" smtClean="0"/>
              <a:t>je fakt, zda jde o volní jednání subjektů vznikajícího (měnícího se, zanikajícího) správněprávního vztahu či nikoliv, tzn. zda správněprávní vztahy vznikají, mění se či zanikají </a:t>
            </a:r>
            <a:r>
              <a:rPr lang="cs-CZ" b="1" dirty="0" smtClean="0"/>
              <a:t>v závislosti na volním jednání </a:t>
            </a:r>
            <a:r>
              <a:rPr lang="cs-CZ" dirty="0" smtClean="0"/>
              <a:t>těchto subjektů, nebo </a:t>
            </a:r>
            <a:r>
              <a:rPr lang="cs-CZ" b="1" dirty="0" smtClean="0"/>
              <a:t>nezávisle na </a:t>
            </a:r>
            <a:r>
              <a:rPr lang="cs-CZ" dirty="0" smtClean="0"/>
              <a:t>jejich </a:t>
            </a:r>
            <a:r>
              <a:rPr lang="cs-CZ" b="1" dirty="0" smtClean="0"/>
              <a:t>vůli</a:t>
            </a:r>
            <a:r>
              <a:rPr lang="cs-CZ" dirty="0" smtClean="0"/>
              <a:t>.</a:t>
            </a:r>
          </a:p>
          <a:p>
            <a:pPr algn="just"/>
            <a:endParaRPr lang="cs-CZ" sz="1000" dirty="0"/>
          </a:p>
          <a:p>
            <a:pPr algn="just"/>
            <a:r>
              <a:rPr lang="cs-CZ" b="1" dirty="0" smtClean="0"/>
              <a:t>Právní skutečnosti, </a:t>
            </a:r>
            <a:r>
              <a:rPr lang="cs-CZ" dirty="0" smtClean="0"/>
              <a:t>které spočívají ve </a:t>
            </a:r>
            <a:r>
              <a:rPr lang="cs-CZ" b="1" dirty="0" smtClean="0"/>
              <a:t>volním jednání </a:t>
            </a:r>
            <a:r>
              <a:rPr lang="cs-CZ" dirty="0" smtClean="0"/>
              <a:t>subjektů</a:t>
            </a:r>
            <a:r>
              <a:rPr lang="cs-CZ" b="1" dirty="0" smtClean="0"/>
              <a:t> </a:t>
            </a:r>
            <a:r>
              <a:rPr lang="cs-CZ" dirty="0" smtClean="0"/>
              <a:t>můžeme dělit na:</a:t>
            </a:r>
          </a:p>
          <a:p>
            <a:pPr algn="just"/>
            <a:endParaRPr lang="cs-CZ" dirty="0"/>
          </a:p>
          <a:p>
            <a:pPr marL="285750" indent="-285750" algn="just">
              <a:buFont typeface="Wingdings" panose="05000000000000000000" pitchFamily="2" charset="2"/>
              <a:buChar char="q"/>
            </a:pPr>
            <a:r>
              <a:rPr lang="cs-CZ" b="1" dirty="0" smtClean="0"/>
              <a:t>právní jednání</a:t>
            </a:r>
            <a:r>
              <a:rPr lang="cs-CZ" dirty="0" smtClean="0"/>
              <a:t> – toto jednání resp. jeho výsledek jsou </a:t>
            </a:r>
            <a:r>
              <a:rPr lang="cs-CZ" b="1" dirty="0" smtClean="0"/>
              <a:t>v souladu </a:t>
            </a:r>
            <a:r>
              <a:rPr lang="cs-CZ" dirty="0" smtClean="0"/>
              <a:t>s právními normami,</a:t>
            </a:r>
          </a:p>
          <a:p>
            <a:pPr marL="285750" indent="-285750" algn="just">
              <a:buFont typeface="Wingdings" panose="05000000000000000000" pitchFamily="2" charset="2"/>
              <a:buChar char="q"/>
            </a:pPr>
            <a:r>
              <a:rPr lang="cs-CZ" b="1" dirty="0" smtClean="0"/>
              <a:t>protiprávní jednání </a:t>
            </a:r>
            <a:r>
              <a:rPr lang="cs-CZ" dirty="0" smtClean="0"/>
              <a:t>- </a:t>
            </a:r>
            <a:r>
              <a:rPr lang="cs-CZ" dirty="0"/>
              <a:t>toto jednání resp. jeho výsledek jsou </a:t>
            </a:r>
            <a:r>
              <a:rPr lang="cs-CZ" b="1" dirty="0"/>
              <a:t>v </a:t>
            </a:r>
            <a:r>
              <a:rPr lang="cs-CZ" b="1" dirty="0" smtClean="0"/>
              <a:t>rozporu</a:t>
            </a:r>
            <a:r>
              <a:rPr lang="cs-CZ" dirty="0" smtClean="0"/>
              <a:t> s </a:t>
            </a:r>
            <a:r>
              <a:rPr lang="cs-CZ" dirty="0"/>
              <a:t>právními </a:t>
            </a:r>
            <a:r>
              <a:rPr lang="cs-CZ" dirty="0" smtClean="0"/>
              <a:t>normami.</a:t>
            </a:r>
            <a:endParaRPr lang="cs-CZ" dirty="0"/>
          </a:p>
          <a:p>
            <a:pPr algn="just"/>
            <a:endParaRPr lang="cs-CZ" sz="1000" dirty="0" smtClean="0"/>
          </a:p>
          <a:p>
            <a:pPr algn="just"/>
            <a:r>
              <a:rPr lang="cs-CZ" dirty="0" smtClean="0"/>
              <a:t>Jak právní, tak protiprávní jednání, může spočívat </a:t>
            </a:r>
            <a:r>
              <a:rPr lang="cs-CZ" b="1" dirty="0" smtClean="0"/>
              <a:t>v činnosti</a:t>
            </a:r>
            <a:r>
              <a:rPr lang="cs-CZ" dirty="0" smtClean="0"/>
              <a:t>, ale v některých případech i </a:t>
            </a:r>
            <a:r>
              <a:rPr lang="cs-CZ" b="1" dirty="0" smtClean="0"/>
              <a:t>v nečinnosti</a:t>
            </a:r>
            <a:r>
              <a:rPr lang="cs-CZ" dirty="0" smtClean="0"/>
              <a:t>.</a:t>
            </a:r>
          </a:p>
          <a:p>
            <a:pPr algn="just"/>
            <a:endParaRPr lang="cs-CZ" dirty="0"/>
          </a:p>
          <a:p>
            <a:pPr algn="just"/>
            <a:r>
              <a:rPr lang="cs-CZ" b="1" dirty="0" smtClean="0"/>
              <a:t>Právním jednáním </a:t>
            </a:r>
            <a:r>
              <a:rPr lang="cs-CZ" dirty="0" smtClean="0"/>
              <a:t>je taková právní skutečnost závisející na vůli člověka, která spočívá v </a:t>
            </a:r>
            <a:r>
              <a:rPr lang="cs-CZ" b="1" dirty="0" smtClean="0"/>
              <a:t>chování v souladu s právními normami </a:t>
            </a:r>
            <a:r>
              <a:rPr lang="cs-CZ" dirty="0" smtClean="0"/>
              <a:t>a na niž právní norma váže vznik, změnu či zánik příslušného správněprávního vztahu.</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2 JUDr. Michal Márton, PhD.</a:t>
            </a:r>
            <a:endParaRPr lang="cs-CZ" dirty="0"/>
          </a:p>
        </p:txBody>
      </p:sp>
      <p:sp>
        <p:nvSpPr>
          <p:cNvPr id="4" name="TextovéPole 3"/>
          <p:cNvSpPr txBox="1"/>
          <p:nvPr/>
        </p:nvSpPr>
        <p:spPr>
          <a:xfrm>
            <a:off x="611560" y="491101"/>
            <a:ext cx="7920880" cy="5539978"/>
          </a:xfrm>
          <a:prstGeom prst="rect">
            <a:avLst/>
          </a:prstGeom>
          <a:noFill/>
        </p:spPr>
        <p:txBody>
          <a:bodyPr wrap="square" rtlCol="0">
            <a:spAutoFit/>
          </a:bodyPr>
          <a:lstStyle/>
          <a:p>
            <a:r>
              <a:rPr lang="cs-CZ" sz="2400" b="1" dirty="0"/>
              <a:t>PŘEDPOKLADY VZNIKU (ZMĚNY, ZÁNIKU) SPRÁVNĚPRÁVNÍCH VZTAHŮ</a:t>
            </a:r>
          </a:p>
          <a:p>
            <a:endParaRPr lang="cs-CZ" b="1" dirty="0" smtClean="0"/>
          </a:p>
          <a:p>
            <a:pPr algn="just"/>
            <a:r>
              <a:rPr lang="cs-CZ" dirty="0" smtClean="0"/>
              <a:t>Za </a:t>
            </a:r>
            <a:r>
              <a:rPr lang="cs-CZ" b="1" dirty="0" smtClean="0"/>
              <a:t>protiprávní jednání </a:t>
            </a:r>
            <a:r>
              <a:rPr lang="cs-CZ" dirty="0" smtClean="0"/>
              <a:t>se považuje takové jednání, které spočívá v porušení právní povinnosti. Protiprávní jednání vedoucí ke vzniku správněprávních vztahů zpravidla předpokládá </a:t>
            </a:r>
            <a:r>
              <a:rPr lang="cs-CZ" b="1" dirty="0" smtClean="0"/>
              <a:t>zavinění</a:t>
            </a:r>
            <a:r>
              <a:rPr lang="cs-CZ" dirty="0" smtClean="0"/>
              <a:t> a </a:t>
            </a:r>
            <a:r>
              <a:rPr lang="cs-CZ" b="1" dirty="0" smtClean="0"/>
              <a:t>způsobilost subjektu k protiprávnímu jednání</a:t>
            </a:r>
            <a:r>
              <a:rPr lang="cs-CZ" dirty="0" smtClean="0"/>
              <a:t>. Následkem protiprávního jednání je </a:t>
            </a:r>
            <a:r>
              <a:rPr lang="cs-CZ" b="1" dirty="0" smtClean="0"/>
              <a:t>správněprávní odpovědnost</a:t>
            </a:r>
            <a:r>
              <a:rPr lang="cs-CZ" dirty="0" smtClean="0"/>
              <a:t> subjektu, který se protiprávního jednání dopustil.</a:t>
            </a:r>
          </a:p>
          <a:p>
            <a:pPr algn="just"/>
            <a:endParaRPr lang="cs-CZ" dirty="0"/>
          </a:p>
          <a:p>
            <a:pPr algn="just"/>
            <a:r>
              <a:rPr lang="cs-CZ" dirty="0" smtClean="0"/>
              <a:t>K </a:t>
            </a:r>
            <a:r>
              <a:rPr lang="cs-CZ" b="1" dirty="0" smtClean="0"/>
              <a:t>právním skutečnostem</a:t>
            </a:r>
            <a:r>
              <a:rPr lang="cs-CZ" dirty="0" smtClean="0"/>
              <a:t>, jako předpokladům vzniku (změny, zániku) správněprávních vztahů, </a:t>
            </a:r>
            <a:r>
              <a:rPr lang="cs-CZ" b="1" dirty="0" smtClean="0"/>
              <a:t>které nezávisejí na vůli subjektu </a:t>
            </a:r>
            <a:r>
              <a:rPr lang="cs-CZ" dirty="0" smtClean="0"/>
              <a:t>se řadí:</a:t>
            </a:r>
          </a:p>
          <a:p>
            <a:pPr algn="just"/>
            <a:endParaRPr lang="cs-CZ" dirty="0"/>
          </a:p>
          <a:p>
            <a:pPr marL="285750" indent="-285750" algn="just">
              <a:buFont typeface="Wingdings" panose="05000000000000000000" pitchFamily="2" charset="2"/>
              <a:buChar char="q"/>
            </a:pPr>
            <a:r>
              <a:rPr lang="cs-CZ" b="1" dirty="0" smtClean="0"/>
              <a:t>právní události </a:t>
            </a:r>
            <a:r>
              <a:rPr lang="cs-CZ" dirty="0" smtClean="0"/>
              <a:t>– takové právní skutečnosti, na které právní norma váže vznik, změnu či zánik právního vztahu, a které nebyly vyvolány volním jednáním příslušných subjektů (např. narození a smrt člověka, uplynutí času, vznik epidemie apod.),</a:t>
            </a:r>
          </a:p>
          <a:p>
            <a:pPr marL="285750" indent="-285750" algn="just">
              <a:buFont typeface="Wingdings" panose="05000000000000000000" pitchFamily="2" charset="2"/>
              <a:buChar char="q"/>
            </a:pPr>
            <a:r>
              <a:rPr lang="cs-CZ" b="1" dirty="0" smtClean="0"/>
              <a:t>protiprávní stavy </a:t>
            </a:r>
            <a:r>
              <a:rPr lang="cs-CZ" dirty="0" smtClean="0"/>
              <a:t>– výsledky nezaviněného chování nebo události odporující právu (např. zledovatělý chodník, nemoc z povolání, povodeň). Normy správního práva ukládají určitému subjektu, aby protiprávní stav odstranil nebo napravil.</a:t>
            </a:r>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3336</TotalTime>
  <Words>6372</Words>
  <Application>Microsoft Office PowerPoint</Application>
  <PresentationFormat>Předvádění na obrazovce (4:3)</PresentationFormat>
  <Paragraphs>535</Paragraphs>
  <Slides>47</Slides>
  <Notes>14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47</vt:i4>
      </vt:variant>
    </vt:vector>
  </HeadingPairs>
  <TitlesOfParts>
    <vt:vector size="52" baseType="lpstr">
      <vt:lpstr>Arial</vt:lpstr>
      <vt:lpstr>Calibri</vt:lpstr>
      <vt:lpstr>Century Gothic</vt:lpstr>
      <vt:lpstr>Wingdings</vt:lpstr>
      <vt:lpstr>Motiv sady Office</vt:lpstr>
      <vt:lpstr>SPRÁVNĚPRÁVNÍ VZTAHY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SUBJEKTY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339</cp:revision>
  <dcterms:created xsi:type="dcterms:W3CDTF">2015-09-08T17:35:18Z</dcterms:created>
  <dcterms:modified xsi:type="dcterms:W3CDTF">2023-02-27T09:24:23Z</dcterms:modified>
</cp:coreProperties>
</file>