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78" r:id="rId4"/>
    <p:sldId id="406" r:id="rId5"/>
    <p:sldId id="405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26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</a:t>
            </a:r>
            <a:r>
              <a:rPr lang="cs-CZ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integrační procesy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719404" y="4101075"/>
            <a:ext cx="7104787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APEC, Šanghajská spolupráce, BRICS a skupina G7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64351" y="4824474"/>
            <a:ext cx="2688299" cy="134415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BPIMP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3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Šanghajská organizace pro spolupráci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7EB06ED-A7FE-4509-8D3E-21B57B246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6" t="18170" r="3616" b="5368"/>
          <a:stretch/>
        </p:blipFill>
        <p:spPr>
          <a:xfrm>
            <a:off x="1631577" y="1048870"/>
            <a:ext cx="8339189" cy="52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3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Šanghajská organizace pro spolupráci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6813"/>
            <a:ext cx="10515600" cy="463942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 roce 2005 se začaly preferovat společné energetické projekty</a:t>
            </a:r>
          </a:p>
          <a:p>
            <a:pPr algn="just"/>
            <a:r>
              <a:rPr lang="cs-CZ" dirty="0"/>
              <a:t>do roku 2007 ŠOS iniciovalo více než dvacet rozsáhlých projektů týkajících se dopravy, energetiky a telekomunikací a pořádalo pravidelná setkání bezpečnostních, vojenských, obranných, zahraničních, ekonomických, kulturních, bankovních a dalších úředníků ze svých členských států</a:t>
            </a:r>
          </a:p>
          <a:p>
            <a:pPr algn="just"/>
            <a:r>
              <a:rPr lang="cs-CZ" dirty="0"/>
              <a:t>v roce 2022 navrhl Irán vytvoření jednotné měny ŠOS, která by usnadnila obchodní a finanční transakce mezi jejími členy</a:t>
            </a:r>
          </a:p>
          <a:p>
            <a:pPr algn="just"/>
            <a:r>
              <a:rPr lang="cs-CZ" dirty="0"/>
              <a:t>ŠOS postupně přebírá roli „rebela“ a snaží se postupnými kroky připravovat změnu ve světovém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59639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Uskupení BRICS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6813"/>
            <a:ext cx="10515600" cy="463942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BRICS je specifickým jevem vývojových tendencí dějin </a:t>
            </a:r>
          </a:p>
          <a:p>
            <a:pPr algn="just"/>
            <a:r>
              <a:rPr lang="cs-CZ" dirty="0"/>
              <a:t>tento pojem byl poprvé použit Jimem </a:t>
            </a:r>
            <a:r>
              <a:rPr lang="cs-CZ" dirty="0" err="1"/>
              <a:t>O'Neillem</a:t>
            </a:r>
            <a:r>
              <a:rPr lang="cs-CZ" dirty="0"/>
              <a:t> z investiční banky </a:t>
            </a:r>
            <a:r>
              <a:rPr lang="cs-CZ" dirty="0" err="1"/>
              <a:t>Goldman</a:t>
            </a:r>
            <a:r>
              <a:rPr lang="cs-CZ" dirty="0"/>
              <a:t> </a:t>
            </a:r>
            <a:r>
              <a:rPr lang="cs-CZ" dirty="0" err="1"/>
              <a:t>Sachs</a:t>
            </a:r>
            <a:r>
              <a:rPr lang="cs-CZ" dirty="0"/>
              <a:t> v roce 2001, tehdy ještě jako BRIC – Jižní Afrika přistoupila k uskupení v prosinci 2010 a formálně byla uvedena v členství 18. února 2011</a:t>
            </a:r>
          </a:p>
          <a:p>
            <a:pPr algn="just"/>
            <a:r>
              <a:rPr lang="cs-CZ" dirty="0"/>
              <a:t>založena v červnu 2006 v rámci Petrohradského ekonomického fóra za účasti ministrů hospodářství Brazílie, Ruska, Indie a Číny</a:t>
            </a:r>
          </a:p>
          <a:p>
            <a:pPr algn="just"/>
            <a:r>
              <a:rPr lang="cs-CZ" dirty="0"/>
              <a:t>celková rozloha je 39 746 220 km</a:t>
            </a:r>
            <a:r>
              <a:rPr lang="cs-CZ" sz="2200" dirty="0"/>
              <a:t>2</a:t>
            </a:r>
            <a:r>
              <a:rPr lang="cs-CZ" dirty="0"/>
              <a:t> a celková populace se odhaduje na asi 3,21 miliardy lidí, což je 26,7 % světového povrchu země a 41,5 % světové populace</a:t>
            </a:r>
          </a:p>
        </p:txBody>
      </p:sp>
    </p:spTree>
    <p:extLst>
      <p:ext uri="{BB962C8B-B14F-4D97-AF65-F5344CB8AC3E}">
        <p14:creationId xmlns:p14="http://schemas.microsoft.com/office/powerpoint/2010/main" val="290224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Uskupení BRICS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67046"/>
            <a:ext cx="10515600" cy="4639424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/>
              <a:t>čtyři z pěti členů patří mezi deset největších zemí světa co do počtu obyvatel, rozlohy a HDP, s výjimkou Jihoafrické republiky, která je v obou ukazatelích na dvacátém třetím místě </a:t>
            </a:r>
          </a:p>
          <a:p>
            <a:pPr algn="just"/>
            <a:r>
              <a:rPr lang="cs-CZ" dirty="0"/>
              <a:t>existuje předpoklad, že ekonomický potenciál Brazílie, Ruska, Indie a Číny je takový, aby se do roku 2050 staly čtyřmi dominantními ekonomikami světa</a:t>
            </a:r>
          </a:p>
          <a:p>
            <a:pPr lvl="1" algn="just"/>
            <a:r>
              <a:rPr lang="cs-CZ" dirty="0"/>
              <a:t>Čína a Indie budou dominantními světovými dodavateli průmyslového zboží a služeb, zatímco Brazílie a Rusko se stanou dominantními dodavateli surovin</a:t>
            </a:r>
          </a:p>
          <a:p>
            <a:pPr lvl="1" algn="just"/>
            <a:r>
              <a:rPr lang="cs-CZ" dirty="0"/>
              <a:t>Indie má největší růstový potenciál</a:t>
            </a:r>
          </a:p>
          <a:p>
            <a:pPr lvl="1" algn="just"/>
            <a:r>
              <a:rPr lang="cs-CZ" dirty="0"/>
              <a:t>aby byly tyto země konkurenceschopné na světovém trhu, kladou (každá v různé míře) důraz na vzdělání, zahraniční investice, domácí spotřebu a domácí podnikání</a:t>
            </a:r>
          </a:p>
          <a:p>
            <a:pPr algn="just"/>
            <a:r>
              <a:rPr lang="cs-CZ" dirty="0"/>
              <a:t>v březnu 2019 bylo oznámeno vytvoření vlastního platebního systému </a:t>
            </a:r>
            <a:r>
              <a:rPr lang="cs-CZ" b="1" dirty="0"/>
              <a:t>BRICS </a:t>
            </a:r>
            <a:r>
              <a:rPr lang="cs-CZ" b="1" dirty="0" err="1"/>
              <a:t>Pay</a:t>
            </a:r>
            <a:r>
              <a:rPr lang="cs-CZ" b="1" dirty="0"/>
              <a:t> </a:t>
            </a:r>
            <a:r>
              <a:rPr lang="cs-CZ" dirty="0"/>
              <a:t>(obchází potřebu </a:t>
            </a:r>
            <a:r>
              <a:rPr lang="cs-CZ" dirty="0" err="1"/>
              <a:t>SWIFTu</a:t>
            </a:r>
            <a:r>
              <a:rPr lang="cs-CZ" dirty="0"/>
              <a:t>, zatím ve fázi příprav)</a:t>
            </a:r>
          </a:p>
        </p:txBody>
      </p:sp>
    </p:spTree>
    <p:extLst>
      <p:ext uri="{BB962C8B-B14F-4D97-AF65-F5344CB8AC3E}">
        <p14:creationId xmlns:p14="http://schemas.microsoft.com/office/powerpoint/2010/main" val="220670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Uskupení BRICS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04A7A5-2A33-4A88-875B-6420CEFF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149" y="1049150"/>
            <a:ext cx="7877702" cy="508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Skupina G7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42" y="1597675"/>
            <a:ext cx="10515600" cy="46394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tato skupina, v různých obdobích také G6 nebo G8, je sdružení ekonomicky nejvyspělejších států světa (Francie, Itálie, Japonsko, Kanada, Německo, Spojené království a USA), zastoupeny jsou i státy Evropské unie (největší ekonomiky světa)</a:t>
            </a:r>
          </a:p>
          <a:p>
            <a:pPr algn="just"/>
            <a:r>
              <a:rPr lang="cs-CZ" dirty="0"/>
              <a:t>původně G6, později se připojily i Kanada (1976) a Rusko (1997); Rusku však bylo 18. března 2014 pozastaveno členství jako reakce na jeho anexi Krymu</a:t>
            </a:r>
          </a:p>
          <a:p>
            <a:pPr algn="just"/>
            <a:r>
              <a:rPr lang="cs-CZ" dirty="0"/>
              <a:t>vznik v roce 1975 „u krbu“ na hradě </a:t>
            </a:r>
            <a:r>
              <a:rPr lang="cs-CZ" dirty="0" err="1"/>
              <a:t>Rambouillet</a:t>
            </a:r>
            <a:r>
              <a:rPr lang="cs-CZ" dirty="0"/>
              <a:t> při setkání hlav stát šesti států</a:t>
            </a:r>
          </a:p>
          <a:p>
            <a:pPr algn="just"/>
            <a:r>
              <a:rPr lang="cs-CZ" dirty="0"/>
              <a:t>skupina, která po vyloučení Ruska funguje od roku 2014 opět jako G7, není považována za mezinárodní organizaci, ale za mezinárodní síť, která je rovněž založena na normách a pravidlech, ale nemá žádné věcné ani obsahové předpisy</a:t>
            </a:r>
          </a:p>
        </p:txBody>
      </p:sp>
    </p:spTree>
    <p:extLst>
      <p:ext uri="{BB962C8B-B14F-4D97-AF65-F5344CB8AC3E}">
        <p14:creationId xmlns:p14="http://schemas.microsoft.com/office/powerpoint/2010/main" val="170224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Skupina G7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42" y="1597675"/>
            <a:ext cx="10515600" cy="463942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setkání hlav států jsou neformální, aby se v „uvolněné atmosféře“ diskutovalo o globálních problémech</a:t>
            </a:r>
          </a:p>
          <a:p>
            <a:pPr algn="just"/>
            <a:r>
              <a:rPr lang="cs-CZ" dirty="0"/>
              <a:t>předtím se scházejí ministři zahraničí států a diskutují o konkrétních zahraničněpolitických otázkách</a:t>
            </a:r>
          </a:p>
          <a:p>
            <a:pPr algn="just"/>
            <a:r>
              <a:rPr lang="cs-CZ" dirty="0"/>
              <a:t>nejedná se o typické integrační sdružení, má však obrovský význam z hlediska tvorby světové hospodářské politiky</a:t>
            </a:r>
          </a:p>
          <a:p>
            <a:pPr lvl="1" algn="just"/>
            <a:r>
              <a:rPr lang="cs-CZ" dirty="0"/>
              <a:t>tím reaguje na stávající procesy a předznamenává částečně budoucí vztahy, které pak ovlivňují integrační procesy</a:t>
            </a:r>
          </a:p>
          <a:p>
            <a:pPr algn="just"/>
            <a:r>
              <a:rPr lang="cs-CZ" dirty="0"/>
              <a:t>kromě G7/8 existuje i G20</a:t>
            </a:r>
          </a:p>
          <a:p>
            <a:pPr lvl="1" algn="just"/>
            <a:r>
              <a:rPr lang="cs-CZ" dirty="0"/>
              <a:t>G7+Rusko+11 států a EU (ta je plným členem G20, ale jen účastníkem G7)</a:t>
            </a:r>
          </a:p>
        </p:txBody>
      </p:sp>
    </p:spTree>
    <p:extLst>
      <p:ext uri="{BB962C8B-B14F-4D97-AF65-F5344CB8AC3E}">
        <p14:creationId xmlns:p14="http://schemas.microsoft.com/office/powerpoint/2010/main" val="335967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Skupina G20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68B3D5-042F-44EA-A58E-E6FA4631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957" y="1164853"/>
            <a:ext cx="7957664" cy="50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1AFC08-2DD8-4A1B-9BC3-0DDC67607BC4}"/>
              </a:ext>
            </a:extLst>
          </p:cNvPr>
          <p:cNvSpPr txBox="1"/>
          <p:nvPr/>
        </p:nvSpPr>
        <p:spPr>
          <a:xfrm>
            <a:off x="1212980" y="2425959"/>
            <a:ext cx="925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 čem si budeme dnes povídat?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46802"/>
            <a:ext cx="8280920" cy="198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Proč nebyla realizována některá integrační seskupení</a:t>
            </a:r>
          </a:p>
          <a:p>
            <a:pPr lvl="1"/>
            <a:r>
              <a:rPr lang="cs-CZ" b="1" dirty="0"/>
              <a:t>Jaká je podstata </a:t>
            </a:r>
            <a:r>
              <a:rPr lang="cs-CZ" b="1" dirty="0" err="1"/>
              <a:t>Transpacifického</a:t>
            </a:r>
            <a:r>
              <a:rPr lang="cs-CZ" b="1" dirty="0"/>
              <a:t> partnerství</a:t>
            </a:r>
          </a:p>
          <a:p>
            <a:pPr lvl="1"/>
            <a:r>
              <a:rPr lang="cs-CZ" b="1" dirty="0"/>
              <a:t>Co je to APEC</a:t>
            </a:r>
          </a:p>
          <a:p>
            <a:pPr lvl="1"/>
            <a:r>
              <a:rPr lang="cs-CZ" b="1" dirty="0"/>
              <a:t>Co je specifické pro organizaci Šanghajské spolupráce</a:t>
            </a:r>
          </a:p>
          <a:p>
            <a:pPr lvl="1"/>
            <a:r>
              <a:rPr lang="cs-CZ" b="1" dirty="0"/>
              <a:t>Co se skrývá za zkratkou BRICS a G7 či G20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Problémy integrování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10" y="1505424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v současném světě s nástupem globalizace se začal rozvíjet nový druh spolupráce jak mezi zeměmi, tak mezi jednotlivými uskupeními </a:t>
            </a:r>
          </a:p>
          <a:p>
            <a:pPr lvl="1" algn="just"/>
            <a:r>
              <a:rPr lang="cs-CZ" dirty="0"/>
              <a:t>jedná se o mezikontinentální snahu otevřít regionální integrační sdružení z následujících důvodů:</a:t>
            </a:r>
          </a:p>
          <a:p>
            <a:pPr lvl="2" algn="just"/>
            <a:r>
              <a:rPr lang="cs-CZ" dirty="0"/>
              <a:t>snaha nadnárodních korporací využít plně potenciál lokálních produkčních faktorů</a:t>
            </a:r>
          </a:p>
          <a:p>
            <a:pPr lvl="2" algn="just"/>
            <a:r>
              <a:rPr lang="cs-CZ" dirty="0"/>
              <a:t>snaha o vytvoření mezikontinentálních produkčních sítí</a:t>
            </a:r>
          </a:p>
          <a:p>
            <a:pPr lvl="2" algn="just"/>
            <a:r>
              <a:rPr lang="cs-CZ" dirty="0"/>
              <a:t>snaha vytvořit částečnou politickou kontrolu nad určitými teritorii tvorbou ekonomické provázanosti</a:t>
            </a:r>
          </a:p>
          <a:p>
            <a:pPr lvl="2" algn="just"/>
            <a:r>
              <a:rPr lang="cs-CZ" dirty="0"/>
              <a:t>snaha o vytvoření takového ekonomického prostředí, které by zabezpečilo preferované zájmy iniciátorů</a:t>
            </a:r>
          </a:p>
          <a:p>
            <a:pPr algn="just"/>
            <a:r>
              <a:rPr lang="cs-CZ" dirty="0"/>
              <a:t>velké množství konfliktů v účastnických zemích, neboť jsou, díky potřebě uzavírat kompromisy, doprovázeny sociálně politickými boji různých sociálních skupin</a:t>
            </a:r>
          </a:p>
        </p:txBody>
      </p:sp>
    </p:spTree>
    <p:extLst>
      <p:ext uri="{BB962C8B-B14F-4D97-AF65-F5344CB8AC3E}">
        <p14:creationId xmlns:p14="http://schemas.microsoft.com/office/powerpoint/2010/main" val="393534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Problémy integrování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34" y="161108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Transatlantické obchodní a investiční partnerství </a:t>
            </a:r>
            <a:r>
              <a:rPr lang="cs-CZ" dirty="0"/>
              <a:t>(zkratka TTIP z anglického názvu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Transatlantic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and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; také známé pod názvem Transatlantická zóna volného obchodu, TAFTA) je navrhovaná smlouva o volném obchodu mezi Evropskou unií a Spojenými státy americkými</a:t>
            </a:r>
          </a:p>
          <a:p>
            <a:pPr algn="just"/>
            <a:r>
              <a:rPr lang="cs-CZ" dirty="0"/>
              <a:t>zastánci očekávají, že dohoda bude pro ekonomiku států EU znamenat přínos 120 miliard €, 90 miliard pro tu americkou a pro zbytek světa 100 miliard € a pomůže vytvořit stovky tisíc pracovních míst</a:t>
            </a:r>
          </a:p>
          <a:p>
            <a:pPr algn="just"/>
            <a:r>
              <a:rPr lang="cs-CZ" dirty="0"/>
              <a:t>kritici říkají, že smlouva posílí pozici nadnárodních korporací, omezí demokracii a ztíží úlohu národních vlád při regulaci trhu ve prospěch občanů</a:t>
            </a:r>
          </a:p>
          <a:p>
            <a:pPr lvl="1" algn="just"/>
            <a:r>
              <a:rPr lang="cs-CZ" dirty="0"/>
              <a:t> podle nezávislé studie – ztráta 600 tis. pracovních míst v EU</a:t>
            </a:r>
          </a:p>
          <a:p>
            <a:pPr algn="just"/>
            <a:r>
              <a:rPr lang="cs-CZ" dirty="0"/>
              <a:t>USA předpokládá, že dohoda bude fungovat podobně jako TPP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3CAE86-8873-4FA2-8BC5-E17DAE7B7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99" y="4786299"/>
            <a:ext cx="1437067" cy="14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Problémy integrování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681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b="1" dirty="0" err="1"/>
              <a:t>Transpacifické</a:t>
            </a:r>
            <a:r>
              <a:rPr lang="cs-CZ" b="1" dirty="0"/>
              <a:t> partnerství</a:t>
            </a:r>
            <a:r>
              <a:rPr lang="cs-CZ" dirty="0"/>
              <a:t> (Trans-</a:t>
            </a:r>
            <a:r>
              <a:rPr lang="cs-CZ" dirty="0" err="1"/>
              <a:t>Pacific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 – TPP)</a:t>
            </a:r>
          </a:p>
          <a:p>
            <a:pPr algn="just"/>
            <a:r>
              <a:rPr lang="cs-CZ" dirty="0"/>
              <a:t>obchodní smlouva mezi 12 státy Tichomoří: Austrálií, Brunejí, Kanadou, Chile, Japonskem, Malajsií, Mexikem, Novým Zélandem, Peru, Singapurem, Vietnamem a Spojenými státy</a:t>
            </a:r>
          </a:p>
          <a:p>
            <a:pPr algn="just"/>
            <a:r>
              <a:rPr lang="cs-CZ" dirty="0"/>
              <a:t>D. </a:t>
            </a:r>
            <a:r>
              <a:rPr lang="cs-CZ" dirty="0" err="1"/>
              <a:t>Trump</a:t>
            </a:r>
            <a:r>
              <a:rPr lang="cs-CZ" dirty="0"/>
              <a:t> po nástupu do úřadu v lednu 2017 formálně odvolal Spojené státy z TPP, proto nemohla být ratifikována podle plánu a nevstoupila v platnost (toto přineslo problémy)</a:t>
            </a:r>
          </a:p>
          <a:p>
            <a:pPr algn="just"/>
            <a:r>
              <a:rPr lang="cs-CZ" dirty="0"/>
              <a:t>zbývající země vyjednaly novou obchodní dohodu - </a:t>
            </a:r>
            <a:r>
              <a:rPr lang="cs-CZ" b="1" dirty="0"/>
              <a:t>Komplexní a progresivní dohodu o </a:t>
            </a:r>
            <a:r>
              <a:rPr lang="cs-CZ" b="1" dirty="0" err="1"/>
              <a:t>transpacifickém</a:t>
            </a:r>
            <a:r>
              <a:rPr lang="cs-CZ" b="1" dirty="0"/>
              <a:t> partnerství</a:t>
            </a:r>
            <a:r>
              <a:rPr lang="cs-CZ" dirty="0"/>
              <a:t> (</a:t>
            </a:r>
            <a:r>
              <a:rPr lang="cs-CZ" dirty="0" err="1"/>
              <a:t>Comprehensive</a:t>
            </a:r>
            <a:r>
              <a:rPr lang="cs-CZ" dirty="0"/>
              <a:t> and </a:t>
            </a:r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Trans-</a:t>
            </a:r>
            <a:r>
              <a:rPr lang="cs-CZ" dirty="0" err="1"/>
              <a:t>Pacific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 – CPTPP)</a:t>
            </a:r>
          </a:p>
        </p:txBody>
      </p:sp>
    </p:spTree>
    <p:extLst>
      <p:ext uri="{BB962C8B-B14F-4D97-AF65-F5344CB8AC3E}">
        <p14:creationId xmlns:p14="http://schemas.microsoft.com/office/powerpoint/2010/main" val="169236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Problémy integrování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17" y="149646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Komplexní a progresivní dohoda o </a:t>
            </a:r>
            <a:r>
              <a:rPr lang="cs-CZ" b="1" dirty="0" err="1"/>
              <a:t>transpacifickém</a:t>
            </a:r>
            <a:r>
              <a:rPr lang="cs-CZ" b="1" dirty="0"/>
              <a:t> partnerství</a:t>
            </a:r>
            <a:r>
              <a:rPr lang="cs-CZ" dirty="0"/>
              <a:t> (CPTPP)</a:t>
            </a:r>
          </a:p>
          <a:p>
            <a:pPr lvl="1" algn="just"/>
            <a:r>
              <a:rPr lang="cs-CZ" dirty="0"/>
              <a:t>od roku 2018</a:t>
            </a:r>
          </a:p>
          <a:p>
            <a:pPr lvl="1" algn="just"/>
            <a:r>
              <a:rPr lang="cs-CZ" dirty="0"/>
              <a:t>11 signatářů spojilo ekonomiky představující 13,4 procenta globálního hrubého domácího produktu (přibližně 13,5 bilionu USD), což z CPTPP dělá jednu z největších světových oblastí volného obchodu podle HDP</a:t>
            </a:r>
          </a:p>
          <a:p>
            <a:pPr lvl="1" algn="just"/>
            <a:r>
              <a:rPr lang="cs-CZ" dirty="0"/>
              <a:t>2021 – Spojené království formálně požádalo o vstup do CPTPP jako první nezakládající země</a:t>
            </a:r>
          </a:p>
          <a:p>
            <a:pPr lvl="1" algn="just"/>
            <a:r>
              <a:rPr lang="cs-CZ" dirty="0"/>
              <a:t>2022 – jednání o přistoupení zahájila Čína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AC02F36-FC12-4F9C-919D-1107F504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597" y="4198274"/>
            <a:ext cx="2814917" cy="21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2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455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Asijsko-pacifická hospodářská spolupráce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8D8F9A9-7115-43F8-BEAC-9931A765C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95" y="1164199"/>
            <a:ext cx="7849103" cy="50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455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Asijsko-pacifická hospodářská spolupráce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406813"/>
            <a:ext cx="10515600" cy="4639424"/>
          </a:xfrm>
        </p:spPr>
        <p:txBody>
          <a:bodyPr>
            <a:normAutofit/>
          </a:bodyPr>
          <a:lstStyle/>
          <a:p>
            <a:pPr algn="just"/>
            <a:r>
              <a:rPr lang="cs-CZ" b="1" dirty="0" err="1"/>
              <a:t>Asia-Pacific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Cooperation</a:t>
            </a:r>
            <a:r>
              <a:rPr lang="cs-CZ" b="1" dirty="0"/>
              <a:t> (APEC)</a:t>
            </a:r>
          </a:p>
          <a:p>
            <a:pPr algn="just"/>
            <a:r>
              <a:rPr lang="cs-CZ" dirty="0"/>
              <a:t>21 států založilo v roce 1989 za účelem využití rostoucí vzájemné závislosti Asie a Tichomoří</a:t>
            </a:r>
          </a:p>
          <a:p>
            <a:pPr algn="just"/>
            <a:r>
              <a:rPr lang="cs-CZ" dirty="0"/>
              <a:t>ekonomiky členských států jsou domovem více než 2,9 miliardy lidí a tvoří více než 60 procent celosvětového HDP</a:t>
            </a:r>
          </a:p>
          <a:p>
            <a:pPr algn="just"/>
            <a:r>
              <a:rPr lang="cs-CZ" dirty="0"/>
              <a:t>zajistit snadný pohyb zboží, služeb, investic a lidí mezi státy rychlejšími celními postupy na hranicích, příznivějším podnikatelským klimatem pro nerezidenty a sladěním předpisů a norem v celém regionu</a:t>
            </a:r>
          </a:p>
          <a:p>
            <a:pPr algn="just"/>
            <a:r>
              <a:rPr lang="cs-CZ" dirty="0"/>
              <a:t>kooperativní, multilaterální ekonomické a obchodní fórum</a:t>
            </a:r>
          </a:p>
          <a:p>
            <a:pPr algn="just"/>
            <a:r>
              <a:rPr lang="cs-CZ" dirty="0"/>
              <a:t>rozhodování se dosahuje konsensem</a:t>
            </a:r>
          </a:p>
        </p:txBody>
      </p:sp>
    </p:spTree>
    <p:extLst>
      <p:ext uri="{BB962C8B-B14F-4D97-AF65-F5344CB8AC3E}">
        <p14:creationId xmlns:p14="http://schemas.microsoft.com/office/powerpoint/2010/main" val="77225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3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Šanghajská organizace pro spolupráci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DF943B-874D-49F1-B0E0-28054C1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3" y="1568178"/>
            <a:ext cx="10515600" cy="463942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/>
              <a:t>Šanghajská organizace pro spolupráci (ŠOS) </a:t>
            </a:r>
            <a:r>
              <a:rPr lang="cs-CZ" dirty="0"/>
              <a:t>byla založena v roce 2001</a:t>
            </a:r>
          </a:p>
          <a:p>
            <a:pPr lvl="1" algn="just"/>
            <a:r>
              <a:rPr lang="cs-CZ" dirty="0"/>
              <a:t>1996 – Čína, Rusko, Kazachstán, Tádžikistán, Kyrgyzstán (Šanghajská pětka) </a:t>
            </a:r>
          </a:p>
          <a:p>
            <a:pPr lvl="1" algn="just"/>
            <a:r>
              <a:rPr lang="cs-CZ" dirty="0"/>
              <a:t>2001 – přijat Uzbekistán (Šanghajská šestka a faktický vznik ŠOS)</a:t>
            </a:r>
          </a:p>
          <a:p>
            <a:pPr lvl="1" algn="just"/>
            <a:r>
              <a:rPr lang="cs-CZ" dirty="0"/>
              <a:t>2004 – pozorovatel Mongolsko</a:t>
            </a:r>
          </a:p>
          <a:p>
            <a:pPr lvl="1" algn="just"/>
            <a:r>
              <a:rPr lang="cs-CZ" dirty="0"/>
              <a:t>2005 – pozorovatelé Pákistán, Indie a Írán</a:t>
            </a:r>
          </a:p>
          <a:p>
            <a:pPr lvl="1" algn="just"/>
            <a:r>
              <a:rPr lang="cs-CZ" dirty="0"/>
              <a:t>2017 – přistoupili Indie a Pákistán</a:t>
            </a:r>
          </a:p>
          <a:p>
            <a:pPr lvl="1" algn="just"/>
            <a:r>
              <a:rPr lang="cs-CZ" dirty="0"/>
              <a:t>2021 – přijetí Íránu jako pozorovatele</a:t>
            </a:r>
          </a:p>
          <a:p>
            <a:pPr lvl="1" algn="just"/>
            <a:r>
              <a:rPr lang="cs-CZ" dirty="0"/>
              <a:t>2022 – přijetí Běloruska jako pozorovatele</a:t>
            </a:r>
          </a:p>
          <a:p>
            <a:pPr marL="457200" lvl="1" indent="0" algn="just">
              <a:buNone/>
            </a:pPr>
            <a:endParaRPr lang="cs-CZ" sz="1200" dirty="0"/>
          </a:p>
          <a:p>
            <a:r>
              <a:rPr lang="cs-CZ" dirty="0"/>
              <a:t>reprezentuje okolo </a:t>
            </a:r>
            <a:r>
              <a:rPr lang="en-US" dirty="0"/>
              <a:t>4</a:t>
            </a:r>
            <a:r>
              <a:rPr lang="cs-CZ" dirty="0"/>
              <a:t>5 % světové populace</a:t>
            </a:r>
            <a:r>
              <a:rPr lang="en-US" dirty="0"/>
              <a:t>, 6</a:t>
            </a:r>
            <a:r>
              <a:rPr lang="cs-CZ" dirty="0"/>
              <a:t>5 </a:t>
            </a:r>
            <a:r>
              <a:rPr lang="en-US" dirty="0"/>
              <a:t>% </a:t>
            </a:r>
            <a:r>
              <a:rPr lang="cs-CZ" dirty="0"/>
              <a:t>euroasijské plochy a </a:t>
            </a:r>
            <a:r>
              <a:rPr lang="en-US" dirty="0"/>
              <a:t>20</a:t>
            </a:r>
            <a:r>
              <a:rPr lang="cs-CZ" dirty="0"/>
              <a:t> </a:t>
            </a:r>
            <a:r>
              <a:rPr lang="en-US" dirty="0"/>
              <a:t>% </a:t>
            </a:r>
            <a:r>
              <a:rPr lang="cs-CZ" dirty="0"/>
              <a:t>globálního HDP</a:t>
            </a:r>
          </a:p>
        </p:txBody>
      </p:sp>
    </p:spTree>
    <p:extLst>
      <p:ext uri="{BB962C8B-B14F-4D97-AF65-F5344CB8AC3E}">
        <p14:creationId xmlns:p14="http://schemas.microsoft.com/office/powerpoint/2010/main" val="14483358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1179</Words>
  <Application>Microsoft Office PowerPoint</Application>
  <PresentationFormat>Širokoúhlá obrazovka</PresentationFormat>
  <Paragraphs>87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Mezinárodní integrační procesy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296</cp:revision>
  <dcterms:created xsi:type="dcterms:W3CDTF">2016-11-25T20:36:16Z</dcterms:created>
  <dcterms:modified xsi:type="dcterms:W3CDTF">2023-02-22T16:14:07Z</dcterms:modified>
</cp:coreProperties>
</file>