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1" r:id="rId16"/>
    <p:sldId id="340" r:id="rId17"/>
    <p:sldId id="342" r:id="rId18"/>
    <p:sldId id="343" r:id="rId19"/>
    <p:sldId id="344" r:id="rId20"/>
    <p:sldId id="262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15.02.2023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INTEGRAČNÍ PROCESY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026367" y="4101075"/>
            <a:ext cx="6509793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5_Integrace v severní Americe – NAFTA a její vývoj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64351" y="4824474"/>
            <a:ext cx="2688299" cy="134415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BPIMP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Cíle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61234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Rozdíl oproti předchozím dohodám spočíval v tom, že v obchodní dohodě se rozhodovalo o opatřeních i v jiných otázkách </a:t>
            </a:r>
          </a:p>
          <a:p>
            <a:pPr lvl="1" algn="just"/>
            <a:r>
              <a:rPr lang="cs-CZ" b="1" dirty="0"/>
              <a:t>netarifní překážky obchodu</a:t>
            </a:r>
            <a:r>
              <a:rPr lang="cs-CZ" dirty="0"/>
              <a:t>, které měly být taktéž odstraněny </a:t>
            </a:r>
          </a:p>
          <a:p>
            <a:pPr lvl="2" algn="just"/>
            <a:r>
              <a:rPr lang="cs-CZ" dirty="0"/>
              <a:t>sníženy standardy pro bezpečnost potravin a výrobků</a:t>
            </a:r>
          </a:p>
          <a:p>
            <a:pPr lvl="2" algn="just"/>
            <a:r>
              <a:rPr lang="cs-CZ" dirty="0"/>
              <a:t>otevření různých trhů (včetně bankovního, energetického a dopravního sektoru)</a:t>
            </a:r>
          </a:p>
          <a:p>
            <a:pPr lvl="2" algn="just"/>
            <a:r>
              <a:rPr lang="cs-CZ" dirty="0"/>
              <a:t>zadávání veřejných zakázek (pro firmy z jiných zemí NAFTA za stejných podmínek jako pro domácí)</a:t>
            </a:r>
          </a:p>
          <a:p>
            <a:pPr lvl="2" algn="just"/>
            <a:r>
              <a:rPr lang="cs-CZ" dirty="0"/>
              <a:t>posílení ochrany v oblasti lékařských patentů a duševního vlastnictví</a:t>
            </a:r>
          </a:p>
          <a:p>
            <a:pPr algn="just"/>
            <a:r>
              <a:rPr lang="cs-CZ" dirty="0"/>
              <a:t>Změny v zákoně o autorských právech Spojených států</a:t>
            </a:r>
          </a:p>
          <a:p>
            <a:pPr lvl="1" algn="just"/>
            <a:r>
              <a:rPr lang="cs-CZ" dirty="0">
                <a:solidFill>
                  <a:srgbClr val="FF0000"/>
                </a:solidFill>
              </a:rPr>
              <a:t>USA jsou prakticky jedinou průmyslovou zemí na světě, která neuznává morální práva k autorským dílům a upírá jim právní ochranu</a:t>
            </a:r>
          </a:p>
          <a:p>
            <a:pPr lvl="1" algn="just"/>
            <a:r>
              <a:rPr lang="cs-CZ" dirty="0"/>
              <a:t>přistoupení Spojených států k NAFTA neovlivnilo americké pojetí práv duševního vlastnictví v této otázce.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5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Cíle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164853"/>
            <a:ext cx="1126414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Otevření průmyslových zemí velké rozvojové ekonomice – ojedinělé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!</a:t>
            </a:r>
            <a:r>
              <a:rPr lang="cs-CZ" b="1" dirty="0"/>
              <a:t> </a:t>
            </a:r>
            <a:r>
              <a:rPr lang="cs-CZ" dirty="0"/>
              <a:t>Svoboda pohybu se týkala zboží, služeb a kapitálu, nikoliv pracovní síly.</a:t>
            </a:r>
          </a:p>
          <a:p>
            <a:pPr algn="just"/>
            <a:r>
              <a:rPr lang="cs-CZ" dirty="0"/>
              <a:t>1. vedlejší dohoda - NAFTA se zaměřila na zdravotní a bezpečnostní normy a na právo dětské práce, vyloučila otázky kolektivního vyjednávání (odbory).</a:t>
            </a:r>
          </a:p>
          <a:p>
            <a:pPr algn="just"/>
            <a:r>
              <a:rPr lang="cs-CZ" dirty="0"/>
              <a:t>2. vedlejší dohoda - o spolupráci v oblasti životního prostředí</a:t>
            </a:r>
          </a:p>
          <a:p>
            <a:pPr lvl="1" algn="just"/>
            <a:r>
              <a:rPr lang="cs-CZ" dirty="0"/>
              <a:t>první regionální obchodní dohoda mezi rozvojovou zemí a dvěma rozvinutými zeměmi, věnovaná negativním dopadům na životní prostředí</a:t>
            </a:r>
          </a:p>
          <a:p>
            <a:pPr algn="just"/>
            <a:r>
              <a:rPr lang="cs-CZ" dirty="0"/>
              <a:t>Mexiko bylo postiženo ztrátou pracovních míst a snížením hospodářského růstu </a:t>
            </a:r>
          </a:p>
          <a:p>
            <a:pPr lvl="1" algn="just"/>
            <a:r>
              <a:rPr lang="cs-CZ" dirty="0"/>
              <a:t>na druhé straně - objem mexického exportu převýšil všechny ostatní země na subkontinentu dohromady a nyní patří mezi největší na planetě.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448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Cíle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14124"/>
            <a:ext cx="1126414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Největší diskuse vyvolávalo zemědělství</a:t>
            </a:r>
          </a:p>
          <a:p>
            <a:pPr lvl="1" algn="just"/>
            <a:r>
              <a:rPr lang="cs-CZ" dirty="0"/>
              <a:t>nebylo dojednáno trilaterálně, ale každá ze dvojic koncipovaly návrhy samostatně a byly podepsány tři samostatné dohody</a:t>
            </a:r>
          </a:p>
          <a:p>
            <a:pPr lvl="1" algn="just"/>
            <a:r>
              <a:rPr lang="cs-CZ" dirty="0"/>
              <a:t>dohoda mezi Kanadou a USA obsahovala významná omezení a celní kvóty na zemědělské produkty (zejména cukr, mléčné výrobky a drůbeží produkty). </a:t>
            </a:r>
          </a:p>
          <a:p>
            <a:pPr lvl="1" algn="just"/>
            <a:r>
              <a:rPr lang="cs-CZ" dirty="0"/>
              <a:t>smlouva Mexiko-USA umožňovala širší liberalizaci.</a:t>
            </a:r>
          </a:p>
          <a:p>
            <a:pPr lvl="1" algn="just"/>
            <a:endParaRPr lang="cs-CZ" sz="1400" dirty="0"/>
          </a:p>
          <a:p>
            <a:pPr algn="just"/>
            <a:r>
              <a:rPr lang="cs-CZ" dirty="0"/>
              <a:t>Předmětem NAFTA se stala i dopravní infrastruktura, kdy byl zřízen koridor CANAMEX pro silniční dopravu mezi Kanadou a Mexikem, a který je rovněž určen jako základ pro železnici, potrubní a telekomunikační infrastrukturu.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524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Cíle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18638"/>
            <a:ext cx="1126414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7B9CEAB-1D06-494B-B832-5B4F8F537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13" y="1526451"/>
            <a:ext cx="3203121" cy="456615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2D5AEF7-0E19-4C1C-BDD3-45EF5D5F9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079" y="1082063"/>
            <a:ext cx="3632641" cy="50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Problematika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Maquiladoras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682075"/>
            <a:ext cx="1126414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 err="1"/>
              <a:t>Maquiladora</a:t>
            </a:r>
            <a:r>
              <a:rPr lang="cs-CZ" dirty="0"/>
              <a:t> je společnost, která dováží produkty bez placení daní a jejíž produkt je uváděn na trh v zemi původu dovozu materiálu. </a:t>
            </a:r>
          </a:p>
          <a:p>
            <a:pPr algn="just"/>
            <a:r>
              <a:rPr lang="cs-CZ" dirty="0"/>
              <a:t>Termín vznikl v Mexiku, neboť zde se nejvíce tento typ firem rozvinul nejvíce.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8603258-B5D0-48D4-B57F-81597C14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153" y="3206176"/>
            <a:ext cx="2482949" cy="18622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07B16473-41B4-43BA-8E9F-A156492CD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36" y="4028088"/>
            <a:ext cx="2718830" cy="186221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CFB5DBB-7BA2-4D5B-A919-E3B034BB0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649" y="3899648"/>
            <a:ext cx="2944748" cy="195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69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Problematika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Maquiladoras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700736"/>
            <a:ext cx="1126414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V současnosti v těchto továrnách (je jich přes 3 000) pracuje více než 1 milion Mexičanů. </a:t>
            </a:r>
          </a:p>
          <a:p>
            <a:pPr algn="just"/>
            <a:r>
              <a:rPr lang="cs-CZ" dirty="0"/>
              <a:t>Většinou jde o továrny, které produkují součástky na export do USA (90 % produkce).</a:t>
            </a:r>
          </a:p>
          <a:p>
            <a:pPr algn="just"/>
            <a:r>
              <a:rPr lang="cs-CZ" dirty="0"/>
              <a:t>Jsou často ve vlastnictví amerických, japonských a evropských firem, kde pracují často mladé ženy (někde i děti) za hodinovou mzdu 50 amerických centů, a to 9 hodin denně 6 dní v týdnu. </a:t>
            </a:r>
          </a:p>
          <a:p>
            <a:pPr algn="just"/>
            <a:r>
              <a:rPr lang="cs-CZ" dirty="0"/>
              <a:t>Navzdory těmto negativním jevům přispěla NAFTA k určitým „zlepšením“ </a:t>
            </a:r>
          </a:p>
          <a:p>
            <a:pPr lvl="1" algn="just"/>
            <a:r>
              <a:rPr lang="cs-CZ" dirty="0"/>
              <a:t>například kvalifikovaní pracovníci v textilních </a:t>
            </a:r>
            <a:r>
              <a:rPr lang="cs-CZ" dirty="0" err="1"/>
              <a:t>maquiladoras</a:t>
            </a:r>
            <a:r>
              <a:rPr lang="cs-CZ" dirty="0"/>
              <a:t> dostávají 1-2 USD za hodinu, přičemž pracují v moderních klimatizovaných prostorách.</a:t>
            </a:r>
          </a:p>
        </p:txBody>
      </p:sp>
    </p:spTree>
    <p:extLst>
      <p:ext uri="{BB962C8B-B14F-4D97-AF65-F5344CB8AC3E}">
        <p14:creationId xmlns:p14="http://schemas.microsoft.com/office/powerpoint/2010/main" val="888176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91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Problematika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Maquiladoras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14124"/>
            <a:ext cx="1111316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Vzhledem k laxním zákonům týkajícím se ochrany životního prostředí v Mexiku jsou některé továrny zodpovědné za významné průmyslové znečišťování.</a:t>
            </a:r>
          </a:p>
          <a:p>
            <a:pPr algn="just"/>
            <a:r>
              <a:rPr lang="cs-CZ" dirty="0"/>
              <a:t>Průmysl </a:t>
            </a:r>
            <a:r>
              <a:rPr lang="cs-CZ" dirty="0" err="1"/>
              <a:t>maquiladora</a:t>
            </a:r>
            <a:r>
              <a:rPr lang="cs-CZ" dirty="0"/>
              <a:t> a jeho zaměření na export do USA proměnily příhraniční region z ekonomické pustiny v nejdynamičtější region v Mexiku: nezaměstnanost neustále klesala a ekonomický růst byl dvakrát vyšší než celostátní průměr.</a:t>
            </a:r>
          </a:p>
          <a:p>
            <a:pPr algn="just"/>
            <a:endParaRPr lang="cs-CZ" sz="1200" dirty="0"/>
          </a:p>
          <a:p>
            <a:pPr algn="just"/>
            <a:r>
              <a:rPr lang="cs-CZ" dirty="0"/>
              <a:t>Systém </a:t>
            </a:r>
            <a:r>
              <a:rPr lang="cs-CZ" dirty="0" err="1"/>
              <a:t>maquily</a:t>
            </a:r>
            <a:r>
              <a:rPr lang="cs-CZ" dirty="0"/>
              <a:t> je aplikován i v některých státech Střední Ameriky</a:t>
            </a:r>
          </a:p>
          <a:p>
            <a:pPr lvl="1" algn="just"/>
            <a:r>
              <a:rPr lang="cs-CZ" dirty="0" err="1"/>
              <a:t>Maquiladoras</a:t>
            </a:r>
            <a:r>
              <a:rPr lang="cs-CZ" dirty="0"/>
              <a:t> jsou nejrozšířenější v Nikaragui, Guatemale a Hondurasu, kde </a:t>
            </a:r>
            <a:r>
              <a:rPr lang="cs-CZ" dirty="0" err="1"/>
              <a:t>zaměstnávájí</a:t>
            </a:r>
            <a:r>
              <a:rPr lang="cs-CZ" dirty="0"/>
              <a:t> desítky tisíc pracovníků v montážních závodech sloužících Severní Americe, západní Evropě a východní Asii.</a:t>
            </a:r>
          </a:p>
        </p:txBody>
      </p:sp>
    </p:spTree>
    <p:extLst>
      <p:ext uri="{BB962C8B-B14F-4D97-AF65-F5344CB8AC3E}">
        <p14:creationId xmlns:p14="http://schemas.microsoft.com/office/powerpoint/2010/main" val="388571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Nástupnická dohoda USMCA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14124"/>
            <a:ext cx="1111316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NAFTA byla zpochybněna během prezidentské volební kampaně v roce 2008 budoucím americkým prezidentem Barackem Obamou a v roce 2016 při další volební kampani americkým prezidentem Donaldem </a:t>
            </a:r>
            <a:r>
              <a:rPr lang="cs-CZ" dirty="0" err="1"/>
              <a:t>Trumpem</a:t>
            </a:r>
            <a:r>
              <a:rPr lang="cs-CZ" dirty="0"/>
              <a:t>.</a:t>
            </a:r>
          </a:p>
          <a:p>
            <a:pPr lvl="1" algn="just"/>
            <a:r>
              <a:rPr lang="cs-CZ" dirty="0"/>
              <a:t>Silným předmětem kritiky Donalda </a:t>
            </a:r>
            <a:r>
              <a:rPr lang="cs-CZ" dirty="0" err="1"/>
              <a:t>Trumpa</a:t>
            </a:r>
            <a:r>
              <a:rPr lang="cs-CZ" dirty="0"/>
              <a:t> byla kanadská mléčná dan ve výši dosahující až téměř 300 % (!) a hrozil, že Kanadu vynechá z NAFTA.</a:t>
            </a:r>
          </a:p>
          <a:p>
            <a:pPr lvl="2" algn="just"/>
            <a:r>
              <a:rPr lang="cs-CZ" dirty="0"/>
              <a:t>od roku 1972 funguje v Kanadě systém „řízení zásob “, zaměřený na mlékárenský průmysl</a:t>
            </a:r>
          </a:p>
          <a:p>
            <a:pPr algn="just"/>
            <a:r>
              <a:rPr lang="cs-CZ" dirty="0"/>
              <a:t>V červenci 2017 </a:t>
            </a:r>
            <a:r>
              <a:rPr lang="cs-CZ" dirty="0" err="1"/>
              <a:t>Trumpova</a:t>
            </a:r>
            <a:r>
              <a:rPr lang="cs-CZ" dirty="0"/>
              <a:t> administrativa poskytla podrobný seznam změn, které by ráda v NAFTA viděla.</a:t>
            </a:r>
          </a:p>
          <a:p>
            <a:pPr algn="just"/>
            <a:r>
              <a:rPr lang="cs-CZ" dirty="0"/>
              <a:t>V srpnu 2018 bylo oznámeno, že USA a Mexiko dosáhly nové dohody, v září bylo ukončeno jednání o přistoupení Kanady.</a:t>
            </a:r>
          </a:p>
          <a:p>
            <a:pPr algn="just"/>
            <a:endParaRPr lang="cs-CZ" dirty="0"/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413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Nástupnická dohoda USMCA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14124"/>
            <a:ext cx="1111316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Nová dohoda nese anglický název United </a:t>
            </a:r>
            <a:r>
              <a:rPr lang="cs-CZ" dirty="0" err="1"/>
              <a:t>States-Mexico-Canada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(USMCA) a vstoupila s účinností od 1. července 2020.</a:t>
            </a:r>
          </a:p>
          <a:p>
            <a:pPr lvl="1" algn="just"/>
            <a:r>
              <a:rPr lang="cs-CZ" dirty="0"/>
              <a:t>někdy je charakterizována jako „NAFTA 2.0“, nebo „Nová NAFTA“, protože z velké části zachovává nebo aktualizuje ustanovení svého předchůdce</a:t>
            </a:r>
          </a:p>
          <a:p>
            <a:pPr algn="just"/>
            <a:r>
              <a:rPr lang="cs-CZ" dirty="0"/>
              <a:t>Mezi klíčové změny oproti předchůdci patří zvýšení vlivu environmentálních a pracovních nařízení. </a:t>
            </a:r>
          </a:p>
          <a:p>
            <a:pPr lvl="1" algn="just"/>
            <a:r>
              <a:rPr lang="cs-CZ" dirty="0"/>
              <a:t>těžiště změn se soustředilo především na vývoz automobilů, cla na ocel a hliník a trhy s mlékem, vejci a drůbeží</a:t>
            </a:r>
          </a:p>
          <a:p>
            <a:pPr algn="just"/>
            <a:r>
              <a:rPr lang="cs-CZ" dirty="0"/>
              <a:t>Další změna - pokud některá země uzavře dohodu o volném obchodu s Čínou nebo podobnou ekonomikou, může kterákoliv země ukončit třístrannou dohodu s šestiměsíční výpovědní lhůtou.</a:t>
            </a:r>
          </a:p>
        </p:txBody>
      </p:sp>
    </p:spTree>
    <p:extLst>
      <p:ext uri="{BB962C8B-B14F-4D97-AF65-F5344CB8AC3E}">
        <p14:creationId xmlns:p14="http://schemas.microsoft.com/office/powerpoint/2010/main" val="2080429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Nástupnická dohoda USMCA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14124"/>
            <a:ext cx="11113166" cy="53438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A50363-0C04-4A34-AE16-E6936C1E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38" y="2192462"/>
            <a:ext cx="4402154" cy="28048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6913C93-B645-4764-AFC6-44911E5A4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938" y="1785210"/>
            <a:ext cx="3398650" cy="370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8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 čem si budeme dnes povídat?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446802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b="1" dirty="0"/>
              <a:t>Co je to NAFTA a jaké byly její počátky </a:t>
            </a:r>
          </a:p>
          <a:p>
            <a:pPr lvl="1"/>
            <a:r>
              <a:rPr lang="cs-CZ" b="1" dirty="0"/>
              <a:t>Co předcházelo jejímu vzniku</a:t>
            </a:r>
          </a:p>
          <a:p>
            <a:pPr lvl="1"/>
            <a:r>
              <a:rPr lang="cs-CZ" b="1" dirty="0"/>
              <a:t>Co jsou to </a:t>
            </a:r>
            <a:r>
              <a:rPr lang="cs-CZ" b="1" dirty="0" err="1"/>
              <a:t>maquiladoras</a:t>
            </a:r>
            <a:endParaRPr lang="cs-CZ" b="1" dirty="0"/>
          </a:p>
          <a:p>
            <a:pPr lvl="1"/>
            <a:r>
              <a:rPr lang="cs-CZ" b="1" dirty="0"/>
              <a:t>Jaká je současnost této dohody (s novým názvem)</a:t>
            </a:r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1AFC08-2DD8-4A1B-9BC3-0DDC67607BC4}"/>
              </a:ext>
            </a:extLst>
          </p:cNvPr>
          <p:cNvSpPr txBox="1"/>
          <p:nvPr/>
        </p:nvSpPr>
        <p:spPr>
          <a:xfrm>
            <a:off x="1212980" y="2425959"/>
            <a:ext cx="925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815085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Severoamerická dohoda o volném obchodu (anglicky 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Free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, NAFTA) </a:t>
            </a:r>
            <a:r>
              <a:rPr lang="cs-CZ" b="1" dirty="0"/>
              <a:t>byla</a:t>
            </a:r>
            <a:r>
              <a:rPr lang="cs-CZ" dirty="0"/>
              <a:t> ekonomická dohoda mezi Kanadou, USA a Mexikem</a:t>
            </a:r>
          </a:p>
          <a:p>
            <a:pPr algn="just"/>
            <a:r>
              <a:rPr lang="cs-CZ" dirty="0"/>
              <a:t>existuje dodnes, ale pod jiným názvem</a:t>
            </a:r>
          </a:p>
          <a:p>
            <a:pPr algn="just"/>
            <a:r>
              <a:rPr lang="cs-CZ" dirty="0"/>
              <a:t>založena 1. ledna 1994</a:t>
            </a:r>
          </a:p>
          <a:p>
            <a:pPr algn="just"/>
            <a:r>
              <a:rPr lang="cs-CZ" dirty="0"/>
              <a:t>jeden z největších obchodních </a:t>
            </a:r>
          </a:p>
          <a:p>
            <a:pPr marL="0" indent="0" algn="just">
              <a:buNone/>
            </a:pPr>
            <a:r>
              <a:rPr lang="cs-CZ" dirty="0"/>
              <a:t>   bloků na světě (podle HDP)</a:t>
            </a:r>
          </a:p>
          <a:p>
            <a:pPr algn="just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7A59BB0-CDF0-4698-B756-C0A8F20E0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303" y="3254829"/>
            <a:ext cx="2614126" cy="26141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53BACC-DC80-48BE-8AAC-01241D83B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927" y="3254829"/>
            <a:ext cx="1538779" cy="15319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385933-9E86-4BE6-AF91-60D3C5C46B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472" y="4146826"/>
            <a:ext cx="2206946" cy="2101574"/>
          </a:xfrm>
          <a:prstGeom prst="rect">
            <a:avLst/>
          </a:prstGeom>
        </p:spPr>
      </p:pic>
      <p:sp>
        <p:nvSpPr>
          <p:cNvPr id="9" name="Šipka: doleva 8">
            <a:extLst>
              <a:ext uri="{FF2B5EF4-FFF2-40B4-BE49-F238E27FC236}">
                <a16:creationId xmlns:a16="http://schemas.microsoft.com/office/drawing/2014/main" id="{AF434937-5171-48F0-974A-FB3EC6FBD522}"/>
              </a:ext>
            </a:extLst>
          </p:cNvPr>
          <p:cNvSpPr/>
          <p:nvPr/>
        </p:nvSpPr>
        <p:spPr>
          <a:xfrm rot="19517834">
            <a:off x="6605657" y="4410645"/>
            <a:ext cx="372121" cy="2779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92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61234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Prvním krokem byl „</a:t>
            </a:r>
            <a:r>
              <a:rPr lang="cs-CZ" dirty="0" err="1"/>
              <a:t>Abbot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“ přijatý v roce 1947 </a:t>
            </a:r>
          </a:p>
          <a:p>
            <a:pPr lvl="1" algn="just"/>
            <a:r>
              <a:rPr lang="cs-CZ" dirty="0"/>
              <a:t>účelem bylo stimulovat americké investice do předních sektorů kanadské ekonomiky</a:t>
            </a:r>
          </a:p>
          <a:p>
            <a:pPr algn="just"/>
            <a:r>
              <a:rPr lang="cs-CZ" dirty="0"/>
              <a:t>V roce 1959 uzavřely Spojené státy a Kanada dohodu o společné vojenské výrobě</a:t>
            </a:r>
          </a:p>
          <a:p>
            <a:pPr lvl="1" algn="just"/>
            <a:r>
              <a:rPr lang="cs-CZ" dirty="0"/>
              <a:t>podporovala zavádění amerických standardů do kanadské výroby vojenského materiálu</a:t>
            </a:r>
          </a:p>
          <a:p>
            <a:pPr algn="just"/>
            <a:r>
              <a:rPr lang="cs-CZ" dirty="0"/>
              <a:t>V roce 1965 - uzavření dohody o liberalizaci obchodu s automobilovými produkty</a:t>
            </a:r>
          </a:p>
          <a:p>
            <a:pPr lvl="1" algn="just"/>
            <a:r>
              <a:rPr lang="cs-CZ" dirty="0"/>
              <a:t>přispěla k integraci mnoha dalších průmyslových odvětví</a:t>
            </a:r>
          </a:p>
        </p:txBody>
      </p:sp>
    </p:spTree>
    <p:extLst>
      <p:ext uri="{BB962C8B-B14F-4D97-AF65-F5344CB8AC3E}">
        <p14:creationId xmlns:p14="http://schemas.microsoft.com/office/powerpoint/2010/main" val="273392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815085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Myšlenka obchodního a politického sjednocení Spojených států, Kanady a Mexika se začala uvádět do praxe v 70. letech 20. století</a:t>
            </a:r>
          </a:p>
          <a:p>
            <a:pPr lvl="1" algn="just"/>
            <a:r>
              <a:rPr lang="cs-CZ" dirty="0"/>
              <a:t>nejprve spolupráce v energetice</a:t>
            </a:r>
          </a:p>
          <a:p>
            <a:pPr algn="just"/>
            <a:r>
              <a:rPr lang="cs-CZ" dirty="0"/>
              <a:t>V 80. letech vzrostl význam otázky vytvoření NAFTA, neboť se ukázalo, že odpovědí na sjednocení Evropy by mělo být sjednocení Ameriky</a:t>
            </a:r>
          </a:p>
          <a:p>
            <a:pPr lvl="1" algn="just"/>
            <a:r>
              <a:rPr lang="cs-CZ" dirty="0"/>
              <a:t>Ronald Reagan implementoval tuto myšlenku do své prezidentské kampaně v roce 1980, později podpořena i Georgem W. Bushem</a:t>
            </a:r>
          </a:p>
          <a:p>
            <a:pPr marL="457200" lvl="1" indent="0" algn="just">
              <a:buNone/>
            </a:pPr>
            <a:endParaRPr lang="cs-CZ" sz="1200" dirty="0"/>
          </a:p>
          <a:p>
            <a:pPr algn="just"/>
            <a:r>
              <a:rPr lang="cs-CZ" dirty="0"/>
              <a:t>PROBLÉM</a:t>
            </a:r>
          </a:p>
          <a:p>
            <a:pPr lvl="2" algn="just"/>
            <a:r>
              <a:rPr lang="cs-CZ" sz="2400" dirty="0"/>
              <a:t>Mexiko, Kanada a Spojené státy nahlížely na roli a potenciál NAFTA z různých úhlů pohledu</a:t>
            </a:r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104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815085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Přímý předchůdce NAFTA - </a:t>
            </a:r>
            <a:r>
              <a:rPr lang="cs-CZ" b="1" dirty="0"/>
              <a:t>Kanadsko-americká dohoda o volném obchodu</a:t>
            </a:r>
            <a:r>
              <a:rPr lang="cs-CZ" dirty="0"/>
              <a:t> (CUSFTA)</a:t>
            </a:r>
          </a:p>
          <a:p>
            <a:pPr algn="just"/>
            <a:r>
              <a:rPr lang="cs-CZ" dirty="0"/>
              <a:t>dojednaná v roce 1988 a vstoupila (po složitých jednáních) v platnost 1. ledna 1989</a:t>
            </a:r>
          </a:p>
          <a:p>
            <a:pPr lvl="1" algn="just"/>
            <a:r>
              <a:rPr lang="cs-CZ" dirty="0"/>
              <a:t>mexický prezident se rozhodl oslovit amerického prezidenta George H.W. Bushe, aby navrhl podobnou dohodu ve snaze přivést do Mexika zahraniční investice</a:t>
            </a:r>
          </a:p>
          <a:p>
            <a:pPr lvl="1" algn="just"/>
            <a:r>
              <a:rPr lang="cs-CZ" dirty="0"/>
              <a:t>když prezidenti začali vyjednávat, kanadská vláda se obávala, že výhody, které Kanada získala prostřednictvím CUSFTA budou oslabeny americko-mexickou bilaterální dohodou</a:t>
            </a:r>
          </a:p>
          <a:p>
            <a:pPr lvl="1" algn="just"/>
            <a:r>
              <a:rPr lang="cs-CZ" dirty="0"/>
              <a:t>žádost, aby se Kanada se stala účastníkem americko-mexických rozhovorů.</a:t>
            </a:r>
          </a:p>
          <a:p>
            <a:pPr algn="just"/>
            <a:endParaRPr lang="cs-CZ" sz="2400" dirty="0"/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55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61234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Smlouvu předložily vyjednávací týmy k ratifikaci v prosinci 1992</a:t>
            </a:r>
          </a:p>
          <a:p>
            <a:pPr lvl="1" algn="just"/>
            <a:r>
              <a:rPr lang="cs-CZ" dirty="0"/>
              <a:t>koncept NAFTA čelil však značné opozici jak ve Spojených státech, tak v Kanadě. </a:t>
            </a:r>
          </a:p>
          <a:p>
            <a:pPr algn="just"/>
            <a:r>
              <a:rPr lang="cs-CZ" dirty="0"/>
              <a:t>Všechny tři země ratifikovaly NAFTA v roce 1993 po přidání dvou vedlejších dohod, Severoamerické dohody o spolupráci v oblasti práce a Severoamerické dohody o spolupráci v oblasti životního prostředí (přidány prezidentem Clintonem).</a:t>
            </a:r>
          </a:p>
          <a:p>
            <a:pPr algn="just"/>
            <a:r>
              <a:rPr lang="cs-CZ" dirty="0"/>
              <a:t>Počátkem roku 1994 vstoupila dohoda v platnost.</a:t>
            </a:r>
          </a:p>
          <a:p>
            <a:pPr algn="just"/>
            <a:r>
              <a:rPr lang="cs-CZ" dirty="0"/>
              <a:t>NAFTA byla v jistém smyslu průkopnickou dohodou, mimo jiné proto, že zahrnuje nejen obchod se zbožím, ale také službami, investicemi, veřejnými zakázkami a duševním vlastnictvím.</a:t>
            </a:r>
          </a:p>
          <a:p>
            <a:pPr algn="just"/>
            <a:endParaRPr lang="cs-CZ" sz="2400" dirty="0"/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95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40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Vznik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61234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Dohodou byla zrušena řada cel a mnoho dalších bylo pozastaveno. </a:t>
            </a:r>
          </a:p>
          <a:p>
            <a:pPr algn="just"/>
            <a:r>
              <a:rPr lang="cs-CZ" dirty="0"/>
              <a:t>Na rozdíl od Evropské unie neměla NAFTA žádné nadnárodní vládní funkce a její ustanovení nezískaly přednost před vnitrostátním právem.</a:t>
            </a:r>
          </a:p>
          <a:p>
            <a:pPr algn="just"/>
            <a:r>
              <a:rPr lang="cs-CZ" dirty="0"/>
              <a:t>NAFTA staví integraci na tzv. základě konfederálních vazeb mezi nezávislými suverénními státy. </a:t>
            </a:r>
          </a:p>
          <a:p>
            <a:pPr algn="just"/>
            <a:r>
              <a:rPr lang="cs-CZ" dirty="0"/>
              <a:t>Velké ulehčení průběhu integračních procesů sehrál společný právní základ mezi Kanadou a USA.</a:t>
            </a:r>
          </a:p>
          <a:p>
            <a:pPr algn="just"/>
            <a:r>
              <a:rPr lang="cs-CZ" dirty="0"/>
              <a:t>Právní systém Mexika se nacházel delší dobu pod vlivem úzkých kontaktů se Spojenými státy.</a:t>
            </a:r>
            <a:endParaRPr lang="cs-CZ" sz="2400" dirty="0"/>
          </a:p>
          <a:p>
            <a:pPr lvl="1"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09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00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Cíle NAFTA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61234"/>
            <a:ext cx="11264146" cy="4847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Hlavním cílem NAFTA je odstranit překážky pro obchodní a investiční toky mezi USA, Kanadou a Mexikem. </a:t>
            </a:r>
          </a:p>
          <a:p>
            <a:pPr algn="just"/>
            <a:r>
              <a:rPr lang="cs-CZ" dirty="0"/>
              <a:t>Prakticky to znamenalo vytvoření jednotného kontinentálního trhu se zbožím a kapitálem.</a:t>
            </a:r>
          </a:p>
          <a:p>
            <a:pPr algn="just"/>
            <a:r>
              <a:rPr lang="cs-CZ" dirty="0"/>
              <a:t>Úkol odstranit tarifní překážky nebyl příliš komplikovaný </a:t>
            </a:r>
          </a:p>
          <a:p>
            <a:pPr lvl="1" algn="just"/>
            <a:r>
              <a:rPr lang="cs-CZ" dirty="0"/>
              <a:t>většina obchodu mezi USA a Kanadou byla již dříve bezcelní </a:t>
            </a:r>
          </a:p>
          <a:p>
            <a:pPr lvl="1" algn="just"/>
            <a:r>
              <a:rPr lang="cs-CZ" dirty="0"/>
              <a:t>odstranění cel na více než polovinu mexického vývozu do USA a více než jednu třetinu amerického vývozu do Mexika. </a:t>
            </a:r>
          </a:p>
          <a:p>
            <a:pPr lvl="1" algn="just"/>
            <a:r>
              <a:rPr lang="cs-CZ" dirty="0"/>
              <a:t>do 10 let od vstupu v platnost měla být odstraněna všechna americko-mexická cla s výjimkou některých amerických zemědělských vývozů do Mexika, které měly být postupně zrušeny do 15 let. </a:t>
            </a:r>
          </a:p>
        </p:txBody>
      </p:sp>
    </p:spTree>
    <p:extLst>
      <p:ext uri="{BB962C8B-B14F-4D97-AF65-F5344CB8AC3E}">
        <p14:creationId xmlns:p14="http://schemas.microsoft.com/office/powerpoint/2010/main" val="3117193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1413</Words>
  <Application>Microsoft Office PowerPoint</Application>
  <PresentationFormat>Širokoúhlá obrazovka</PresentationFormat>
  <Paragraphs>110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Motiv Office</vt:lpstr>
      <vt:lpstr>MEZINÁRODNÍ INTEGRAČNÍ PROCESY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140</cp:revision>
  <dcterms:created xsi:type="dcterms:W3CDTF">2016-11-25T20:36:16Z</dcterms:created>
  <dcterms:modified xsi:type="dcterms:W3CDTF">2023-02-15T17:11:02Z</dcterms:modified>
</cp:coreProperties>
</file>