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362" r:id="rId4"/>
    <p:sldId id="378" r:id="rId5"/>
    <p:sldId id="382" r:id="rId6"/>
    <p:sldId id="387" r:id="rId7"/>
    <p:sldId id="381" r:id="rId8"/>
    <p:sldId id="379" r:id="rId9"/>
    <p:sldId id="383" r:id="rId10"/>
    <p:sldId id="384" r:id="rId11"/>
    <p:sldId id="385" r:id="rId12"/>
    <p:sldId id="386" r:id="rId13"/>
    <p:sldId id="388" r:id="rId14"/>
    <p:sldId id="389" r:id="rId15"/>
    <p:sldId id="390" r:id="rId16"/>
    <p:sldId id="391" r:id="rId17"/>
    <p:sldId id="392" r:id="rId18"/>
    <p:sldId id="393" r:id="rId19"/>
    <p:sldId id="262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</a:t>
            </a:r>
            <a:r>
              <a:rPr lang="cs-CZ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integrační procesy</a:t>
            </a: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026367" y="4101075"/>
            <a:ext cx="6509793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Integrace v severní Africe a na Blízkém Východě</a:t>
            </a:r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64351" y="4824474"/>
            <a:ext cx="2688299" cy="134415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Ingrid Majerová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BPIMP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412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Arabské integrace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614190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Specifickým problémem spojeným s existencí Izraele z pohledu integračních procesů asijské oblasti je území Palestiny, která je historickým územím nacházejícím se mezi řekou Jordán a Středozemním mořem. </a:t>
            </a:r>
          </a:p>
          <a:p>
            <a:pPr lvl="1" algn="just"/>
            <a:r>
              <a:rPr lang="cs-CZ" dirty="0"/>
              <a:t>Má asi 15 000 km² a na většině jejího území se dnes nachází stát Izrael (a je všeobecně přijímaným faktem, že tato území okupuje). </a:t>
            </a:r>
          </a:p>
          <a:p>
            <a:pPr algn="just"/>
            <a:r>
              <a:rPr lang="cs-CZ" dirty="0"/>
              <a:t>Palestina (jako jednostranně vyhlášený nezávislý stát) je dnes název pro Západní břeh Jordánu a Pásmo Gazy o rozloze asi 6600 km² a 3 mil. obyvatel. </a:t>
            </a:r>
          </a:p>
          <a:p>
            <a:pPr lvl="1" algn="just"/>
            <a:r>
              <a:rPr lang="cs-CZ" dirty="0"/>
              <a:t>Oficiálně tato území spravuje Palestinská samospráva, podle mezinárodního práva však žádný oficiální stát neexistuje.</a:t>
            </a:r>
          </a:p>
        </p:txBody>
      </p:sp>
    </p:spTree>
    <p:extLst>
      <p:ext uri="{BB962C8B-B14F-4D97-AF65-F5344CB8AC3E}">
        <p14:creationId xmlns:p14="http://schemas.microsoft.com/office/powerpoint/2010/main" val="3429102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412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Arabské integrace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418704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A994FBB-46FD-42E6-9182-94A09E7897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55" y="1764608"/>
            <a:ext cx="6322580" cy="417553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902A264-1F6B-4883-8766-9277DD314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58" y="1141834"/>
            <a:ext cx="3998566" cy="49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88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412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Arabské integrace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418704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b="1" dirty="0"/>
              <a:t>Spojené arabské emiráty </a:t>
            </a:r>
            <a:r>
              <a:rPr lang="cs-CZ" dirty="0"/>
              <a:t>(UAE)</a:t>
            </a:r>
          </a:p>
          <a:p>
            <a:pPr algn="just"/>
            <a:r>
              <a:rPr lang="cs-CZ" dirty="0"/>
              <a:t>typ politicko-ekonomické integrace</a:t>
            </a:r>
          </a:p>
          <a:p>
            <a:pPr algn="just"/>
            <a:r>
              <a:rPr lang="cs-CZ" dirty="0"/>
              <a:t>patří mezi nejúspěšnější arabské integrace, která dospěla až k vytvoření společného federativního státu (absolutistická federativní monarchie)</a:t>
            </a:r>
          </a:p>
          <a:p>
            <a:pPr algn="just"/>
            <a:r>
              <a:rPr lang="cs-CZ" dirty="0"/>
              <a:t>Emiráty patří mezi ekonomicky nejvyspělejší země světa; vznikly v roce 1971 ze sedmi států – </a:t>
            </a:r>
            <a:r>
              <a:rPr lang="cs-CZ" dirty="0" err="1"/>
              <a:t>Abu</a:t>
            </a:r>
            <a:r>
              <a:rPr lang="cs-CZ" dirty="0"/>
              <a:t> </a:t>
            </a:r>
            <a:r>
              <a:rPr lang="cs-CZ" dirty="0" err="1"/>
              <a:t>Dhabi</a:t>
            </a:r>
            <a:r>
              <a:rPr lang="cs-CZ" dirty="0"/>
              <a:t> (Abú </a:t>
            </a:r>
            <a:r>
              <a:rPr lang="cs-CZ" dirty="0" err="1"/>
              <a:t>Zabí</a:t>
            </a:r>
            <a:r>
              <a:rPr lang="cs-CZ" dirty="0"/>
              <a:t>), </a:t>
            </a:r>
            <a:r>
              <a:rPr lang="cs-CZ" dirty="0" err="1"/>
              <a:t>Ajman</a:t>
            </a:r>
            <a:r>
              <a:rPr lang="cs-CZ" dirty="0"/>
              <a:t> (</a:t>
            </a:r>
            <a:r>
              <a:rPr lang="cs-CZ" dirty="0" err="1"/>
              <a:t>Adžmán</a:t>
            </a:r>
            <a:r>
              <a:rPr lang="cs-CZ" dirty="0"/>
              <a:t>), </a:t>
            </a:r>
            <a:r>
              <a:rPr lang="cs-CZ" dirty="0" err="1"/>
              <a:t>Dubai</a:t>
            </a:r>
            <a:r>
              <a:rPr lang="cs-CZ" dirty="0"/>
              <a:t> (Dubaj), </a:t>
            </a:r>
            <a:r>
              <a:rPr lang="cs-CZ" dirty="0" err="1"/>
              <a:t>Fujairah</a:t>
            </a:r>
            <a:r>
              <a:rPr lang="cs-CZ" dirty="0"/>
              <a:t> (</a:t>
            </a:r>
            <a:r>
              <a:rPr lang="cs-CZ" dirty="0" err="1"/>
              <a:t>Fudžarja</a:t>
            </a:r>
            <a:r>
              <a:rPr lang="cs-CZ" dirty="0"/>
              <a:t>), </a:t>
            </a:r>
            <a:r>
              <a:rPr lang="cs-CZ" dirty="0" err="1"/>
              <a:t>Umm</a:t>
            </a:r>
            <a:r>
              <a:rPr lang="cs-CZ" dirty="0"/>
              <a:t> Al </a:t>
            </a:r>
            <a:r>
              <a:rPr lang="cs-CZ" dirty="0" err="1"/>
              <a:t>Quwain</a:t>
            </a:r>
            <a:r>
              <a:rPr lang="cs-CZ" dirty="0"/>
              <a:t> (</a:t>
            </a:r>
            <a:r>
              <a:rPr lang="cs-CZ" dirty="0" err="1"/>
              <a:t>Umm</a:t>
            </a:r>
            <a:r>
              <a:rPr lang="cs-CZ" dirty="0"/>
              <a:t> al-</a:t>
            </a:r>
            <a:r>
              <a:rPr lang="cs-CZ" dirty="0" err="1"/>
              <a:t>Kjuvajn</a:t>
            </a:r>
            <a:r>
              <a:rPr lang="cs-CZ" dirty="0"/>
              <a:t>), </a:t>
            </a:r>
            <a:r>
              <a:rPr lang="cs-CZ" dirty="0" err="1"/>
              <a:t>Sharjah</a:t>
            </a:r>
            <a:r>
              <a:rPr lang="cs-CZ" dirty="0"/>
              <a:t> (</a:t>
            </a:r>
            <a:r>
              <a:rPr lang="cs-CZ" dirty="0" err="1"/>
              <a:t>Šardža</a:t>
            </a:r>
            <a:r>
              <a:rPr lang="cs-CZ" dirty="0"/>
              <a:t>) a Ras Al </a:t>
            </a:r>
            <a:r>
              <a:rPr lang="cs-CZ" dirty="0" err="1"/>
              <a:t>Khaimah</a:t>
            </a:r>
            <a:r>
              <a:rPr lang="cs-CZ" dirty="0"/>
              <a:t> (</a:t>
            </a:r>
            <a:r>
              <a:rPr lang="cs-CZ" dirty="0" err="1"/>
              <a:t>Rás</a:t>
            </a:r>
            <a:r>
              <a:rPr lang="cs-CZ" dirty="0"/>
              <a:t> al-</a:t>
            </a:r>
            <a:r>
              <a:rPr lang="cs-CZ" dirty="0" err="1"/>
              <a:t>Chajma</a:t>
            </a:r>
            <a:r>
              <a:rPr lang="cs-CZ" dirty="0"/>
              <a:t>). </a:t>
            </a:r>
          </a:p>
          <a:p>
            <a:pPr algn="just"/>
            <a:r>
              <a:rPr lang="cs-CZ" dirty="0"/>
              <a:t>rozkládají se na rozloze 82,8 tis km</a:t>
            </a:r>
            <a:r>
              <a:rPr lang="cs-CZ" sz="2000" dirty="0"/>
              <a:t>2</a:t>
            </a:r>
            <a:r>
              <a:rPr lang="cs-CZ" dirty="0"/>
              <a:t> a je zajímavostí, že přes 60 % lidí, žijících v tomto emirátu, nejsou občasné UAE.</a:t>
            </a:r>
          </a:p>
        </p:txBody>
      </p:sp>
    </p:spTree>
    <p:extLst>
      <p:ext uri="{BB962C8B-B14F-4D97-AF65-F5344CB8AC3E}">
        <p14:creationId xmlns:p14="http://schemas.microsoft.com/office/powerpoint/2010/main" val="136754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412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Arabské integrace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b="1" dirty="0"/>
              <a:t>Spojené arabské emiráty </a:t>
            </a:r>
            <a:r>
              <a:rPr lang="cs-CZ" dirty="0"/>
              <a:t>(UAE)</a:t>
            </a:r>
          </a:p>
          <a:p>
            <a:pPr algn="just"/>
            <a:r>
              <a:rPr lang="cs-CZ" dirty="0"/>
              <a:t>šesté největší zásoby ropy na světě a sedmé největší zásoby zemního plynu </a:t>
            </a:r>
          </a:p>
          <a:p>
            <a:pPr algn="just"/>
            <a:r>
              <a:rPr lang="cs-CZ" dirty="0"/>
              <a:t>zaměřuje se i na cestovní ruch a služby, hodně investic jde do zdravotnictví, vzdělávání a infrastruktury. </a:t>
            </a:r>
          </a:p>
          <a:p>
            <a:pPr algn="just"/>
            <a:r>
              <a:rPr lang="cs-CZ" dirty="0"/>
              <a:t>vláda nevybírá od svých občanů daň z příjmu, tu platí jen právnické osoby</a:t>
            </a:r>
          </a:p>
          <a:p>
            <a:pPr algn="just"/>
            <a:r>
              <a:rPr lang="cs-CZ" dirty="0"/>
              <a:t>v roce 2018 byla zavedena daň z přidané hodnoty ve výši 5 % </a:t>
            </a:r>
          </a:p>
          <a:p>
            <a:pPr algn="just"/>
            <a:r>
              <a:rPr lang="cs-CZ" dirty="0"/>
              <a:t>v roce 2020 liberalizovaly veřejný život, například zrušením</a:t>
            </a:r>
          </a:p>
          <a:p>
            <a:pPr marL="0" indent="0" algn="just">
              <a:buNone/>
            </a:pPr>
            <a:r>
              <a:rPr lang="cs-CZ" dirty="0"/>
              <a:t>   zákazu pití alkoholu či zrušením institutu „zločinu ze cti“</a:t>
            </a:r>
          </a:p>
          <a:p>
            <a:pPr algn="just"/>
            <a:r>
              <a:rPr lang="cs-CZ" dirty="0"/>
              <a:t>ojedinělá forma integrace na arabské poměry…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A877EA1-5EE9-4DF3-8920-C60FAEF92C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08" t="23717" r="32494" b="30884"/>
          <a:stretch/>
        </p:blipFill>
        <p:spPr>
          <a:xfrm>
            <a:off x="9230206" y="4066676"/>
            <a:ext cx="2075793" cy="209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48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412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Arabské integrace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b="1" dirty="0"/>
              <a:t>Rada spolupráce v oblasti zálivu </a:t>
            </a:r>
            <a:r>
              <a:rPr lang="cs-CZ" dirty="0"/>
              <a:t>(GCC)</a:t>
            </a:r>
            <a:endParaRPr lang="cs-CZ" i="1" dirty="0"/>
          </a:p>
          <a:p>
            <a:pPr algn="just"/>
            <a:r>
              <a:rPr lang="cs-CZ" dirty="0"/>
              <a:t>členské země: Bahrajn, Kuvajt, Omán, Katar, Saúdská Arábie a Spojené arabské emiráty</a:t>
            </a:r>
          </a:p>
          <a:p>
            <a:pPr algn="just"/>
            <a:r>
              <a:rPr lang="cs-CZ" dirty="0"/>
              <a:t>populace jen 28 miliónů na území 2,6 miliónů km </a:t>
            </a:r>
            <a:r>
              <a:rPr lang="cs-CZ" dirty="0" err="1"/>
              <a:t>čtvr</a:t>
            </a:r>
            <a:r>
              <a:rPr lang="cs-CZ" dirty="0"/>
              <a:t>.</a:t>
            </a:r>
          </a:p>
          <a:p>
            <a:pPr algn="just"/>
            <a:r>
              <a:rPr lang="cs-CZ" dirty="0"/>
              <a:t>o členství usiluje Jemen, ostatní státy nesouhlasí (kvůli vysoké chudobě, kriminalitě, jinému státnímu zřízení (republika) a většinovému podílu šíitských muslimů v této zemi), dále Jordánsko a Maroko</a:t>
            </a:r>
          </a:p>
          <a:p>
            <a:pPr algn="just"/>
            <a:r>
              <a:rPr lang="cs-CZ" dirty="0"/>
              <a:t>vznik v roce 1981 (začátek irácko-íránské války) jako </a:t>
            </a:r>
          </a:p>
          <a:p>
            <a:pPr marL="0" indent="0" algn="just">
              <a:buNone/>
            </a:pPr>
            <a:r>
              <a:rPr lang="cs-CZ" dirty="0"/>
              <a:t>   obranné společenství</a:t>
            </a:r>
          </a:p>
          <a:p>
            <a:pPr algn="just"/>
            <a:r>
              <a:rPr lang="cs-CZ" dirty="0"/>
              <a:t>ekonomické integraci v oblastech zemědělství, </a:t>
            </a:r>
          </a:p>
          <a:p>
            <a:pPr marL="0" indent="0" algn="just">
              <a:buNone/>
            </a:pPr>
            <a:r>
              <a:rPr lang="cs-CZ" dirty="0"/>
              <a:t>   průmyslu, těžby ropy, investic či obchodu.</a:t>
            </a:r>
          </a:p>
          <a:p>
            <a:pPr algn="just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9CBCBBC-CCD1-43C1-8DBE-2CDF87221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910" y="3951222"/>
            <a:ext cx="23812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13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412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Arabské integrace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b="1" dirty="0"/>
              <a:t>Rada spolupráce v oblasti zálivu </a:t>
            </a:r>
            <a:r>
              <a:rPr lang="cs-CZ" dirty="0"/>
              <a:t>(GCC)</a:t>
            </a:r>
            <a:endParaRPr lang="cs-CZ" i="1" dirty="0"/>
          </a:p>
          <a:p>
            <a:pPr algn="just"/>
            <a:r>
              <a:rPr lang="cs-CZ" dirty="0"/>
              <a:t>postupné snižování tarifů ve vzájemném obchodě, vytváření různých obchodních standardů a certifikační činnost, i ochrana duševního vlastnictví</a:t>
            </a:r>
          </a:p>
          <a:p>
            <a:pPr algn="just"/>
            <a:r>
              <a:rPr lang="cs-CZ" dirty="0"/>
              <a:t>2003 – vytvoření celní unie</a:t>
            </a:r>
          </a:p>
          <a:p>
            <a:pPr algn="just"/>
            <a:r>
              <a:rPr lang="cs-CZ" dirty="0"/>
              <a:t>2008 – společný trh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2010 – měla být vytvořena měnová unie (2006 Omán oznámil neschopnost splnit podmínky, v roce 2009 SAE z projektu vycouvaly)</a:t>
            </a:r>
          </a:p>
          <a:p>
            <a:pPr algn="just"/>
            <a:r>
              <a:rPr lang="cs-CZ" dirty="0"/>
              <a:t>nejrychleji rostoucí společenství na světě, zejména z důvodů příjmů z ropy a zemního plynu.</a:t>
            </a:r>
          </a:p>
          <a:p>
            <a:pPr algn="just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C51E849-7CF5-4DA7-8A06-EF719FFA99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3" t="3647" r="15864" b="23416"/>
          <a:stretch/>
        </p:blipFill>
        <p:spPr>
          <a:xfrm>
            <a:off x="7923832" y="2602106"/>
            <a:ext cx="3210332" cy="174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10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412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Arabské integrace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299882"/>
            <a:ext cx="11264146" cy="4900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b="1" dirty="0"/>
              <a:t>Organizace pro hospodářskou spolupráci </a:t>
            </a:r>
            <a:r>
              <a:rPr lang="cs-CZ" dirty="0"/>
              <a:t>(ECO)</a:t>
            </a:r>
            <a:endParaRPr lang="cs-CZ" i="1" dirty="0"/>
          </a:p>
          <a:p>
            <a:pPr algn="just"/>
            <a:r>
              <a:rPr lang="cs-CZ" dirty="0"/>
              <a:t>mezivládní oblastní organizace ustanovená v roce 1985 Íránem, Pákistánem a Tureckem za účelem podpory ekonomické, technické a kulturní spolupráce mezi členskými státy</a:t>
            </a:r>
          </a:p>
          <a:p>
            <a:pPr algn="just"/>
            <a:r>
              <a:rPr lang="cs-CZ" dirty="0"/>
              <a:t>nástupnická organizace Regionální rozvojové spolupráce (</a:t>
            </a:r>
            <a:r>
              <a:rPr lang="cs-CZ" dirty="0" err="1"/>
              <a:t>Regional</a:t>
            </a:r>
            <a:r>
              <a:rPr lang="cs-CZ" dirty="0"/>
              <a:t> </a:t>
            </a:r>
            <a:r>
              <a:rPr lang="cs-CZ" dirty="0" err="1"/>
              <a:t>Cooperation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, RCD), která byla založena v roce 1964 (a fungovala do roku 1979) výše uvedenými třemi ekonomikami</a:t>
            </a:r>
          </a:p>
          <a:p>
            <a:pPr algn="just"/>
            <a:r>
              <a:rPr lang="cs-CZ" dirty="0"/>
              <a:t>v roce 1977 byla ještě v rámci RCD sepsána tzv. </a:t>
            </a:r>
            <a:r>
              <a:rPr lang="cs-CZ" dirty="0" err="1"/>
              <a:t>Izmirská</a:t>
            </a:r>
            <a:r>
              <a:rPr lang="cs-CZ" dirty="0"/>
              <a:t> smlouva, která měla vytvořit právní rámec fungování této organizace a byla v upravené verzi přijata také pro ECO.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2514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412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Arabské integrace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b="1" dirty="0"/>
              <a:t>Organizace pro hospodářskou spolupráci </a:t>
            </a:r>
            <a:r>
              <a:rPr lang="cs-CZ" dirty="0"/>
              <a:t>(ECO)</a:t>
            </a:r>
            <a:endParaRPr lang="cs-CZ" i="1" dirty="0"/>
          </a:p>
          <a:p>
            <a:pPr algn="just"/>
            <a:r>
              <a:rPr lang="cs-CZ" dirty="0"/>
              <a:t>rozpadem Sovětského svazu vznikly ve střední Asii a Kavkazu nezávislé republiky, které díky blízkým historickým vztahům s členskými státy ECO a také snaze „otevřít se světu“, přistoupily k </a:t>
            </a:r>
            <a:r>
              <a:rPr lang="cs-CZ" dirty="0" err="1"/>
              <a:t>Izmirské</a:t>
            </a:r>
            <a:r>
              <a:rPr lang="cs-CZ" dirty="0"/>
              <a:t> smlouvě a staly se v roce 1992 (spolu s Afganistánem) dalšími šesti členskými zeměmi: </a:t>
            </a:r>
            <a:r>
              <a:rPr lang="cs-CZ" dirty="0" err="1"/>
              <a:t>Ázerbajdžán</a:t>
            </a:r>
            <a:r>
              <a:rPr lang="cs-CZ" dirty="0"/>
              <a:t>, Kazachstán, Kyrgyzstán, Tádžikistán, Turkmenistán a Uzbekistán</a:t>
            </a:r>
          </a:p>
          <a:p>
            <a:pPr algn="just"/>
            <a:r>
              <a:rPr lang="cs-CZ" dirty="0"/>
              <a:t>země chtěly vytvořit zónu volného obchodu, ten probíhá zatím na základě bilaterálních smluv</a:t>
            </a:r>
          </a:p>
          <a:p>
            <a:pPr lvl="1" algn="just"/>
            <a:r>
              <a:rPr lang="cs-CZ" dirty="0"/>
              <a:t>v roce 2017 byla navržena tato zóna mezi Tureckem a Íránem (zatím stále v jednání)</a:t>
            </a:r>
          </a:p>
          <a:p>
            <a:pPr algn="just"/>
            <a:r>
              <a:rPr lang="cs-CZ" dirty="0"/>
              <a:t>ambice stát se organizací jako je EU.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3847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412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Arabské integrace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b="1" dirty="0"/>
              <a:t>Kartelové dohody </a:t>
            </a:r>
          </a:p>
          <a:p>
            <a:pPr algn="just"/>
            <a:r>
              <a:rPr lang="cs-CZ" dirty="0"/>
              <a:t>Organizace arabských zemí vyvážejících ropu (OAPEC)</a:t>
            </a:r>
          </a:p>
          <a:p>
            <a:pPr lvl="1" algn="just"/>
            <a:r>
              <a:rPr lang="cs-CZ" dirty="0"/>
              <a:t>Alžírsko, Bahrajn, Egypt, Irák, Katar, Kuvajt, Libye, Saúdská Arábie, Spojené arabské emiráty a Sýrie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cs-CZ" dirty="0"/>
              <a:t>Sdružení států vyvážejících ropu (OPEC)</a:t>
            </a:r>
          </a:p>
          <a:p>
            <a:pPr lvl="1" algn="just"/>
            <a:r>
              <a:rPr lang="cs-CZ" dirty="0"/>
              <a:t>Alžírsko, Indonésie, Irák, Írán, Katar, Kuvajt, Libye, Nigérie, Saudská Arábie, Spojené arabské emiráty, Venezuela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E50812F-C5E9-48A9-A775-144741D9B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320" y="2609850"/>
            <a:ext cx="2708210" cy="155270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07BB317-493D-451A-BDE0-25073DFD18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r="7907" b="14946"/>
          <a:stretch/>
        </p:blipFill>
        <p:spPr>
          <a:xfrm>
            <a:off x="8565501" y="4830195"/>
            <a:ext cx="2569029" cy="145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0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31AFC08-2DD8-4A1B-9BC3-0DDC67607BC4}"/>
              </a:ext>
            </a:extLst>
          </p:cNvPr>
          <p:cNvSpPr txBox="1"/>
          <p:nvPr/>
        </p:nvSpPr>
        <p:spPr>
          <a:xfrm>
            <a:off x="1212980" y="2425959"/>
            <a:ext cx="9255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45914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04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 čem si budeme dnes povídat?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446802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b="1" dirty="0"/>
              <a:t>Co je to </a:t>
            </a:r>
            <a:r>
              <a:rPr lang="cs-CZ" b="1" dirty="0" err="1"/>
              <a:t>Maghreb</a:t>
            </a:r>
            <a:endParaRPr lang="cs-CZ" b="1" dirty="0"/>
          </a:p>
          <a:p>
            <a:pPr lvl="1"/>
            <a:r>
              <a:rPr lang="cs-CZ" b="1" dirty="0"/>
              <a:t>Čím jsou specifické Spojené arabské emiráty</a:t>
            </a:r>
          </a:p>
          <a:p>
            <a:pPr lvl="1"/>
            <a:r>
              <a:rPr lang="cs-CZ" b="1" dirty="0"/>
              <a:t>Co se skrývá pod zkratkou ECO</a:t>
            </a:r>
          </a:p>
          <a:p>
            <a:pPr lvl="1"/>
            <a:r>
              <a:rPr lang="cs-CZ" b="1" dirty="0"/>
              <a:t>Jaké jsou v této oblasti kartely</a:t>
            </a:r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59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Charakteristika Afriky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67192" y="1561234"/>
            <a:ext cx="11264146" cy="4847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01212BB-5F9C-4DD9-B7CA-8A4762ED6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870" y="1086121"/>
            <a:ext cx="5114730" cy="511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3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650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Integrační seskupení západní Afriky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Unie arabského </a:t>
            </a:r>
            <a:r>
              <a:rPr lang="cs-CZ" b="1" dirty="0" err="1"/>
              <a:t>Maghrebu</a:t>
            </a:r>
            <a:r>
              <a:rPr lang="cs-CZ" dirty="0"/>
              <a:t> (AMU) </a:t>
            </a:r>
          </a:p>
          <a:p>
            <a:r>
              <a:rPr lang="cs-CZ" dirty="0" err="1"/>
              <a:t>Maghreb</a:t>
            </a:r>
            <a:endParaRPr lang="cs-CZ" dirty="0"/>
          </a:p>
          <a:p>
            <a:pPr lvl="1" algn="just"/>
            <a:r>
              <a:rPr lang="cs-CZ" dirty="0"/>
              <a:t>znamená v arabských jazycích „západní“ </a:t>
            </a:r>
          </a:p>
          <a:p>
            <a:pPr lvl="1" algn="just"/>
            <a:r>
              <a:rPr lang="cs-CZ" dirty="0"/>
              <a:t>region v Africe na severu Sahary a západně od Nilu, známý také jako Severozápadní Afrika </a:t>
            </a:r>
          </a:p>
          <a:p>
            <a:pPr lvl="1" algn="just"/>
            <a:r>
              <a:rPr lang="cs-CZ" dirty="0"/>
              <a:t>tvoří jej státy Maroko, Západní Sahara, Alžírsko, Tunisko, Libye a více či méně Mauritánie</a:t>
            </a:r>
          </a:p>
          <a:p>
            <a:pPr lvl="1" algn="just"/>
            <a:r>
              <a:rPr lang="cs-CZ" dirty="0"/>
              <a:t>většina lidí v této oblasti jsou buď Arabové nebo Berbeři.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13740B7-611B-4076-99FF-5E3B07A41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665" y="4029357"/>
            <a:ext cx="2373681" cy="23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4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650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Integrační seskupení západní Afriky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Unie arabského </a:t>
            </a:r>
            <a:r>
              <a:rPr lang="cs-CZ" b="1" dirty="0" err="1"/>
              <a:t>Maghrebu</a:t>
            </a:r>
            <a:r>
              <a:rPr lang="cs-CZ" dirty="0"/>
              <a:t> (AMU) </a:t>
            </a:r>
          </a:p>
          <a:p>
            <a:r>
              <a:rPr lang="cs-CZ" dirty="0"/>
              <a:t>zjednodušeně </a:t>
            </a:r>
            <a:r>
              <a:rPr lang="cs-CZ" dirty="0" err="1"/>
              <a:t>Maghreb</a:t>
            </a:r>
            <a:r>
              <a:rPr lang="cs-CZ" dirty="0"/>
              <a:t> Union (MU)  </a:t>
            </a:r>
          </a:p>
          <a:p>
            <a:pPr lvl="1" algn="just"/>
            <a:r>
              <a:rPr lang="cs-CZ" dirty="0" err="1"/>
              <a:t>meziarabská</a:t>
            </a:r>
            <a:r>
              <a:rPr lang="cs-CZ" dirty="0"/>
              <a:t> dohoda zaměřená na hospodářskou unii a koordinované politiky v severní Africe </a:t>
            </a:r>
          </a:p>
          <a:p>
            <a:pPr lvl="1" algn="just"/>
            <a:r>
              <a:rPr lang="cs-CZ" dirty="0"/>
              <a:t>cílem je ekonomická spolupráce v zahraniční, domácí a kulturní spolupráce </a:t>
            </a:r>
          </a:p>
          <a:p>
            <a:pPr lvl="1" algn="just"/>
            <a:r>
              <a:rPr lang="cs-CZ" dirty="0"/>
              <a:t>v jejím rámci je rozpracovaná řada regionálních projektů (</a:t>
            </a:r>
            <a:r>
              <a:rPr lang="cs-CZ" dirty="0" err="1"/>
              <a:t>transmaghrebská</a:t>
            </a:r>
            <a:r>
              <a:rPr lang="cs-CZ" dirty="0"/>
              <a:t> železniční, silniční a potrubní spojení), výměnné programy univerzitních vyučujících a studentů</a:t>
            </a:r>
          </a:p>
          <a:p>
            <a:pPr lvl="1" algn="just"/>
            <a:r>
              <a:rPr lang="cs-CZ" dirty="0"/>
              <a:t>první kroky v roce 1956 (Tunisko a Maroko), pokračování v roce 1964 (Alžír a Libye)</a:t>
            </a:r>
          </a:p>
          <a:p>
            <a:pPr lvl="1" algn="just"/>
            <a:r>
              <a:rPr lang="cs-CZ" dirty="0"/>
              <a:t>plán ekonomické integrace přijatý v roce 1991 všemi </a:t>
            </a:r>
          </a:p>
          <a:p>
            <a:pPr marL="457200" lvl="1" indent="0" algn="just">
              <a:buNone/>
            </a:pPr>
            <a:r>
              <a:rPr lang="cs-CZ" dirty="0"/>
              <a:t>   členskými státy měl vést k hospodářské unii</a:t>
            </a:r>
          </a:p>
          <a:p>
            <a:pPr lvl="1" algn="just"/>
            <a:r>
              <a:rPr lang="cs-CZ" dirty="0"/>
              <a:t>zatím ovšem stagnace (problém Západní Sahary a situace v </a:t>
            </a:r>
            <a:r>
              <a:rPr lang="cs-CZ" dirty="0" err="1"/>
              <a:t>Lybii</a:t>
            </a:r>
            <a:r>
              <a:rPr lang="cs-CZ" dirty="0"/>
              <a:t>)</a:t>
            </a:r>
          </a:p>
          <a:p>
            <a:pPr lvl="1" algn="just"/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009B3C7-988E-4E0B-AA15-91A1CF2DE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3749" y="4857975"/>
            <a:ext cx="2271917" cy="152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42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650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Integrační seskupení západní Afriky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Unie arabského </a:t>
            </a:r>
            <a:r>
              <a:rPr lang="cs-CZ" b="1" dirty="0" err="1"/>
              <a:t>Maghrebu</a:t>
            </a:r>
            <a:r>
              <a:rPr lang="cs-CZ" dirty="0"/>
              <a:t> (AMU) </a:t>
            </a:r>
          </a:p>
          <a:p>
            <a:pPr lvl="1" algn="just"/>
            <a:r>
              <a:rPr lang="cs-CZ" dirty="0"/>
              <a:t>V letech 1995 až 1999 byla spolupráce opět přerušena, a to z důvodu vzestupu islámského fundamentalismu v Alžíru, terorismu (letecký útok nad </a:t>
            </a:r>
            <a:r>
              <a:rPr lang="cs-CZ" dirty="0" err="1"/>
              <a:t>Lockerbie</a:t>
            </a:r>
            <a:r>
              <a:rPr lang="cs-CZ" dirty="0"/>
              <a:t>), izolace Libye či konfliktních vztahů mezi Marokem, Alžírem a Mauretánií kvůli Západní Sahaře. </a:t>
            </a:r>
          </a:p>
          <a:p>
            <a:pPr algn="just"/>
            <a:r>
              <a:rPr lang="cs-CZ" dirty="0"/>
              <a:t>V roce 1999 začaly pokusy o znovuoživení UAM (nový politický systém v Alžíru a urovnání „otázky </a:t>
            </a:r>
            <a:r>
              <a:rPr lang="cs-CZ" dirty="0" err="1"/>
              <a:t>Lockerbie</a:t>
            </a:r>
            <a:r>
              <a:rPr lang="cs-CZ" dirty="0"/>
              <a:t>“), kdy členské státy proklamovaly nutnost bližší spolupráce v tomto regionu. </a:t>
            </a:r>
          </a:p>
          <a:p>
            <a:pPr lvl="1" algn="just"/>
            <a:r>
              <a:rPr lang="cs-CZ" dirty="0"/>
              <a:t>Alžír, Maroko a Tunisko se více orientují na spolupráci s EU. Libye, která není do programu EU zahrnuta, se naopak orientuje na spolupráci s Africkou unií.</a:t>
            </a:r>
          </a:p>
          <a:p>
            <a:pPr algn="just"/>
            <a:r>
              <a:rPr lang="cs-CZ" dirty="0"/>
              <a:t>Do budoucna bude její fungování nejspíše založeno na spolupráci třech států – Alžíru, Maroka (kde dochází ke konstruktivnímu řešení „problému Západní Sahara“) a Tuniska.</a:t>
            </a:r>
          </a:p>
        </p:txBody>
      </p:sp>
    </p:spTree>
    <p:extLst>
      <p:ext uri="{BB962C8B-B14F-4D97-AF65-F5344CB8AC3E}">
        <p14:creationId xmlns:p14="http://schemas.microsoft.com/office/powerpoint/2010/main" val="2481951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094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Severoafrické integrace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Společenství sahelsko-saharských států</a:t>
            </a:r>
            <a:r>
              <a:rPr lang="cs-CZ" dirty="0"/>
              <a:t> (CEN-SAD)</a:t>
            </a:r>
          </a:p>
          <a:p>
            <a:r>
              <a:rPr lang="cs-CZ" dirty="0"/>
              <a:t>vznik – komplikovaný</a:t>
            </a:r>
          </a:p>
          <a:p>
            <a:pPr lvl="1"/>
            <a:r>
              <a:rPr lang="cs-CZ" dirty="0"/>
              <a:t>1959 – snaha koordinace autonomních republik Pobřeží slonoviny, </a:t>
            </a:r>
            <a:r>
              <a:rPr lang="cs-CZ" dirty="0" err="1"/>
              <a:t>Dahomey</a:t>
            </a:r>
            <a:r>
              <a:rPr lang="cs-CZ" dirty="0"/>
              <a:t> (dnes Benin), Horní Voltu (dnes Burkina Faso) a Niger v Sahelsko-beninské unii</a:t>
            </a:r>
          </a:p>
          <a:p>
            <a:pPr lvl="1"/>
            <a:r>
              <a:rPr lang="cs-CZ" dirty="0"/>
              <a:t>koordinace činnosti i po získání samostatnosti až do roku 1966</a:t>
            </a:r>
          </a:p>
          <a:p>
            <a:pPr lvl="1"/>
            <a:r>
              <a:rPr lang="cs-CZ" dirty="0"/>
              <a:t>1977 – založena Unie saharských zemí (Alžírsko, Libye, Mali, Niger a Čad, v roce 1980 se přidala i Mauretánie)</a:t>
            </a:r>
          </a:p>
          <a:p>
            <a:pPr lvl="1"/>
            <a:r>
              <a:rPr lang="cs-CZ" dirty="0"/>
              <a:t>1981 – úsilí </a:t>
            </a:r>
            <a:r>
              <a:rPr lang="cs-CZ" dirty="0" err="1"/>
              <a:t>Kaddáfího</a:t>
            </a:r>
            <a:r>
              <a:rPr lang="cs-CZ" dirty="0"/>
              <a:t> o sloučení Libye s Mali, Nigerem, Burkinou Faso, Čadem a Súdánem za účelem vytvoření „Spojených států Sahelu “</a:t>
            </a:r>
          </a:p>
          <a:p>
            <a:pPr lvl="1"/>
            <a:r>
              <a:rPr lang="cs-CZ" dirty="0"/>
              <a:t>1989 – snaha o připojení k </a:t>
            </a:r>
            <a:r>
              <a:rPr lang="cs-CZ" dirty="0" err="1"/>
              <a:t>Maghrebské</a:t>
            </a:r>
            <a:r>
              <a:rPr lang="cs-CZ" dirty="0"/>
              <a:t> unii</a:t>
            </a:r>
          </a:p>
          <a:p>
            <a:pPr lvl="1"/>
            <a:r>
              <a:rPr lang="cs-CZ" dirty="0"/>
              <a:t>až v roce 1998 došlo k založení CEN-</a:t>
            </a:r>
            <a:r>
              <a:rPr lang="cs-CZ"/>
              <a:t>SADu</a:t>
            </a:r>
            <a:endParaRPr lang="cs-CZ" dirty="0"/>
          </a:p>
          <a:p>
            <a:pPr lvl="1"/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9213FE2-9A86-466B-B6D6-5A770D68C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775" y="4447191"/>
            <a:ext cx="2371666" cy="196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51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094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Severoafrické integrace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Společenství sahelsko-saharských států</a:t>
            </a:r>
            <a:r>
              <a:rPr lang="cs-CZ" dirty="0"/>
              <a:t> (CEN-SAD)</a:t>
            </a:r>
          </a:p>
          <a:p>
            <a:r>
              <a:rPr lang="cs-CZ" dirty="0"/>
              <a:t>největší regionální organizace v Africe</a:t>
            </a:r>
          </a:p>
          <a:p>
            <a:pPr algn="just"/>
            <a:r>
              <a:rPr lang="cs-CZ" dirty="0"/>
              <a:t>snahy o vytvoření samostatného společenství států v sahelské zóně se datují do let 1959, 1977 a 1981</a:t>
            </a:r>
          </a:p>
          <a:p>
            <a:pPr algn="just"/>
            <a:r>
              <a:rPr lang="cs-CZ" dirty="0"/>
              <a:t>založeno šesti zeměmi 4. února 1998 z iniciativy bývalého libyjského prezidenta </a:t>
            </a:r>
            <a:r>
              <a:rPr lang="cs-CZ" dirty="0" err="1"/>
              <a:t>Muammara</a:t>
            </a:r>
            <a:r>
              <a:rPr lang="cs-CZ" dirty="0"/>
              <a:t> al-</a:t>
            </a:r>
            <a:r>
              <a:rPr lang="cs-CZ" dirty="0" err="1"/>
              <a:t>Kaddáfího</a:t>
            </a:r>
            <a:r>
              <a:rPr lang="cs-CZ" dirty="0"/>
              <a:t> v Tripolisu a do roku 2009 se rozrostlo na 29 členských států</a:t>
            </a:r>
          </a:p>
          <a:p>
            <a:r>
              <a:rPr lang="cs-CZ" dirty="0"/>
              <a:t>cíle: podpora hospodářské integrace prostřednictvím volného pohybu osob a zboží na jejím území a vytvoření zóny volného obchodu, ustavení komplexní hospodářské unie a odstranění všech překážek bránících jednotě jejích členských států</a:t>
            </a:r>
          </a:p>
        </p:txBody>
      </p:sp>
    </p:spTree>
    <p:extLst>
      <p:ext uri="{BB962C8B-B14F-4D97-AF65-F5344CB8AC3E}">
        <p14:creationId xmlns:p14="http://schemas.microsoft.com/office/powerpoint/2010/main" val="21105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412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Arabské integrace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418704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Hovoříme-li o arabských integračních procesech, zahrnujeme do tohoto pojmu rozsáhlou oblast arabských zemí západní a severní Afriky, Blízkého a Středního Východu. </a:t>
            </a:r>
          </a:p>
          <a:p>
            <a:pPr algn="just"/>
            <a:r>
              <a:rPr lang="cs-CZ" dirty="0"/>
              <a:t>V této oblasti existují státy různé velikosti, ekonomické úrovně, s různými politickými systémy a náboženskými problémy. </a:t>
            </a:r>
          </a:p>
          <a:p>
            <a:pPr algn="just"/>
            <a:r>
              <a:rPr lang="cs-CZ" dirty="0"/>
              <a:t>V roce 1948 zde vznikl také stát, který se vymyká charakteristice ostatních zemí, a tím je Izrael.</a:t>
            </a:r>
          </a:p>
          <a:p>
            <a:pPr algn="just"/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A872D92-57C7-4717-9ABD-DD1EA1CC5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835" y="4247228"/>
            <a:ext cx="2007452" cy="193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555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2246</TotalTime>
  <Words>1407</Words>
  <Application>Microsoft Office PowerPoint</Application>
  <PresentationFormat>Širokoúhlá obrazovka</PresentationFormat>
  <Paragraphs>110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Motiv Office</vt:lpstr>
      <vt:lpstr>Mezinárodní integrační procesy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Ingrid Majerová</cp:lastModifiedBy>
  <cp:revision>245</cp:revision>
  <dcterms:created xsi:type="dcterms:W3CDTF">2016-11-25T20:36:16Z</dcterms:created>
  <dcterms:modified xsi:type="dcterms:W3CDTF">2023-02-20T18:22:01Z</dcterms:modified>
</cp:coreProperties>
</file>