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78" r:id="rId4"/>
    <p:sldId id="382" r:id="rId5"/>
    <p:sldId id="387" r:id="rId6"/>
    <p:sldId id="388" r:id="rId7"/>
    <p:sldId id="389" r:id="rId8"/>
    <p:sldId id="390" r:id="rId9"/>
    <p:sldId id="391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262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</a:t>
            </a:r>
            <a:r>
              <a:rPr lang="cs-CZ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integrační procesy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026367" y="4101075"/>
            <a:ext cx="6509793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v Asii a Tichomoří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64351" y="4824474"/>
            <a:ext cx="2688299" cy="134415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BPIMP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00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Jihoasijské sdružení pro regionální spolupráci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18704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cílem je spolupráce v ekonomických a technických záležitostech, zejména koordinace v oblasti cel a přeshraničního obchodu, spolupráce pro zemědělství a ochranu životního prostředí</a:t>
            </a:r>
          </a:p>
          <a:p>
            <a:pPr algn="just"/>
            <a:r>
              <a:rPr lang="cs-CZ" dirty="0"/>
              <a:t>jádrem hospodářské spolupráce je Jihoasijské preferenční obchodní ujednání (SAPTA)</a:t>
            </a:r>
          </a:p>
          <a:p>
            <a:pPr lvl="1" algn="just"/>
            <a:r>
              <a:rPr lang="cs-CZ" dirty="0"/>
              <a:t>liberalizace regionálního obchodu odstraněním obchodních bariér a posílením spolupráce</a:t>
            </a:r>
          </a:p>
          <a:p>
            <a:pPr algn="just"/>
            <a:r>
              <a:rPr lang="cs-CZ" dirty="0"/>
              <a:t>součástí je </a:t>
            </a:r>
            <a:r>
              <a:rPr lang="cs-CZ" b="1" dirty="0"/>
              <a:t>Jihoasijská zóna volného obchodu</a:t>
            </a:r>
            <a:r>
              <a:rPr lang="cs-CZ" dirty="0"/>
              <a:t> (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Asian</a:t>
            </a:r>
            <a:r>
              <a:rPr lang="cs-CZ" dirty="0"/>
              <a:t> Free </a:t>
            </a:r>
            <a:r>
              <a:rPr lang="cs-CZ" dirty="0" err="1"/>
              <a:t>Trade</a:t>
            </a:r>
            <a:r>
              <a:rPr lang="cs-CZ" dirty="0"/>
              <a:t> Area – SAFTA)</a:t>
            </a:r>
          </a:p>
          <a:p>
            <a:pPr lvl="1" algn="just"/>
            <a:r>
              <a:rPr lang="cs-CZ" dirty="0"/>
              <a:t>dohoda z roku 2004, která vytvořila oblast volného obchodu s 1,6 miliardami lidí v Afghánistánu (2011), Bangladéši, Bhútánu, Indii, Maledivách, Nepálu, Pákistánu a Srí Lance s vizí rostoucí hospodářské spolupráce a integrace</a:t>
            </a:r>
          </a:p>
        </p:txBody>
      </p:sp>
    </p:spTree>
    <p:extLst>
      <p:ext uri="{BB962C8B-B14F-4D97-AF65-F5344CB8AC3E}">
        <p14:creationId xmlns:p14="http://schemas.microsoft.com/office/powerpoint/2010/main" val="42112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00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Jihoasijské sdružení pro regionální spolupráci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18704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cílem dohody je podporovat hospodářskou soutěž v této oblasti a poskytovat zúčastněným zemím spravedlivé výhody </a:t>
            </a:r>
          </a:p>
          <a:p>
            <a:pPr algn="just"/>
            <a:r>
              <a:rPr lang="cs-CZ" dirty="0"/>
              <a:t>SAFTA byla také vytvořena s cílem zvýšit úroveň obchodní a ekonomické spolupráce mezi státy SAARC snížením tarifů a bariér a také poskytnout zvláštní preferenci nejméně rozvinutým zemím (LDC) </a:t>
            </a:r>
          </a:p>
          <a:p>
            <a:pPr algn="just"/>
            <a:r>
              <a:rPr lang="cs-CZ" dirty="0"/>
              <a:t>budoucnost ? – poslední summit v roce 2014</a:t>
            </a:r>
          </a:p>
          <a:p>
            <a:pPr lvl="1" algn="just"/>
            <a:r>
              <a:rPr lang="cs-CZ" dirty="0"/>
              <a:t>napětí mezi Indií a Pákistánem</a:t>
            </a:r>
          </a:p>
          <a:p>
            <a:pPr lvl="1" algn="just"/>
            <a:r>
              <a:rPr lang="cs-CZ" dirty="0"/>
              <a:t>vláda Tálibánu v Afghánistánu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0F082F-E252-4FF6-BA9B-792806628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822" y="3429000"/>
            <a:ext cx="3313843" cy="27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4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4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Subregionální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hospodářská spolupráce jižní Asie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18704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 err="1"/>
              <a:t>Subregionální</a:t>
            </a:r>
            <a:r>
              <a:rPr lang="cs-CZ" b="1" dirty="0"/>
              <a:t> hospodářská spolupráce jižní Asie </a:t>
            </a:r>
            <a:r>
              <a:rPr lang="cs-CZ" dirty="0"/>
              <a:t>(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 </a:t>
            </a:r>
            <a:r>
              <a:rPr lang="cs-CZ" dirty="0" err="1"/>
              <a:t>Subregional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, SASEC) – program zřízený v roce 2001</a:t>
            </a:r>
          </a:p>
          <a:p>
            <a:pPr algn="just"/>
            <a:r>
              <a:rPr lang="cs-CZ" dirty="0"/>
              <a:t>Bangladéš, Bhútán, Indie, Maledivy, Myanmar, Nepál a Srí Lanka</a:t>
            </a:r>
          </a:p>
          <a:p>
            <a:pPr algn="just"/>
            <a:r>
              <a:rPr lang="cs-CZ" dirty="0"/>
              <a:t>cíl – podpora regionální prosperity zlepšením přeshraničního propojení, posílení obchodu mezi členskými zeměmi a posílení regionální hospodářské spolupráce</a:t>
            </a:r>
          </a:p>
          <a:p>
            <a:pPr algn="just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EE8275-4180-4F44-A6D1-EF4B7DA0A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95" y="3801035"/>
            <a:ext cx="3343457" cy="21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4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4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Subregionální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hospodářská spolupráce jižní Asie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u="sng" dirty="0"/>
              <a:t>Historie vzniku</a:t>
            </a:r>
            <a:r>
              <a:rPr lang="cs-CZ" dirty="0"/>
              <a:t>:</a:t>
            </a:r>
          </a:p>
          <a:p>
            <a:pPr algn="just"/>
            <a:r>
              <a:rPr lang="cs-CZ" dirty="0"/>
              <a:t>v roce 1996, kdy Bangladéš, Bhútán, Indie a Nepál vytvořily </a:t>
            </a:r>
            <a:r>
              <a:rPr lang="cs-CZ" i="1" dirty="0"/>
              <a:t>Jihoasijský čtyřúhelník růstu</a:t>
            </a:r>
            <a:r>
              <a:rPr lang="cs-CZ" dirty="0"/>
              <a:t> (SAGQ), jehož cílem bylo posílit spolupráci v oblasti životního prostředí, energetiky a energetiky, obchodu a investic, doprava a cestovní ruch</a:t>
            </a:r>
          </a:p>
          <a:p>
            <a:pPr algn="just"/>
            <a:r>
              <a:rPr lang="cs-CZ" dirty="0"/>
              <a:t>Maledivy a Srí Lanka byly přijaty jako nové členské země v květnu 2014, Myanmar se stal sedmým členem SASEC v únoru 2017</a:t>
            </a:r>
          </a:p>
          <a:p>
            <a:pPr algn="just"/>
            <a:r>
              <a:rPr lang="cs-CZ" dirty="0"/>
              <a:t>země mají různé, ale nerovnoměrné zdroje energie</a:t>
            </a:r>
          </a:p>
          <a:p>
            <a:pPr lvl="1" algn="just"/>
            <a:r>
              <a:rPr lang="cs-CZ" dirty="0"/>
              <a:t>uhlí v Indii, plyn v Bangladéši a vodní energie v Bhútánu a Nepálu</a:t>
            </a:r>
          </a:p>
          <a:p>
            <a:pPr lvl="1" algn="just"/>
            <a:r>
              <a:rPr lang="cs-CZ" dirty="0"/>
              <a:t>posílení přeshraničních energetických sítí a obchodu</a:t>
            </a:r>
          </a:p>
          <a:p>
            <a:pPr lvl="1" algn="just"/>
            <a:r>
              <a:rPr lang="cs-CZ" dirty="0"/>
              <a:t>2020 - 61 regionálních projektů v hodnotě více než 13 miliard USD v odvětvích energetiky, dopravy, usnadnění obchodu, rozvoje ekonomických koridorů a informačních a komunikačních technologií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72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4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Subregionální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hospodářská spolupráce jižní Asie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153745-7C2B-49C5-A95C-F53C958EC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9193" b="2859"/>
          <a:stretch/>
        </p:blipFill>
        <p:spPr>
          <a:xfrm>
            <a:off x="1440826" y="1246095"/>
            <a:ext cx="8423504" cy="47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58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Další uskupení asijských zemí (plus Pacifik)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21640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Regionální komplexní ekonomické partnerství</a:t>
            </a:r>
            <a:r>
              <a:rPr lang="cs-CZ" dirty="0"/>
              <a:t> (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Comprehensive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 – RCEP) je dohoda o volném obchodu mezi asijsko-pacifickými státy</a:t>
            </a:r>
          </a:p>
          <a:p>
            <a:pPr lvl="1" algn="just"/>
            <a:r>
              <a:rPr lang="cs-CZ" dirty="0"/>
              <a:t>Austrálie, Brunej, Kambodža, Čína, Indonésie, Japonsko, Jižní Korea, Laos, Malajsie, Myanmar, Nový Zéland, Filipíny, Singapur, Thajsko a Vietnam</a:t>
            </a:r>
          </a:p>
          <a:p>
            <a:pPr lvl="1" algn="just"/>
            <a:r>
              <a:rPr lang="cs-CZ" dirty="0"/>
              <a:t>na 15 členských zemí připadá asi 30 % světové populace (2,2 miliardy lidí) a 30 % celosvětového HDP (29,7 bilionu dolarů), což z něj dělá největší obchodní blok v historii</a:t>
            </a:r>
          </a:p>
          <a:p>
            <a:pPr lvl="1" algn="just"/>
            <a:r>
              <a:rPr lang="cs-CZ" dirty="0"/>
              <a:t>podepsaná v roce 2020 (vytvořená již v roce 2011 během summitu ASEAN)</a:t>
            </a:r>
          </a:p>
          <a:p>
            <a:pPr lvl="1" algn="just"/>
            <a:r>
              <a:rPr lang="cs-CZ" dirty="0"/>
              <a:t>od 1. července 2023 může k paktu přistoupit jakákoli jiná země nebo samostatné celní území v regionu</a:t>
            </a:r>
          </a:p>
          <a:p>
            <a:pPr lvl="1" algn="just"/>
            <a:r>
              <a:rPr lang="cs-CZ" dirty="0"/>
              <a:t>odstraní až 90 procent dovozních cel mezi jeho signatáři do 20 let od vstupu v platnost</a:t>
            </a:r>
          </a:p>
        </p:txBody>
      </p:sp>
    </p:spTree>
    <p:extLst>
      <p:ext uri="{BB962C8B-B14F-4D97-AF65-F5344CB8AC3E}">
        <p14:creationId xmlns:p14="http://schemas.microsoft.com/office/powerpoint/2010/main" val="130859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58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Další uskupení asijských zemí (plus Pacifik)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21640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Komplexní a progresivní dohodou o </a:t>
            </a:r>
            <a:r>
              <a:rPr lang="cs-CZ" b="1" dirty="0" err="1"/>
              <a:t>transpacifickém</a:t>
            </a:r>
            <a:r>
              <a:rPr lang="cs-CZ" b="1" dirty="0"/>
              <a:t> partnerství</a:t>
            </a:r>
            <a:r>
              <a:rPr lang="cs-CZ" dirty="0"/>
              <a:t> (</a:t>
            </a:r>
            <a:r>
              <a:rPr lang="cs-CZ" dirty="0" err="1"/>
              <a:t>Comprehensive</a:t>
            </a:r>
            <a:r>
              <a:rPr lang="cs-CZ" dirty="0"/>
              <a:t> and </a:t>
            </a:r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Trans-</a:t>
            </a:r>
            <a:r>
              <a:rPr lang="cs-CZ" dirty="0" err="1"/>
              <a:t>Pacific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, CPTPP)</a:t>
            </a:r>
          </a:p>
          <a:p>
            <a:pPr lvl="1" algn="just"/>
            <a:r>
              <a:rPr lang="cs-CZ" dirty="0"/>
              <a:t>má 11 členů, včetně Japonska, Kanady, Mexika, Peru, Chile a Nového Zélandu</a:t>
            </a:r>
          </a:p>
          <a:p>
            <a:pPr lvl="1" algn="just"/>
            <a:r>
              <a:rPr lang="cs-CZ" dirty="0"/>
              <a:t>platnost od konce roku 2022</a:t>
            </a:r>
          </a:p>
          <a:p>
            <a:pPr lvl="1" algn="just"/>
            <a:r>
              <a:rPr lang="cs-CZ" dirty="0"/>
              <a:t>je považován za jednu z nejpokročilejších multilaterálních obchodních dohod na světě, je otevřenější a komplexnější a zahrnuje větší odstranění cel (99 procent) na dovozy mezi členy</a:t>
            </a:r>
          </a:p>
          <a:p>
            <a:pPr lvl="1"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FEAE160-8693-496D-8F14-0CCA98B3C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09" y="4253413"/>
            <a:ext cx="3943157" cy="23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3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58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Další uskupení asijských zemí (plus Pacifik)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701559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Dohoda o zřízení zóny volného obchodu ASEAN-Austrálie-Nový Zéland</a:t>
            </a:r>
            <a:r>
              <a:rPr lang="cs-CZ" dirty="0"/>
              <a:t> (ASEAN-</a:t>
            </a:r>
            <a:r>
              <a:rPr lang="cs-CZ" dirty="0" err="1"/>
              <a:t>Australia</a:t>
            </a:r>
            <a:r>
              <a:rPr lang="cs-CZ" dirty="0"/>
              <a:t>-New </a:t>
            </a:r>
            <a:r>
              <a:rPr lang="cs-CZ" dirty="0" err="1"/>
              <a:t>Zealand</a:t>
            </a:r>
            <a:r>
              <a:rPr lang="cs-CZ" dirty="0"/>
              <a:t> Free </a:t>
            </a:r>
            <a:r>
              <a:rPr lang="cs-CZ" dirty="0" err="1"/>
              <a:t>Trade</a:t>
            </a:r>
            <a:r>
              <a:rPr lang="cs-CZ" dirty="0"/>
              <a:t> Area, AANZFTA)</a:t>
            </a:r>
          </a:p>
          <a:p>
            <a:pPr lvl="1" algn="just"/>
            <a:r>
              <a:rPr lang="cs-CZ" dirty="0"/>
              <a:t>podepsána v roce 2009, platnost od roku 2010 (aktualizace 2022)</a:t>
            </a:r>
          </a:p>
          <a:p>
            <a:pPr lvl="1" algn="just"/>
            <a:r>
              <a:rPr lang="cs-CZ" dirty="0"/>
              <a:t>cíl: udržet dobré ekonomické prostředí, umožnit efektivně přispívat k úsilí o obnovu hospodářských vazeb po pandemii a účinně reagovat na globální a regionální výzvy</a:t>
            </a:r>
          </a:p>
          <a:p>
            <a:pPr lvl="1" algn="just"/>
            <a:r>
              <a:rPr lang="cs-CZ" dirty="0"/>
              <a:t>rozsáhlé snížení tarifů</a:t>
            </a:r>
          </a:p>
          <a:p>
            <a:pPr lvl="1" algn="just"/>
            <a:r>
              <a:rPr lang="cs-CZ" dirty="0"/>
              <a:t>doplněna bilaterálními dohodami o volném obchodu s Indonésií, Malajsií, Singapurem, Thajskem a Novým Zélandem</a:t>
            </a:r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548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Integrace v Tichomoří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89592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Obchodní dohoda s tichomořskými ostrovními zeměmi</a:t>
            </a:r>
            <a:r>
              <a:rPr lang="cs-CZ" dirty="0"/>
              <a:t> (</a:t>
            </a:r>
            <a:r>
              <a:rPr lang="cs-CZ" dirty="0" err="1"/>
              <a:t>Pacific</a:t>
            </a:r>
            <a:r>
              <a:rPr lang="cs-CZ" dirty="0"/>
              <a:t> Island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, PICTA)</a:t>
            </a:r>
          </a:p>
          <a:p>
            <a:pPr lvl="1" algn="just"/>
            <a:r>
              <a:rPr lang="cs-CZ" dirty="0"/>
              <a:t>podepsaná v roce 2001 osmi státy – </a:t>
            </a:r>
            <a:r>
              <a:rPr lang="cs-CZ" dirty="0" err="1"/>
              <a:t>Cookovy</a:t>
            </a:r>
            <a:r>
              <a:rPr lang="cs-CZ" dirty="0"/>
              <a:t> ostrovy, </a:t>
            </a:r>
            <a:r>
              <a:rPr lang="cs-CZ" dirty="0" err="1"/>
              <a:t>Fiji</a:t>
            </a:r>
            <a:r>
              <a:rPr lang="cs-CZ" dirty="0"/>
              <a:t>, Kiribati, </a:t>
            </a:r>
            <a:r>
              <a:rPr lang="cs-CZ" dirty="0" err="1"/>
              <a:t>Niue</a:t>
            </a:r>
            <a:r>
              <a:rPr lang="cs-CZ" dirty="0"/>
              <a:t>, Samoa, šalamounovy ostrovy, Tuvalu and Vanuatu</a:t>
            </a:r>
          </a:p>
          <a:p>
            <a:pPr lvl="1" algn="just"/>
            <a:r>
              <a:rPr lang="cs-CZ" dirty="0"/>
              <a:t>v současné době má 14 členských zemí (původní + Nauru, Palau, Papua Nová Guinea, Tonga, </a:t>
            </a:r>
            <a:r>
              <a:rPr lang="cs-CZ" dirty="0" err="1"/>
              <a:t>Marshalovy</a:t>
            </a:r>
            <a:r>
              <a:rPr lang="cs-CZ" dirty="0"/>
              <a:t> ostrovy, Mikronésie</a:t>
            </a:r>
          </a:p>
          <a:p>
            <a:pPr lvl="1" algn="just"/>
            <a:r>
              <a:rPr lang="cs-CZ" dirty="0"/>
              <a:t>rozšíření dohody o obchodu se službami a migraci </a:t>
            </a:r>
          </a:p>
          <a:p>
            <a:pPr marL="457200" lvl="1" indent="0" algn="just">
              <a:buNone/>
            </a:pPr>
            <a:r>
              <a:rPr lang="cs-CZ" dirty="0"/>
              <a:t>    pracovníků z roku 2008</a:t>
            </a:r>
          </a:p>
          <a:p>
            <a:pPr lvl="1"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BB8410C-0875-466D-BE77-E8E0C718A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905"/>
          <a:stretch/>
        </p:blipFill>
        <p:spPr>
          <a:xfrm>
            <a:off x="7668278" y="3650098"/>
            <a:ext cx="3594282" cy="25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7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Integrace v Tichomoří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06377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Pacifická aliance</a:t>
            </a:r>
            <a:r>
              <a:rPr lang="cs-CZ" dirty="0"/>
              <a:t> (</a:t>
            </a:r>
            <a:r>
              <a:rPr lang="cs-CZ" dirty="0" err="1"/>
              <a:t>Pacific</a:t>
            </a:r>
            <a:r>
              <a:rPr lang="cs-CZ" dirty="0"/>
              <a:t> </a:t>
            </a:r>
            <a:r>
              <a:rPr lang="cs-CZ" dirty="0" err="1"/>
              <a:t>Alliance</a:t>
            </a:r>
            <a:r>
              <a:rPr lang="cs-CZ" dirty="0"/>
              <a:t>, PAFTA) byla uvedena v činnost v roce 2011</a:t>
            </a:r>
          </a:p>
          <a:p>
            <a:pPr lvl="1" algn="just"/>
            <a:r>
              <a:rPr lang="cs-CZ" dirty="0"/>
              <a:t>členové – Mexiko, Chile, Peru a Kolumbie</a:t>
            </a:r>
          </a:p>
          <a:p>
            <a:pPr lvl="1" algn="just"/>
            <a:r>
              <a:rPr lang="cs-CZ" dirty="0"/>
              <a:t>2022 – přidružený stát – Singapur, kandidáti Kanada, Austrálie a Nový Zéland</a:t>
            </a:r>
          </a:p>
          <a:p>
            <a:pPr lvl="1" algn="just"/>
            <a:r>
              <a:rPr lang="cs-CZ" dirty="0"/>
              <a:t>postupně dosáhnout volného pohybu zboží, služeb, kapitálu a osob a v této souvislosti i posílení policejní spolupráce, obchodní integrace a celní spolupráce, jakož i odstranění překážek v pohybu služeb a kapitálu</a:t>
            </a:r>
          </a:p>
          <a:p>
            <a:pPr lvl="1" algn="just"/>
            <a:r>
              <a:rPr lang="cs-CZ" dirty="0"/>
              <a:t>od roku 2016 – zóna volného obchodu (92 % položek)</a:t>
            </a:r>
          </a:p>
          <a:p>
            <a:pPr lvl="1" algn="just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49E541-344A-436F-961B-F617C55DC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4" y="3887774"/>
            <a:ext cx="3489649" cy="23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5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 čem si budeme dnes povídat?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46802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Jaké je pozadí vytváření integrací v Asii</a:t>
            </a:r>
          </a:p>
          <a:p>
            <a:pPr lvl="1"/>
            <a:r>
              <a:rPr lang="cs-CZ" b="1" dirty="0"/>
              <a:t>Jaké je nejstarší integrační seskupení tohoto kontinentu</a:t>
            </a:r>
          </a:p>
          <a:p>
            <a:pPr lvl="1"/>
            <a:r>
              <a:rPr lang="cs-CZ" b="1" dirty="0"/>
              <a:t>Co je to Jihoasijský čtyřúhelník růstu</a:t>
            </a:r>
          </a:p>
          <a:p>
            <a:pPr lvl="1"/>
            <a:r>
              <a:rPr lang="cs-CZ" b="1" dirty="0"/>
              <a:t>Jaké jsou integrační dohody v Tichomoří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Integrace v Tichomoří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06377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Fórum tichomořských ostrovů </a:t>
            </a:r>
            <a:r>
              <a:rPr lang="cs-CZ" dirty="0"/>
              <a:t>(</a:t>
            </a:r>
            <a:r>
              <a:rPr lang="cs-CZ" dirty="0" err="1"/>
              <a:t>Pacific</a:t>
            </a:r>
            <a:r>
              <a:rPr lang="cs-CZ" dirty="0"/>
              <a:t> </a:t>
            </a:r>
            <a:r>
              <a:rPr lang="cs-CZ" dirty="0" err="1"/>
              <a:t>Islands</a:t>
            </a:r>
            <a:r>
              <a:rPr lang="cs-CZ" dirty="0"/>
              <a:t> </a:t>
            </a:r>
            <a:r>
              <a:rPr lang="cs-CZ" dirty="0" err="1"/>
              <a:t>Forum</a:t>
            </a:r>
            <a:r>
              <a:rPr lang="cs-CZ" dirty="0"/>
              <a:t>, PIF)</a:t>
            </a:r>
          </a:p>
          <a:p>
            <a:pPr lvl="1" algn="just"/>
            <a:r>
              <a:rPr lang="cs-CZ" dirty="0"/>
              <a:t>od roku 2000 – předchůdce </a:t>
            </a:r>
            <a:r>
              <a:rPr lang="cs-CZ" b="1" dirty="0" err="1"/>
              <a:t>Jihotichomořské</a:t>
            </a:r>
            <a:r>
              <a:rPr lang="cs-CZ" b="1" dirty="0"/>
              <a:t> fórum</a:t>
            </a:r>
            <a:r>
              <a:rPr lang="cs-CZ" dirty="0"/>
              <a:t> (</a:t>
            </a:r>
            <a:r>
              <a:rPr lang="cs-CZ" dirty="0" err="1"/>
              <a:t>South</a:t>
            </a:r>
            <a:r>
              <a:rPr lang="cs-CZ" dirty="0"/>
              <a:t> Pacifik </a:t>
            </a:r>
            <a:r>
              <a:rPr lang="cs-CZ" dirty="0" err="1"/>
              <a:t>Forum</a:t>
            </a:r>
            <a:r>
              <a:rPr lang="cs-CZ" dirty="0"/>
              <a:t>, SPF) od roku 1971</a:t>
            </a:r>
          </a:p>
          <a:p>
            <a:pPr lvl="1" algn="just"/>
            <a:r>
              <a:rPr lang="cs-CZ" dirty="0"/>
              <a:t>zakládajícími členy byly Austrálie, </a:t>
            </a:r>
            <a:r>
              <a:rPr lang="cs-CZ" dirty="0" err="1"/>
              <a:t>Cookovy</a:t>
            </a:r>
            <a:r>
              <a:rPr lang="cs-CZ" dirty="0"/>
              <a:t> ostrovy, Fidži, Nauru, Nový Zéland, Tonga a Samoa, později přistoupily další státy (Kiribati, Marshallovy ostrovy, Federativní státy Mikronésie, </a:t>
            </a:r>
            <a:r>
              <a:rPr lang="cs-CZ" dirty="0" err="1"/>
              <a:t>Niue</a:t>
            </a:r>
            <a:r>
              <a:rPr lang="cs-CZ" dirty="0"/>
              <a:t>, Palau, Papua-Nová Guinea, Šalamounovy ostrovy, Tuvalu, Vanuatu). </a:t>
            </a:r>
          </a:p>
          <a:p>
            <a:pPr lvl="1" algn="just"/>
            <a:r>
              <a:rPr lang="cs-CZ" dirty="0"/>
              <a:t>sféra vlivu tohoto fóra zahrnuje 30 mil. km</a:t>
            </a:r>
            <a:r>
              <a:rPr lang="cs-CZ" sz="1600" dirty="0"/>
              <a:t>2</a:t>
            </a:r>
          </a:p>
          <a:p>
            <a:pPr lvl="1" algn="just"/>
            <a:r>
              <a:rPr lang="cs-CZ" dirty="0"/>
              <a:t>obchod, ekonomický rozvoj, civilní letectví </a:t>
            </a:r>
          </a:p>
          <a:p>
            <a:pPr marL="457200" lvl="1" indent="0" algn="just">
              <a:buNone/>
            </a:pPr>
            <a:r>
              <a:rPr lang="cs-CZ" dirty="0"/>
              <a:t>   a námořní doprava, telekomunikace, energetika </a:t>
            </a:r>
          </a:p>
          <a:p>
            <a:pPr marL="457200" lvl="1" indent="0" algn="just">
              <a:buNone/>
            </a:pPr>
            <a:r>
              <a:rPr lang="cs-CZ" dirty="0"/>
              <a:t>   a politické a bezpečnostní otázky</a:t>
            </a:r>
          </a:p>
          <a:p>
            <a:pPr lvl="1" algn="just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00049D-6186-4479-9094-B40823CCF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803" y="3940063"/>
            <a:ext cx="4021883" cy="2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Integrace v Tichomoří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06377"/>
            <a:ext cx="11264146" cy="545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 err="1"/>
              <a:t>Jihotichomořská</a:t>
            </a:r>
            <a:r>
              <a:rPr lang="cs-CZ" b="1" dirty="0"/>
              <a:t> dohoda o regionálním obchodu a ekonomické spolupráci</a:t>
            </a:r>
            <a:r>
              <a:rPr lang="cs-CZ" dirty="0"/>
              <a:t> (</a:t>
            </a:r>
            <a:r>
              <a:rPr lang="cs-CZ" dirty="0" err="1"/>
              <a:t>South</a:t>
            </a:r>
            <a:r>
              <a:rPr lang="cs-CZ" dirty="0"/>
              <a:t> Pacifik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and </a:t>
            </a:r>
            <a:r>
              <a:rPr lang="cs-CZ" dirty="0" err="1"/>
              <a:t>Economic</a:t>
            </a:r>
            <a:r>
              <a:rPr lang="cs-CZ" dirty="0"/>
              <a:t> Co-</a:t>
            </a:r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, SPARTECA)</a:t>
            </a:r>
          </a:p>
          <a:p>
            <a:pPr lvl="1" algn="just"/>
            <a:r>
              <a:rPr lang="cs-CZ" dirty="0"/>
              <a:t>podepsána státy PIF a Austrálií a Novým Zélandem v roce 1980, vstoupila v platnost 1. ledna 1981 </a:t>
            </a:r>
          </a:p>
          <a:p>
            <a:pPr lvl="1" algn="just"/>
            <a:r>
              <a:rPr lang="cs-CZ" dirty="0"/>
              <a:t>dva nejvyspělejší státy jižního Pacifiku nabídly bezcelní a bezbariérový přístup všem PIF</a:t>
            </a:r>
          </a:p>
          <a:p>
            <a:pPr lvl="1" algn="just"/>
            <a:r>
              <a:rPr lang="cs-CZ" dirty="0"/>
              <a:t>zabývá se také speciálním zacházením a podporou pro malé ostrovní země (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Islands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, SIC), což jsou </a:t>
            </a:r>
            <a:r>
              <a:rPr lang="cs-CZ" dirty="0" err="1"/>
              <a:t>Cookovy</a:t>
            </a:r>
            <a:r>
              <a:rPr lang="cs-CZ" dirty="0"/>
              <a:t> ostrovy, Kiribati, Nauru, </a:t>
            </a:r>
            <a:r>
              <a:rPr lang="cs-CZ" dirty="0" err="1"/>
              <a:t>Niue</a:t>
            </a:r>
            <a:r>
              <a:rPr lang="cs-CZ" dirty="0"/>
              <a:t>, Tonga, Tuvalu a Samoa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42036E-CE24-482F-94C9-63C699D52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678" y="4944940"/>
            <a:ext cx="2254411" cy="15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1AFC08-2DD8-4A1B-9BC3-0DDC67607BC4}"/>
              </a:ext>
            </a:extLst>
          </p:cNvPr>
          <p:cNvSpPr txBox="1"/>
          <p:nvPr/>
        </p:nvSpPr>
        <p:spPr>
          <a:xfrm>
            <a:off x="1212980" y="2425959"/>
            <a:ext cx="925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1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tendence v Asii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45B123-97AC-4EAF-AF41-FA064F4B7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49" y="1164853"/>
            <a:ext cx="6498688" cy="48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1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tendence v Asii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18704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b="1" dirty="0"/>
              <a:t>Asie</a:t>
            </a:r>
          </a:p>
          <a:p>
            <a:pPr algn="just"/>
            <a:r>
              <a:rPr lang="cs-CZ" dirty="0"/>
              <a:t>největší kontinent na planetě s největším počtem obyvatel (více než 5 miliard)</a:t>
            </a:r>
          </a:p>
          <a:p>
            <a:pPr algn="just"/>
            <a:r>
              <a:rPr lang="cs-CZ" dirty="0"/>
              <a:t>48 států s největší hustotou osídlení</a:t>
            </a:r>
          </a:p>
          <a:p>
            <a:pPr algn="just"/>
            <a:r>
              <a:rPr lang="cs-CZ" dirty="0"/>
              <a:t>nejméně sociálně a kulturně homogenní kontinent (nespojována jazykem, ani společným historickým vývojem), ve kterém vznikla řada civilizací</a:t>
            </a:r>
          </a:p>
          <a:p>
            <a:pPr algn="just"/>
            <a:r>
              <a:rPr lang="cs-CZ" dirty="0"/>
              <a:t>vytváření koloniální soustavy v 16. století vedlo ke stagnaci regionu, změna nastala až v 2. ½ 20. století (dekolonizace)</a:t>
            </a:r>
          </a:p>
          <a:p>
            <a:pPr lvl="1" algn="just"/>
            <a:r>
              <a:rPr lang="cs-CZ" dirty="0"/>
              <a:t>integrační procesy tvořeny shora (státně orientované na bázi tisíciletých tradic)</a:t>
            </a:r>
          </a:p>
          <a:p>
            <a:pPr marL="457200" lvl="1" indent="0" algn="just">
              <a:buNone/>
            </a:pPr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64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8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Asociac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 národů jihovýchodní Asie ASEAN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ASEAN (</a:t>
            </a:r>
            <a:r>
              <a:rPr lang="cs-CZ" b="1" dirty="0" err="1"/>
              <a:t>Association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South</a:t>
            </a:r>
            <a:r>
              <a:rPr lang="cs-CZ" b="1" dirty="0"/>
              <a:t> East </a:t>
            </a:r>
            <a:r>
              <a:rPr lang="cs-CZ" b="1" dirty="0" err="1"/>
              <a:t>Asian</a:t>
            </a:r>
            <a:r>
              <a:rPr lang="cs-CZ" b="1" dirty="0"/>
              <a:t> </a:t>
            </a:r>
            <a:r>
              <a:rPr lang="cs-CZ" b="1" dirty="0" err="1"/>
              <a:t>Nations</a:t>
            </a:r>
            <a:r>
              <a:rPr lang="cs-CZ" b="1" dirty="0"/>
              <a:t>) </a:t>
            </a:r>
          </a:p>
          <a:p>
            <a:pPr algn="just"/>
            <a:r>
              <a:rPr lang="cs-CZ" dirty="0"/>
              <a:t>politická, ekonomická a kulturní regionální mezivládní organizace, která vznikla podpisem Bangkokské deklarace v roce 1967</a:t>
            </a:r>
          </a:p>
          <a:p>
            <a:pPr algn="just"/>
            <a:r>
              <a:rPr lang="cs-CZ" dirty="0"/>
              <a:t>zakladatelé: Indonésie, Malajsie, Filipíny, Singapur a Thajsko</a:t>
            </a:r>
          </a:p>
          <a:p>
            <a:pPr algn="just"/>
            <a:r>
              <a:rPr lang="cs-CZ" dirty="0"/>
              <a:t>1984 – připojila se Brunej, 1995 Vietnam, Laos a Myanmar vstoupily roku 1997 a v roce 1999 Kambodža</a:t>
            </a:r>
          </a:p>
          <a:p>
            <a:pPr algn="just"/>
            <a:r>
              <a:rPr lang="cs-CZ" dirty="0"/>
              <a:t>statut pozorovatele – Papua Nová Guinea a Východní Timor</a:t>
            </a:r>
          </a:p>
          <a:p>
            <a:pPr algn="just"/>
            <a:r>
              <a:rPr lang="cs-CZ" dirty="0"/>
              <a:t>Předcházely ji dvě organizace:</a:t>
            </a:r>
          </a:p>
          <a:p>
            <a:pPr lvl="1" algn="just"/>
            <a:r>
              <a:rPr lang="cs-CZ" dirty="0"/>
              <a:t>Asociace národů jihovýchodní Asie (ASA)</a:t>
            </a:r>
          </a:p>
          <a:p>
            <a:pPr lvl="2" algn="just"/>
            <a:r>
              <a:rPr lang="cs-CZ" dirty="0"/>
              <a:t>vznikla v roce 1961 a skládala se z Filipín, Malajsie a Thajska (1961-1962)</a:t>
            </a:r>
          </a:p>
          <a:p>
            <a:pPr lvl="1" algn="just"/>
            <a:r>
              <a:rPr lang="cs-CZ" dirty="0"/>
              <a:t>Jihoasijská integrace (SAI)</a:t>
            </a:r>
          </a:p>
          <a:p>
            <a:pPr lvl="2" algn="just"/>
            <a:r>
              <a:rPr lang="cs-CZ" dirty="0"/>
              <a:t>existovala jeden rok (1963) a spojovala Filipíny, Thajsko a Indonésii</a:t>
            </a:r>
          </a:p>
          <a:p>
            <a:pPr lvl="1"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95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8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Asociac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 národů jihovýchodní Asie ASEAN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54808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ke vzniku vedla Vietnamská válka, resp. možnost jejího rozšíření do dalších zemí regionu </a:t>
            </a:r>
          </a:p>
          <a:p>
            <a:pPr algn="just"/>
            <a:r>
              <a:rPr lang="cs-CZ" dirty="0"/>
              <a:t>vyřešila tehdejší sporné otázky regionu (mj. územní spory Malajsie a Indonésie nebo odtržení Singapuru od Malajsie)</a:t>
            </a:r>
          </a:p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C47E027-8285-444C-82CE-B0837A2D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96" y="3414464"/>
            <a:ext cx="4180623" cy="27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8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Asociac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 národů jihovýchodní Asie ASEAN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614190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Vize do roku 2020 (ASEAN Vision 2020) – se snaží o maximální liberalizaci aspektů ekonomického charakteru</a:t>
            </a:r>
          </a:p>
          <a:p>
            <a:pPr algn="just"/>
            <a:r>
              <a:rPr lang="cs-CZ" dirty="0"/>
              <a:t>cíle: udržení regionální makroekonomické a finanční stability, rozšíření ekonomické integrace a spolupráce v důsledku plné účasti v </a:t>
            </a:r>
            <a:r>
              <a:rPr lang="cs-CZ" b="1" dirty="0"/>
              <a:t>Zóně volného obchodu ASEAN</a:t>
            </a:r>
            <a:r>
              <a:rPr lang="cs-CZ" dirty="0"/>
              <a:t> (ASEAN Free </a:t>
            </a:r>
            <a:r>
              <a:rPr lang="cs-CZ" dirty="0" err="1"/>
              <a:t>Trade</a:t>
            </a:r>
            <a:r>
              <a:rPr lang="cs-CZ" dirty="0"/>
              <a:t> Area, AFTA), podpora kooperace v energetické hospodárnosti ve využívání přírodních zdrojů (zemní plyn, ropa, voda), podpora nových a obnovitelných energetických zdrojů a zajištění účinného hospodaření s potravinami a s nerostnými surovinami</a:t>
            </a:r>
          </a:p>
          <a:p>
            <a:pPr algn="just"/>
            <a:r>
              <a:rPr lang="cs-CZ" dirty="0"/>
              <a:t>značná pozornost je věnována bankovnictví a s ním spjaté monetární politice</a:t>
            </a:r>
          </a:p>
        </p:txBody>
      </p:sp>
    </p:spTree>
    <p:extLst>
      <p:ext uri="{BB962C8B-B14F-4D97-AF65-F5344CB8AC3E}">
        <p14:creationId xmlns:p14="http://schemas.microsoft.com/office/powerpoint/2010/main" val="109091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8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Asociac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 národů jihovýchodní Asie ASEAN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614190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v roce 1997 byl představen koncept asijské měnové jednotky (ACU)</a:t>
            </a:r>
          </a:p>
          <a:p>
            <a:pPr algn="just"/>
            <a:r>
              <a:rPr lang="cs-CZ" dirty="0"/>
              <a:t>cílem společné měny je přispět k finanční stabilitě regionální ekonomiky, včetně cenové stability</a:t>
            </a:r>
          </a:p>
          <a:p>
            <a:pPr lvl="1" algn="just"/>
            <a:r>
              <a:rPr lang="cs-CZ" dirty="0"/>
              <a:t>otázka, zdali existují podmínky pro společnou měnu (členské státy v současnosti více obchodují s jinými zeměmi než mezi sebou, zajímají se o stabilitu měny vůči hlavním mezinárodním měnám)</a:t>
            </a:r>
          </a:p>
          <a:p>
            <a:pPr lvl="1" algn="just"/>
            <a:endParaRPr lang="cs-CZ" sz="800" dirty="0"/>
          </a:p>
          <a:p>
            <a:pPr algn="just"/>
            <a:r>
              <a:rPr lang="cs-CZ" dirty="0"/>
              <a:t>jedno z nejúspěšnějších integračních uskupení Asie</a:t>
            </a:r>
          </a:p>
          <a:p>
            <a:pPr lvl="1" algn="just"/>
            <a:r>
              <a:rPr lang="cs-CZ" dirty="0"/>
              <a:t>tvůrci politik neustále využívají kompromis, konsensus a konzultace v neformálním rozhodovacím procesu a upřednostňuje především konsensuální, nekonfliktní způsob k řešení problémů</a:t>
            </a:r>
          </a:p>
          <a:p>
            <a:pPr lvl="2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83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00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Jihoasijské sdružení pro regionální spolupráci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614190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Jihoasijské sdružení pro regionální spolupráci SAARC (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) bylo založeno 8. prosince 1985</a:t>
            </a:r>
          </a:p>
          <a:p>
            <a:pPr algn="just"/>
            <a:r>
              <a:rPr lang="cs-CZ" dirty="0"/>
              <a:t>zakládajícími členy jsou Indie, Pákistán, Bangladéš, Nepál, Srí Lanka, Bhútán a Maledivy, v 2007 se připojil Afghánistán</a:t>
            </a:r>
          </a:p>
          <a:p>
            <a:pPr algn="just"/>
            <a:r>
              <a:rPr lang="cs-CZ" dirty="0"/>
              <a:t>pozorovatelé – Čína, Japonsko, Evropská unie, Jižní Korea, Spojené státy americké a Írán (snaha Ruska)</a:t>
            </a:r>
          </a:p>
          <a:p>
            <a:pPr algn="just"/>
            <a:r>
              <a:rPr lang="cs-CZ" dirty="0"/>
              <a:t>regionální organizace, která se vyznačuje asymetrií a heterogenitou </a:t>
            </a:r>
          </a:p>
          <a:p>
            <a:pPr lvl="1" algn="just"/>
            <a:r>
              <a:rPr lang="cs-CZ" dirty="0"/>
              <a:t>tři ze čtyř obyvatel členských států žijí v Indii, Indie navíc pokrývá 72 procent celkové rozlohy jižní Asie a její podíl na hrubém národním produktu regionu je více než 75 procent</a:t>
            </a:r>
          </a:p>
        </p:txBody>
      </p:sp>
    </p:spTree>
    <p:extLst>
      <p:ext uri="{BB962C8B-B14F-4D97-AF65-F5344CB8AC3E}">
        <p14:creationId xmlns:p14="http://schemas.microsoft.com/office/powerpoint/2010/main" val="24064759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1620</Words>
  <Application>Microsoft Office PowerPoint</Application>
  <PresentationFormat>Širokoúhlá obrazovka</PresentationFormat>
  <Paragraphs>119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Mezinárodní integrační procesy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273</cp:revision>
  <dcterms:created xsi:type="dcterms:W3CDTF">2016-11-25T20:36:16Z</dcterms:created>
  <dcterms:modified xsi:type="dcterms:W3CDTF">2023-02-21T15:15:01Z</dcterms:modified>
</cp:coreProperties>
</file>