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81" r:id="rId1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7" autoAdjust="0"/>
  </p:normalViewPr>
  <p:slideViewPr>
    <p:cSldViewPr>
      <p:cViewPr>
        <p:scale>
          <a:sx n="123" d="100"/>
          <a:sy n="123" d="100"/>
        </p:scale>
        <p:origin x="-7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66BEDF-DD32-4079-9379-44D39B1C5984}" type="doc">
      <dgm:prSet loTypeId="urn:microsoft.com/office/officeart/2005/8/layout/cycle2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7BD100AF-D457-4625-9112-40D58499E87B}">
      <dgm:prSet phldrT="[Text]" custT="1"/>
      <dgm:spPr/>
      <dgm:t>
        <a:bodyPr/>
        <a:lstStyle/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Cíle  (Goals)</a:t>
          </a:r>
        </a:p>
      </dgm:t>
    </dgm:pt>
    <dgm:pt modelId="{00C9EC6F-A955-4C05-8C64-E7234CBE47C0}" type="parTrans" cxnId="{5473AE83-F499-425F-8D00-B0A5AECCC001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D1788B-4C17-4A0E-B9BA-AB4241A60EFD}" type="sibTrans" cxnId="{5473AE83-F499-425F-8D00-B0A5AECCC001}">
      <dgm:prSet custT="1"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7DAF0A-18A0-46C5-9F07-BE49DE2CCD45}">
      <dgm:prSet phldrT="[Text]" custT="1"/>
      <dgm:spPr/>
      <dgm:t>
        <a:bodyPr/>
        <a:lstStyle/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Realita (Reality)</a:t>
          </a:r>
        </a:p>
      </dgm:t>
    </dgm:pt>
    <dgm:pt modelId="{762687E5-E694-49A7-BED3-F06D9A43A5DA}" type="parTrans" cxnId="{107E3C30-3C61-473F-B9DD-FD6077ECFE85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1D9C6-6C7B-46C0-AC9B-1BA8413EB740}" type="sibTrans" cxnId="{107E3C30-3C61-473F-B9DD-FD6077ECFE85}">
      <dgm:prSet custT="1"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68B2DA-7EF8-4BED-9BB3-EEA7FA739A4E}">
      <dgm:prSet phldrT="[Text]" custT="1"/>
      <dgm:spPr/>
      <dgm:t>
        <a:bodyPr/>
        <a:lstStyle/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Možnosti (Options)</a:t>
          </a:r>
        </a:p>
      </dgm:t>
    </dgm:pt>
    <dgm:pt modelId="{1923B963-213B-4116-8D07-D9DA85AE4C20}" type="parTrans" cxnId="{62D01E1F-7BB8-487D-8F2D-8368131891D4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693B5E-1E25-42E2-9662-8DF0ECACBA2A}" type="sibTrans" cxnId="{62D01E1F-7BB8-487D-8F2D-8368131891D4}">
      <dgm:prSet custT="1"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9B5308-42EB-4DAF-9325-3107574A6DBB}">
      <dgm:prSet phldrT="[Text]" custT="1"/>
      <dgm:spPr/>
      <dgm:t>
        <a:bodyPr/>
        <a:lstStyle/>
        <a:p>
          <a:r>
            <a:rPr lang="cs-CZ" sz="1200">
              <a:latin typeface="Times New Roman" panose="02020603050405020304" pitchFamily="18" charset="0"/>
              <a:cs typeface="Times New Roman" panose="02020603050405020304" pitchFamily="18" charset="0"/>
            </a:rPr>
            <a:t>Vůle (Will)</a:t>
          </a:r>
        </a:p>
      </dgm:t>
    </dgm:pt>
    <dgm:pt modelId="{0730585D-029F-486D-A8C0-EE46700C3251}" type="parTrans" cxnId="{B552BAAA-90CB-4A8A-B07C-3FA348CB052C}">
      <dgm:prSet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8BCC31-6F76-47B6-A40A-5E0FE18AFBA9}" type="sibTrans" cxnId="{B552BAAA-90CB-4A8A-B07C-3FA348CB052C}">
      <dgm:prSet custT="1"/>
      <dgm:spPr/>
      <dgm:t>
        <a:bodyPr/>
        <a:lstStyle/>
        <a:p>
          <a:endParaRPr lang="cs-CZ" sz="1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F2FF53-A76C-4876-B0A3-471B7FC1C59C}" type="pres">
      <dgm:prSet presAssocID="{FC66BEDF-DD32-4079-9379-44D39B1C598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35A035E-FDEA-41A8-B056-937BA4FA88CC}" type="pres">
      <dgm:prSet presAssocID="{7BD100AF-D457-4625-9112-40D58499E87B}" presName="node" presStyleLbl="node1" presStyleIdx="0" presStyleCnt="4" custRadScaleRad="194380" custRadScaleInc="-114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091F6C-03EE-44EB-A254-2EF3BA39B603}" type="pres">
      <dgm:prSet presAssocID="{02D1788B-4C17-4A0E-B9BA-AB4241A60EFD}" presName="sibTrans" presStyleLbl="sibTrans2D1" presStyleIdx="0" presStyleCnt="4"/>
      <dgm:spPr/>
      <dgm:t>
        <a:bodyPr/>
        <a:lstStyle/>
        <a:p>
          <a:endParaRPr lang="cs-CZ"/>
        </a:p>
      </dgm:t>
    </dgm:pt>
    <dgm:pt modelId="{7BB55CDA-0AE8-4A9B-BB45-E86EB368E32A}" type="pres">
      <dgm:prSet presAssocID="{02D1788B-4C17-4A0E-B9BA-AB4241A60EFD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06888426-28C7-4055-94DF-6FE64A255CD9}" type="pres">
      <dgm:prSet presAssocID="{907DAF0A-18A0-46C5-9F07-BE49DE2CCD4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54A1B75-6712-40C2-97F5-42B3A2F32429}" type="pres">
      <dgm:prSet presAssocID="{9151D9C6-6C7B-46C0-AC9B-1BA8413EB740}" presName="sibTrans" presStyleLbl="sibTrans2D1" presStyleIdx="1" presStyleCnt="4"/>
      <dgm:spPr/>
      <dgm:t>
        <a:bodyPr/>
        <a:lstStyle/>
        <a:p>
          <a:endParaRPr lang="cs-CZ"/>
        </a:p>
      </dgm:t>
    </dgm:pt>
    <dgm:pt modelId="{546D12F4-D703-4F05-8432-1D45C71CF1F2}" type="pres">
      <dgm:prSet presAssocID="{9151D9C6-6C7B-46C0-AC9B-1BA8413EB740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3A5F6A02-3880-4A2A-9DD3-877EB016B831}" type="pres">
      <dgm:prSet presAssocID="{F368B2DA-7EF8-4BED-9BB3-EEA7FA739A4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22CA20-71C5-44A9-B36F-64D2A75DA15F}" type="pres">
      <dgm:prSet presAssocID="{42693B5E-1E25-42E2-9662-8DF0ECACBA2A}" presName="sibTrans" presStyleLbl="sibTrans2D1" presStyleIdx="2" presStyleCnt="4"/>
      <dgm:spPr/>
      <dgm:t>
        <a:bodyPr/>
        <a:lstStyle/>
        <a:p>
          <a:endParaRPr lang="cs-CZ"/>
        </a:p>
      </dgm:t>
    </dgm:pt>
    <dgm:pt modelId="{5B1DA2F0-B1D0-479F-85A2-824682E91A8A}" type="pres">
      <dgm:prSet presAssocID="{42693B5E-1E25-42E2-9662-8DF0ECACBA2A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BD4BACD6-9D67-4AB3-8BCD-29D647F3CA9C}" type="pres">
      <dgm:prSet presAssocID="{0F9B5308-42EB-4DAF-9325-3107574A6DB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76DDE8-2113-4BE5-970B-9C6E0CEF3699}" type="pres">
      <dgm:prSet presAssocID="{668BCC31-6F76-47B6-A40A-5E0FE18AFBA9}" presName="sibTrans" presStyleLbl="sibTrans2D1" presStyleIdx="3" presStyleCnt="4"/>
      <dgm:spPr/>
      <dgm:t>
        <a:bodyPr/>
        <a:lstStyle/>
        <a:p>
          <a:endParaRPr lang="cs-CZ"/>
        </a:p>
      </dgm:t>
    </dgm:pt>
    <dgm:pt modelId="{B8C7CA38-9E77-47E9-846E-304C16326B0D}" type="pres">
      <dgm:prSet presAssocID="{668BCC31-6F76-47B6-A40A-5E0FE18AFBA9}" presName="connectorText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1FE16EAB-7428-45C2-89B8-330E1F97E1C5}" type="presOf" srcId="{9151D9C6-6C7B-46C0-AC9B-1BA8413EB740}" destId="{654A1B75-6712-40C2-97F5-42B3A2F32429}" srcOrd="0" destOrd="0" presId="urn:microsoft.com/office/officeart/2005/8/layout/cycle2"/>
    <dgm:cxn modelId="{5473AE83-F499-425F-8D00-B0A5AECCC001}" srcId="{FC66BEDF-DD32-4079-9379-44D39B1C5984}" destId="{7BD100AF-D457-4625-9112-40D58499E87B}" srcOrd="0" destOrd="0" parTransId="{00C9EC6F-A955-4C05-8C64-E7234CBE47C0}" sibTransId="{02D1788B-4C17-4A0E-B9BA-AB4241A60EFD}"/>
    <dgm:cxn modelId="{98770FD5-20A6-4203-B17D-B9C061D8066C}" type="presOf" srcId="{42693B5E-1E25-42E2-9662-8DF0ECACBA2A}" destId="{4522CA20-71C5-44A9-B36F-64D2A75DA15F}" srcOrd="0" destOrd="0" presId="urn:microsoft.com/office/officeart/2005/8/layout/cycle2"/>
    <dgm:cxn modelId="{04600C3D-7153-4BF4-9CB4-3AD11DB112A6}" type="presOf" srcId="{02D1788B-4C17-4A0E-B9BA-AB4241A60EFD}" destId="{42091F6C-03EE-44EB-A254-2EF3BA39B603}" srcOrd="0" destOrd="0" presId="urn:microsoft.com/office/officeart/2005/8/layout/cycle2"/>
    <dgm:cxn modelId="{107E3C30-3C61-473F-B9DD-FD6077ECFE85}" srcId="{FC66BEDF-DD32-4079-9379-44D39B1C5984}" destId="{907DAF0A-18A0-46C5-9F07-BE49DE2CCD45}" srcOrd="1" destOrd="0" parTransId="{762687E5-E694-49A7-BED3-F06D9A43A5DA}" sibTransId="{9151D9C6-6C7B-46C0-AC9B-1BA8413EB740}"/>
    <dgm:cxn modelId="{61C771FE-AAF2-4CFD-A768-0E8B80C042F2}" type="presOf" srcId="{FC66BEDF-DD32-4079-9379-44D39B1C5984}" destId="{FCF2FF53-A76C-4876-B0A3-471B7FC1C59C}" srcOrd="0" destOrd="0" presId="urn:microsoft.com/office/officeart/2005/8/layout/cycle2"/>
    <dgm:cxn modelId="{B552BAAA-90CB-4A8A-B07C-3FA348CB052C}" srcId="{FC66BEDF-DD32-4079-9379-44D39B1C5984}" destId="{0F9B5308-42EB-4DAF-9325-3107574A6DBB}" srcOrd="3" destOrd="0" parTransId="{0730585D-029F-486D-A8C0-EE46700C3251}" sibTransId="{668BCC31-6F76-47B6-A40A-5E0FE18AFBA9}"/>
    <dgm:cxn modelId="{DE1CC65E-4846-408F-8F85-85B62970032F}" type="presOf" srcId="{42693B5E-1E25-42E2-9662-8DF0ECACBA2A}" destId="{5B1DA2F0-B1D0-479F-85A2-824682E91A8A}" srcOrd="1" destOrd="0" presId="urn:microsoft.com/office/officeart/2005/8/layout/cycle2"/>
    <dgm:cxn modelId="{10668EEA-2323-42D5-BDE8-A063419D1F23}" type="presOf" srcId="{9151D9C6-6C7B-46C0-AC9B-1BA8413EB740}" destId="{546D12F4-D703-4F05-8432-1D45C71CF1F2}" srcOrd="1" destOrd="0" presId="urn:microsoft.com/office/officeart/2005/8/layout/cycle2"/>
    <dgm:cxn modelId="{62D01E1F-7BB8-487D-8F2D-8368131891D4}" srcId="{FC66BEDF-DD32-4079-9379-44D39B1C5984}" destId="{F368B2DA-7EF8-4BED-9BB3-EEA7FA739A4E}" srcOrd="2" destOrd="0" parTransId="{1923B963-213B-4116-8D07-D9DA85AE4C20}" sibTransId="{42693B5E-1E25-42E2-9662-8DF0ECACBA2A}"/>
    <dgm:cxn modelId="{107F8BDB-9237-4EFA-B74E-E760B8F3F190}" type="presOf" srcId="{F368B2DA-7EF8-4BED-9BB3-EEA7FA739A4E}" destId="{3A5F6A02-3880-4A2A-9DD3-877EB016B831}" srcOrd="0" destOrd="0" presId="urn:microsoft.com/office/officeart/2005/8/layout/cycle2"/>
    <dgm:cxn modelId="{EAD208A5-9F6A-4987-B64E-7F1F4725DD5A}" type="presOf" srcId="{907DAF0A-18A0-46C5-9F07-BE49DE2CCD45}" destId="{06888426-28C7-4055-94DF-6FE64A255CD9}" srcOrd="0" destOrd="0" presId="urn:microsoft.com/office/officeart/2005/8/layout/cycle2"/>
    <dgm:cxn modelId="{620736D2-F999-4C09-BF41-78A6B4069A11}" type="presOf" srcId="{7BD100AF-D457-4625-9112-40D58499E87B}" destId="{C35A035E-FDEA-41A8-B056-937BA4FA88CC}" srcOrd="0" destOrd="0" presId="urn:microsoft.com/office/officeart/2005/8/layout/cycle2"/>
    <dgm:cxn modelId="{52421859-57A9-496E-8A9A-639F7094E412}" type="presOf" srcId="{668BCC31-6F76-47B6-A40A-5E0FE18AFBA9}" destId="{2776DDE8-2113-4BE5-970B-9C6E0CEF3699}" srcOrd="0" destOrd="0" presId="urn:microsoft.com/office/officeart/2005/8/layout/cycle2"/>
    <dgm:cxn modelId="{17D2B1A5-29C5-487D-93B0-86811DF7AC35}" type="presOf" srcId="{02D1788B-4C17-4A0E-B9BA-AB4241A60EFD}" destId="{7BB55CDA-0AE8-4A9B-BB45-E86EB368E32A}" srcOrd="1" destOrd="0" presId="urn:microsoft.com/office/officeart/2005/8/layout/cycle2"/>
    <dgm:cxn modelId="{52090544-954E-4A0F-8171-68F8048E44BD}" type="presOf" srcId="{668BCC31-6F76-47B6-A40A-5E0FE18AFBA9}" destId="{B8C7CA38-9E77-47E9-846E-304C16326B0D}" srcOrd="1" destOrd="0" presId="urn:microsoft.com/office/officeart/2005/8/layout/cycle2"/>
    <dgm:cxn modelId="{7FF9AB11-E5FA-4ABB-8A39-24BD19F4A859}" type="presOf" srcId="{0F9B5308-42EB-4DAF-9325-3107574A6DBB}" destId="{BD4BACD6-9D67-4AB3-8BCD-29D647F3CA9C}" srcOrd="0" destOrd="0" presId="urn:microsoft.com/office/officeart/2005/8/layout/cycle2"/>
    <dgm:cxn modelId="{097F9130-4281-4FF4-9555-3D4ACC700BE7}" type="presParOf" srcId="{FCF2FF53-A76C-4876-B0A3-471B7FC1C59C}" destId="{C35A035E-FDEA-41A8-B056-937BA4FA88CC}" srcOrd="0" destOrd="0" presId="urn:microsoft.com/office/officeart/2005/8/layout/cycle2"/>
    <dgm:cxn modelId="{5491BFAB-260E-4608-8068-739E3FC21AE8}" type="presParOf" srcId="{FCF2FF53-A76C-4876-B0A3-471B7FC1C59C}" destId="{42091F6C-03EE-44EB-A254-2EF3BA39B603}" srcOrd="1" destOrd="0" presId="urn:microsoft.com/office/officeart/2005/8/layout/cycle2"/>
    <dgm:cxn modelId="{44440885-A33E-4C94-8517-FAB8EED65DDC}" type="presParOf" srcId="{42091F6C-03EE-44EB-A254-2EF3BA39B603}" destId="{7BB55CDA-0AE8-4A9B-BB45-E86EB368E32A}" srcOrd="0" destOrd="0" presId="urn:microsoft.com/office/officeart/2005/8/layout/cycle2"/>
    <dgm:cxn modelId="{DB9FD333-96E5-4D7A-9166-6EADF3EE3E91}" type="presParOf" srcId="{FCF2FF53-A76C-4876-B0A3-471B7FC1C59C}" destId="{06888426-28C7-4055-94DF-6FE64A255CD9}" srcOrd="2" destOrd="0" presId="urn:microsoft.com/office/officeart/2005/8/layout/cycle2"/>
    <dgm:cxn modelId="{119C0613-F363-4E8B-96FD-FAF88702F48E}" type="presParOf" srcId="{FCF2FF53-A76C-4876-B0A3-471B7FC1C59C}" destId="{654A1B75-6712-40C2-97F5-42B3A2F32429}" srcOrd="3" destOrd="0" presId="urn:microsoft.com/office/officeart/2005/8/layout/cycle2"/>
    <dgm:cxn modelId="{1C99E3AA-D885-4B4C-AA7E-84F4F57664AA}" type="presParOf" srcId="{654A1B75-6712-40C2-97F5-42B3A2F32429}" destId="{546D12F4-D703-4F05-8432-1D45C71CF1F2}" srcOrd="0" destOrd="0" presId="urn:microsoft.com/office/officeart/2005/8/layout/cycle2"/>
    <dgm:cxn modelId="{2A98C895-098D-4980-8CC8-461834D40509}" type="presParOf" srcId="{FCF2FF53-A76C-4876-B0A3-471B7FC1C59C}" destId="{3A5F6A02-3880-4A2A-9DD3-877EB016B831}" srcOrd="4" destOrd="0" presId="urn:microsoft.com/office/officeart/2005/8/layout/cycle2"/>
    <dgm:cxn modelId="{90AB5047-1232-400C-9A8B-83DE1CD0E464}" type="presParOf" srcId="{FCF2FF53-A76C-4876-B0A3-471B7FC1C59C}" destId="{4522CA20-71C5-44A9-B36F-64D2A75DA15F}" srcOrd="5" destOrd="0" presId="urn:microsoft.com/office/officeart/2005/8/layout/cycle2"/>
    <dgm:cxn modelId="{17171AE5-947C-4B46-BAE1-E02E2F2D9E27}" type="presParOf" srcId="{4522CA20-71C5-44A9-B36F-64D2A75DA15F}" destId="{5B1DA2F0-B1D0-479F-85A2-824682E91A8A}" srcOrd="0" destOrd="0" presId="urn:microsoft.com/office/officeart/2005/8/layout/cycle2"/>
    <dgm:cxn modelId="{66DE2C54-9FA2-49D6-AD79-3522121A34DB}" type="presParOf" srcId="{FCF2FF53-A76C-4876-B0A3-471B7FC1C59C}" destId="{BD4BACD6-9D67-4AB3-8BCD-29D647F3CA9C}" srcOrd="6" destOrd="0" presId="urn:microsoft.com/office/officeart/2005/8/layout/cycle2"/>
    <dgm:cxn modelId="{2C95B2EA-0E5A-4A0E-A80A-8313BD625906}" type="presParOf" srcId="{FCF2FF53-A76C-4876-B0A3-471B7FC1C59C}" destId="{2776DDE8-2113-4BE5-970B-9C6E0CEF3699}" srcOrd="7" destOrd="0" presId="urn:microsoft.com/office/officeart/2005/8/layout/cycle2"/>
    <dgm:cxn modelId="{FD6A6E66-60E1-4154-8ECA-28D978F5EB58}" type="presParOf" srcId="{2776DDE8-2113-4BE5-970B-9C6E0CEF3699}" destId="{B8C7CA38-9E77-47E9-846E-304C16326B0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A035E-FDEA-41A8-B056-937BA4FA88CC}">
      <dsp:nvSpPr>
        <dsp:cNvPr id="0" name=""/>
        <dsp:cNvSpPr/>
      </dsp:nvSpPr>
      <dsp:spPr>
        <a:xfrm>
          <a:off x="2211811" y="0"/>
          <a:ext cx="1024681" cy="10246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Cíle  (Goals)</a:t>
          </a:r>
        </a:p>
      </dsp:txBody>
      <dsp:txXfrm>
        <a:off x="2361872" y="150061"/>
        <a:ext cx="724559" cy="724559"/>
      </dsp:txXfrm>
    </dsp:sp>
    <dsp:sp modelId="{42091F6C-03EE-44EB-A254-2EF3BA39B603}">
      <dsp:nvSpPr>
        <dsp:cNvPr id="0" name=""/>
        <dsp:cNvSpPr/>
      </dsp:nvSpPr>
      <dsp:spPr>
        <a:xfrm rot="2671725">
          <a:off x="3131924" y="877816"/>
          <a:ext cx="279095" cy="345830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43943" y="917624"/>
        <a:ext cx="195367" cy="207498"/>
      </dsp:txXfrm>
    </dsp:sp>
    <dsp:sp modelId="{06888426-28C7-4055-94DF-6FE64A255CD9}">
      <dsp:nvSpPr>
        <dsp:cNvPr id="0" name=""/>
        <dsp:cNvSpPr/>
      </dsp:nvSpPr>
      <dsp:spPr>
        <a:xfrm>
          <a:off x="3317713" y="1087859"/>
          <a:ext cx="1024681" cy="10246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Realita (Reality)</a:t>
          </a:r>
        </a:p>
      </dsp:txBody>
      <dsp:txXfrm>
        <a:off x="3467774" y="1237920"/>
        <a:ext cx="724559" cy="724559"/>
      </dsp:txXfrm>
    </dsp:sp>
    <dsp:sp modelId="{654A1B75-6712-40C2-97F5-42B3A2F32429}">
      <dsp:nvSpPr>
        <dsp:cNvPr id="0" name=""/>
        <dsp:cNvSpPr/>
      </dsp:nvSpPr>
      <dsp:spPr>
        <a:xfrm rot="8100000">
          <a:off x="3156285" y="1965277"/>
          <a:ext cx="271552" cy="345830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3225821" y="2005640"/>
        <a:ext cx="190086" cy="207498"/>
      </dsp:txXfrm>
    </dsp:sp>
    <dsp:sp modelId="{3A5F6A02-3880-4A2A-9DD3-877EB016B831}">
      <dsp:nvSpPr>
        <dsp:cNvPr id="0" name=""/>
        <dsp:cNvSpPr/>
      </dsp:nvSpPr>
      <dsp:spPr>
        <a:xfrm>
          <a:off x="2230859" y="2174713"/>
          <a:ext cx="1024681" cy="10246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Možnosti (Options)</a:t>
          </a:r>
        </a:p>
      </dsp:txBody>
      <dsp:txXfrm>
        <a:off x="2380920" y="2324774"/>
        <a:ext cx="724559" cy="724559"/>
      </dsp:txXfrm>
    </dsp:sp>
    <dsp:sp modelId="{4522CA20-71C5-44A9-B36F-64D2A75DA15F}">
      <dsp:nvSpPr>
        <dsp:cNvPr id="0" name=""/>
        <dsp:cNvSpPr/>
      </dsp:nvSpPr>
      <dsp:spPr>
        <a:xfrm rot="13500000">
          <a:off x="2069430" y="1976146"/>
          <a:ext cx="271552" cy="345830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138966" y="2074115"/>
        <a:ext cx="190086" cy="207498"/>
      </dsp:txXfrm>
    </dsp:sp>
    <dsp:sp modelId="{BD4BACD6-9D67-4AB3-8BCD-29D647F3CA9C}">
      <dsp:nvSpPr>
        <dsp:cNvPr id="0" name=""/>
        <dsp:cNvSpPr/>
      </dsp:nvSpPr>
      <dsp:spPr>
        <a:xfrm>
          <a:off x="1144004" y="1087859"/>
          <a:ext cx="1024681" cy="10246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Vůle (Will)</a:t>
          </a:r>
        </a:p>
      </dsp:txBody>
      <dsp:txXfrm>
        <a:off x="1294065" y="1237920"/>
        <a:ext cx="724559" cy="724559"/>
      </dsp:txXfrm>
    </dsp:sp>
    <dsp:sp modelId="{2776DDE8-2113-4BE5-970B-9C6E0CEF3699}">
      <dsp:nvSpPr>
        <dsp:cNvPr id="0" name=""/>
        <dsp:cNvSpPr/>
      </dsp:nvSpPr>
      <dsp:spPr>
        <a:xfrm rot="18868022">
          <a:off x="2052585" y="888704"/>
          <a:ext cx="264825" cy="345830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64482" y="986219"/>
        <a:ext cx="185378" cy="2074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81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115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28.2.2019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22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MANAŽERSKÉ DOVEDNOSTI V MEZIGENERAČNÍM TÝMU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Dagmar Svobodová, Ph.D.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Zuzana Palová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Koučování – princip GROW</a:t>
            </a:r>
            <a:endParaRPr lang="cs-CZ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828800" y="971550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4624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GROW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9552" y="1059582"/>
            <a:ext cx="79928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Koučování tedy můžeme rozdělit do čtyř fází: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i="1" dirty="0"/>
              <a:t>Cíle (</a:t>
            </a:r>
            <a:r>
              <a:rPr lang="cs-CZ" b="1" i="1" dirty="0" err="1"/>
              <a:t>Goal</a:t>
            </a:r>
            <a:r>
              <a:rPr lang="cs-CZ" b="1" i="1" dirty="0"/>
              <a:t> </a:t>
            </a:r>
            <a:r>
              <a:rPr lang="cs-CZ" b="1" i="1" dirty="0" err="1"/>
              <a:t>setting</a:t>
            </a:r>
            <a:r>
              <a:rPr lang="cs-CZ" b="1" i="1" dirty="0"/>
              <a:t>).</a:t>
            </a:r>
            <a:r>
              <a:rPr lang="cs-CZ" dirty="0"/>
              <a:t> Mohou být dlouhodobé i krátkodobé, jak v osobním rozvoji, tak ve vztahu k týmu,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i="1" dirty="0"/>
              <a:t>Prověření reality (Reality).</a:t>
            </a:r>
            <a:r>
              <a:rPr lang="cs-CZ" dirty="0"/>
              <a:t> Je nutné zjištění skutečného stavu věcí, provést analýzu pracovního prostředí, provést sebepoznávání.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i="1" dirty="0"/>
              <a:t>Možnosti (</a:t>
            </a:r>
            <a:r>
              <a:rPr lang="cs-CZ" b="1" i="1" dirty="0" err="1"/>
              <a:t>Options</a:t>
            </a:r>
            <a:r>
              <a:rPr lang="cs-CZ" b="1" i="1" dirty="0"/>
              <a:t>)</a:t>
            </a:r>
            <a:r>
              <a:rPr lang="cs-CZ" dirty="0"/>
              <a:t>. Koučovaný musí zvážit alternativní strategie a způsob, jak na vzniklou realitu reagovat.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i="1" dirty="0"/>
              <a:t>Vůle (</a:t>
            </a:r>
            <a:r>
              <a:rPr lang="cs-CZ" b="1" i="1" dirty="0" err="1"/>
              <a:t>Will</a:t>
            </a:r>
            <a:r>
              <a:rPr lang="cs-CZ" b="1" i="1" dirty="0"/>
              <a:t>)</a:t>
            </a:r>
            <a:r>
              <a:rPr lang="cs-CZ" dirty="0"/>
              <a:t>. Od koučovaného se vyžaduje vůle chtít a mít energii pro určitý cíl také něco udělat. K tomu je třeba vybrat i vhodný typ kouče.</a:t>
            </a:r>
          </a:p>
        </p:txBody>
      </p:sp>
    </p:spTree>
    <p:extLst>
      <p:ext uri="{BB962C8B-B14F-4D97-AF65-F5344CB8AC3E}">
        <p14:creationId xmlns:p14="http://schemas.microsoft.com/office/powerpoint/2010/main" val="2469622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MENTOROVÁNÍ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99592" y="1059582"/>
            <a:ext cx="69847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Podstatou mentorování je využití vyškolených pracovníků (mentorů), někdy i externistů, k tomu, aby vedli a radili přiděleným „chráněncům“ (</a:t>
            </a:r>
            <a:r>
              <a:rPr lang="cs-CZ" dirty="0" err="1"/>
              <a:t>mentee</a:t>
            </a:r>
            <a:r>
              <a:rPr lang="cs-CZ" dirty="0"/>
              <a:t>), a tím jim pomáhali rozvíjet jejich kariéru či jejich dovednosti.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Přínosem </a:t>
            </a:r>
            <a:r>
              <a:rPr lang="cs-CZ" dirty="0"/>
              <a:t>mentorování je rozvoj osobního učení, možnost řešení problémů či řešení podnikatelských problémů.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Správní </a:t>
            </a:r>
            <a:r>
              <a:rPr lang="cs-CZ" dirty="0"/>
              <a:t>mentoři dokáží odhadnout rozdíly mezi úspěchem a nezdarem svého klienta. Tito lidé pomáhají začínajícím podnikatelům vytvořit a zdokonalit podnikový model, najít nejlepší talenty, postavit základní podnikové procesy, ověřit jejich myšlenky na trhu a přilákat potenciální investory.</a:t>
            </a:r>
          </a:p>
        </p:txBody>
      </p:sp>
    </p:spTree>
    <p:extLst>
      <p:ext uri="{BB962C8B-B14F-4D97-AF65-F5344CB8AC3E}">
        <p14:creationId xmlns:p14="http://schemas.microsoft.com/office/powerpoint/2010/main" val="1306546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MENTORSKÉ ROLE</a:t>
            </a:r>
          </a:p>
        </p:txBody>
      </p:sp>
      <p:sp>
        <p:nvSpPr>
          <p:cNvPr id="3" name="Obdélník 2"/>
          <p:cNvSpPr/>
          <p:nvPr/>
        </p:nvSpPr>
        <p:spPr>
          <a:xfrm>
            <a:off x="539552" y="843558"/>
            <a:ext cx="799288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Mentorská role: Lákadlo pro talenty. Mentoři v této roli aktivně vyhledávají talenty pro zvolenou profesi, navrhují vhodné osoby s tím, že jim nabízejí vhodný rozvoj a </a:t>
            </a:r>
            <a:r>
              <a:rPr lang="cs-CZ" sz="1400" dirty="0" smtClean="0"/>
              <a:t>pracovní </a:t>
            </a:r>
            <a:r>
              <a:rPr lang="cs-CZ" sz="1400" dirty="0"/>
              <a:t>pozici ve spolupráci s profesionálními personalisty.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Mentorská role: Procesní inženýr. Úloha mentora je zde usměrnit procesy v nové </a:t>
            </a:r>
            <a:r>
              <a:rPr lang="cs-CZ" sz="1400" dirty="0" smtClean="0"/>
              <a:t>organizaci </a:t>
            </a:r>
            <a:r>
              <a:rPr lang="cs-CZ" sz="1400" dirty="0"/>
              <a:t>či týmu. Napomáhá k rozdělení práce v týmu, nastavení pravidel chování. Dále řeší priority úkolů, role v týmu a zodpovědnost za svěřené úkoly.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Mentorská role: Kouzelník. Role mentora spočívá v tom, že využívá vlastních kontaktů a metod, aby představil tým a jeho práci. Na základě jeho referencí mentorovaný tým získává finanční podporu a může aktivitu rozvíjet. Mentor zde plní funkci tzv.  </a:t>
            </a:r>
            <a:r>
              <a:rPr lang="cs-CZ" sz="1400" dirty="0" err="1"/>
              <a:t>předsta-vovatele</a:t>
            </a:r>
            <a:r>
              <a:rPr lang="cs-CZ" sz="1400" dirty="0"/>
              <a:t> či „mecenáše“ talentovaného týmu či inovativní myšlenky. </a:t>
            </a:r>
          </a:p>
        </p:txBody>
      </p:sp>
    </p:spTree>
    <p:extLst>
      <p:ext uri="{BB962C8B-B14F-4D97-AF65-F5344CB8AC3E}">
        <p14:creationId xmlns:p14="http://schemas.microsoft.com/office/powerpoint/2010/main" val="3430130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Mentorské role 2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915566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Mentorská role: Sochař. V této roli mentor pracuje se základní myšlenkou pro </a:t>
            </a:r>
            <a:r>
              <a:rPr lang="cs-CZ" sz="2000" dirty="0" err="1"/>
              <a:t>podni</a:t>
            </a:r>
            <a:r>
              <a:rPr lang="cs-CZ" sz="2000" dirty="0"/>
              <a:t>-kání a pomáhá mentorovanému stanovit základní směr, propracovává s ním alternativy, vybrušuje představené myšlenky tak, aby dostaly konkrétní podobu a tvar jako „socha“.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Mentorská role: Psycholog. Je třeba si říci, že každý začátek práce je těžký a proto role mentora spočívá v tom, že posiluje schopnost komunikovat, zejména při řízení týmu. Pomáhají mentorovanému rozeznat závažnost konfliktů v týmu či přicházející </a:t>
            </a:r>
            <a:r>
              <a:rPr lang="cs-CZ" sz="2000" dirty="0" smtClean="0"/>
              <a:t>krize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32935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Mentorská role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699542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Mentorská role: Diplomat. V každém týmu se najde rozdílná směs osobností s jinou úrovní dovedností a znalostí. Odlišnost sice pomáhá získat varianty pro společný projekt, ale zároveň ztěžuje fungování týmu jako celku. Úloha mentora je teda žádoucí v tom smyslu, že v rámci týmu odstraňuje třecí plochy způsobené nedorozuměními mezi lidmi s odlišným způsobem myšlení (vysvětluje postoje, názory) či neutralizuje emoce. Mentor pomáhá zvládnout i komunikační dovednosti vně týmu.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Mentorská role: Trenér šéfů. Role mentora spočívá v průběžném zaškolování nováčků pro připravovanou roli v týmu či v rámci podniků. Pomáhají jim překonat obavy z odpovědnosti vůči investorům, zákazníkům či zaměstnancům. Napomáhají jim s prezentačními dovednostmi a předávají své zkušenosti. Lze je využít i v případě, kdy „šéf“ není dostatečně zralý pro svou roli a je třeba mu pomoci pochopit, že tuto roli by měl za-stávat s pomocí podpůrného týmu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32974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3003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K rozvoji manažerských dovedností můžeme využít </a:t>
            </a:r>
            <a:r>
              <a:rPr lang="cs-CZ" sz="1600" dirty="0" err="1"/>
              <a:t>koučingu</a:t>
            </a:r>
            <a:r>
              <a:rPr lang="cs-CZ" sz="1600" dirty="0"/>
              <a:t> či </a:t>
            </a:r>
            <a:r>
              <a:rPr lang="cs-CZ" sz="1600" dirty="0" err="1"/>
              <a:t>mentoringu</a:t>
            </a:r>
            <a:r>
              <a:rPr lang="cs-CZ" sz="1600" dirty="0"/>
              <a:t> a v případě mezigeneračních týmů i mezigenerační </a:t>
            </a:r>
            <a:r>
              <a:rPr lang="cs-CZ" sz="1600" dirty="0" err="1"/>
              <a:t>mentoring</a:t>
            </a:r>
            <a:r>
              <a:rPr lang="cs-CZ" sz="1600" dirty="0"/>
              <a:t>. </a:t>
            </a: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Při </a:t>
            </a:r>
            <a:r>
              <a:rPr lang="cs-CZ" sz="1600" dirty="0"/>
              <a:t>slaďování rolí v týmu mohou vzniknout konflikty, které jsou způsobeny právě odlišnostmi v dovednostech jednotlivých členů týmu. </a:t>
            </a: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Opět </a:t>
            </a:r>
            <a:r>
              <a:rPr lang="cs-CZ" sz="1600" dirty="0"/>
              <a:t>lze využít vhodných technik, které pomohou konflikt překonat.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r>
              <a:rPr lang="sv-SE" sz="4200" b="1" dirty="0">
                <a:solidFill>
                  <a:schemeClr val="bg1"/>
                </a:solidFill>
              </a:rPr>
              <a:t>Manažerské dovednosti pro založení podniku </a:t>
            </a:r>
            <a:r>
              <a:rPr lang="cs-CZ" sz="4200" b="1" dirty="0" smtClean="0">
                <a:solidFill>
                  <a:schemeClr val="bg1"/>
                </a:solidFill>
              </a:rPr>
              <a:t>2</a:t>
            </a:r>
            <a:endParaRPr lang="sv-SE" sz="42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11960" y="987574"/>
            <a:ext cx="3604568" cy="13321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Manažerské kompetence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Koučování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Mentorování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sv-SE" sz="4200" b="1" cap="all" dirty="0">
                <a:solidFill>
                  <a:schemeClr val="bg1">
                    <a:lumMod val="95000"/>
                  </a:schemeClr>
                </a:solidFill>
              </a:rPr>
              <a:t>Manažerské dovednosti pro založení podniku </a:t>
            </a:r>
            <a:r>
              <a:rPr lang="cs-CZ" sz="4200" b="1" cap="all" dirty="0" smtClean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sv-SE" sz="42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1182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podstatu </a:t>
            </a:r>
            <a:r>
              <a:rPr lang="cs-CZ" sz="1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kompetencí</a:t>
            </a:r>
            <a:endParaRPr lang="cs-CZ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Objasnit </a:t>
            </a:r>
            <a:r>
              <a:rPr lang="cs-CZ" sz="1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koučování.</a:t>
            </a:r>
            <a:endParaRPr lang="cs-CZ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Rozčlenit </a:t>
            </a:r>
            <a:r>
              <a:rPr lang="cs-CZ" sz="18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typy mentorování.</a:t>
            </a:r>
            <a:endParaRPr lang="cs-CZ" sz="18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 dirty="0" smtClean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 dirty="0" smtClean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MANAŽERSKÉ </a:t>
            </a:r>
            <a:r>
              <a:rPr lang="cs-CZ" dirty="0"/>
              <a:t>KOMPETENCE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5536" y="1279089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Manažer v neposlední řadě i podnikatel musí být vybaven rozsáhlým množstvím nejrůznějších znalostí, dovedností a zkušeností a musí umět tyto kompetence v pravý čas užít.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Tyto </a:t>
            </a:r>
            <a:r>
              <a:rPr lang="cs-CZ" dirty="0"/>
              <a:t>kompetence můžeme nazvat jako obecné a specifické. Obecné kompetence odpovídají na otázky „vědět proč“ či „vědět jak“.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Specifické </a:t>
            </a:r>
            <a:r>
              <a:rPr lang="cs-CZ" dirty="0"/>
              <a:t>kompetence pak dotvářejí obraz manažera dle úkolů, které jsou mu svěřeny</a:t>
            </a:r>
          </a:p>
        </p:txBody>
      </p:sp>
    </p:spTree>
    <p:extLst>
      <p:ext uri="{BB962C8B-B14F-4D97-AF65-F5344CB8AC3E}">
        <p14:creationId xmlns:p14="http://schemas.microsoft.com/office/powerpoint/2010/main" val="67716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kompetence 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9552" y="863590"/>
            <a:ext cx="70567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Zamyslíme-li se nad </a:t>
            </a:r>
            <a:r>
              <a:rPr lang="cs-CZ" i="1" dirty="0"/>
              <a:t>obecnými kompetencemi</a:t>
            </a:r>
            <a:r>
              <a:rPr lang="cs-CZ" dirty="0"/>
              <a:t>, které odpovídají na otázku „vědět proč“, pak zde můžeme uvést: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i="1" dirty="0"/>
              <a:t>strategická perspektiva kompetencí</a:t>
            </a:r>
            <a:r>
              <a:rPr lang="cs-CZ" dirty="0"/>
              <a:t>, která v sobě zahrnuje schopnost vnímat podnik v širokém kontextu trendů a řetězců příčin a následků. K ní patří porozumění vlastnímu podniku jako celku v souladu s požadavky zákazníků,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b="1" i="1" dirty="0"/>
              <a:t>podnikatelský cit, </a:t>
            </a:r>
            <a:r>
              <a:rPr lang="cs-CZ" dirty="0"/>
              <a:t>který se pojí</a:t>
            </a:r>
            <a:r>
              <a:rPr lang="cs-CZ" b="1" i="1" dirty="0"/>
              <a:t> </a:t>
            </a:r>
            <a:r>
              <a:rPr lang="cs-CZ" dirty="0"/>
              <a:t>s rizikem, ochotou zodpovídat za své činy a schopnost identifikovat priority.</a:t>
            </a:r>
          </a:p>
        </p:txBody>
      </p:sp>
    </p:spTree>
    <p:extLst>
      <p:ext uri="{BB962C8B-B14F-4D97-AF65-F5344CB8AC3E}">
        <p14:creationId xmlns:p14="http://schemas.microsoft.com/office/powerpoint/2010/main" val="3120677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kompetence II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699542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Obecné kompetence „vědět jak“ v sobě zahrnuje: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i="1" dirty="0"/>
              <a:t>plánování a </a:t>
            </a:r>
            <a:r>
              <a:rPr lang="cs-CZ" sz="1600" b="1" i="1" dirty="0" smtClean="0"/>
              <a:t>organizování</a:t>
            </a:r>
            <a:r>
              <a:rPr lang="cs-CZ" sz="1600" dirty="0" smtClean="0"/>
              <a:t>.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i="1" dirty="0"/>
              <a:t>analýza a úsudek. 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i="1" dirty="0"/>
              <a:t>vedení lidí</a:t>
            </a:r>
            <a:r>
              <a:rPr lang="cs-CZ" sz="1600" b="1" dirty="0"/>
              <a:t>.</a:t>
            </a:r>
            <a:r>
              <a:rPr lang="cs-CZ" sz="1600" b="1" i="1" dirty="0"/>
              <a:t> </a:t>
            </a:r>
            <a:endParaRPr lang="cs-CZ" sz="1600" b="1" i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i="1" dirty="0" smtClean="0"/>
              <a:t>přesvědčivost</a:t>
            </a:r>
            <a:r>
              <a:rPr lang="cs-CZ" sz="1600" b="1" dirty="0" smtClean="0"/>
              <a:t>.</a:t>
            </a:r>
            <a:r>
              <a:rPr lang="cs-CZ" sz="1600" dirty="0" smtClean="0"/>
              <a:t>.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i="1" dirty="0"/>
              <a:t>asertivita a rozhodnost</a:t>
            </a:r>
            <a:r>
              <a:rPr lang="cs-CZ" sz="1600" b="1" dirty="0" smtClean="0"/>
              <a:t>.</a:t>
            </a:r>
            <a:endParaRPr lang="cs-CZ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i="1" dirty="0"/>
              <a:t>citlivost v mezilidských vztazích</a:t>
            </a:r>
            <a:r>
              <a:rPr lang="cs-CZ" sz="1600" b="1" dirty="0"/>
              <a:t>.</a:t>
            </a:r>
            <a:r>
              <a:rPr lang="cs-CZ" sz="1600" dirty="0"/>
              <a:t> </a:t>
            </a:r>
            <a:endParaRPr lang="cs-CZ" sz="1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i="1" dirty="0" smtClean="0"/>
              <a:t>komunikace</a:t>
            </a:r>
            <a:r>
              <a:rPr lang="cs-CZ" sz="1600" b="1" dirty="0"/>
              <a:t>.</a:t>
            </a:r>
            <a:r>
              <a:rPr lang="cs-CZ" sz="1600" dirty="0"/>
              <a:t> </a:t>
            </a:r>
            <a:endParaRPr lang="cs-CZ" sz="1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i="1" dirty="0" smtClean="0"/>
              <a:t>motivace</a:t>
            </a:r>
            <a:r>
              <a:rPr lang="cs-CZ" sz="1600" b="1" i="1" dirty="0"/>
              <a:t>.</a:t>
            </a:r>
            <a:r>
              <a:rPr lang="cs-CZ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1537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Specifické manažerské kompetence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755576" y="771550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i="1" dirty="0" smtClean="0"/>
              <a:t>Řízení </a:t>
            </a:r>
            <a:r>
              <a:rPr lang="cs-CZ" sz="1400" b="1" i="1" dirty="0"/>
              <a:t>konkurenceschopnosti</a:t>
            </a:r>
            <a:r>
              <a:rPr lang="cs-CZ" sz="1400" dirty="0"/>
              <a:t>. Ke zvládání konkurenceschopnosti musejí manažeři trvale sledovat globální prostředí, zejména změny podmínek na trzích, konkurenční podmínky, socioekonomické a politické trendy, které mohou mít vliv na podnik a jeho strategický záměr.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i="1" dirty="0"/>
              <a:t>Řízení vztahů</a:t>
            </a:r>
            <a:r>
              <a:rPr lang="cs-CZ" sz="1400" dirty="0"/>
              <a:t>. Od vrcholových manažerů je vyžadována schopnost dosáhnout kompromisu, zvládat konkurující si zájmy a rozpory, které jsou pro globální prostředí typické, a snaha rozšiřovat své znalosti.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i="1" dirty="0"/>
              <a:t>Schopnost orientovat se ve složitých vztazích globálního světa</a:t>
            </a:r>
            <a:r>
              <a:rPr lang="cs-CZ" sz="1400" dirty="0"/>
              <a:t>. Vrcholový manažer musí nejen zvládat problematiku podnikové mise, vize a strategie, ale také rozumět důsledkům, které mohou mít pro globální struktury, kulturu a zájmové skupiny.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i="1" dirty="0"/>
              <a:t>Řízení týmů</a:t>
            </a:r>
            <a:r>
              <a:rPr lang="cs-CZ" sz="1400" dirty="0"/>
              <a:t>. Manažeři musejí být schopni sestavovat, vést a řídit týmy, jejichž členové pocházejí z různého kulturního prostředí a pracují v různých ekonomických podmínkách.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i="1" dirty="0"/>
              <a:t>Zvládání nejistoty</a:t>
            </a:r>
            <a:r>
              <a:rPr lang="cs-CZ" sz="1400" dirty="0"/>
              <a:t>. Schopnost vyrovnávat se s rostoucí mírou nejistoty tak, aby jej využívali ke stálému zlepšování a zároveň byli schopni pružně využívat příležitosti, které s sebou přináší méně zřetelně strukturované prostředí. Změny je nutno vnímat jako příležitosti nikoliv jako ohrožení.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i="1" dirty="0"/>
              <a:t>Řízení učení</a:t>
            </a:r>
            <a:r>
              <a:rPr lang="cs-CZ" sz="1400" dirty="0"/>
              <a:t>. Manažeři musejí ve vztahu k učení zvládat trojjedinou roli: neustále se učit sami o sobě, podporovat proces učení ve vlastním podniku (organizační učení) a trvale se učit jak se učit lépe.</a:t>
            </a:r>
          </a:p>
        </p:txBody>
      </p:sp>
    </p:spTree>
    <p:extLst>
      <p:ext uri="{BB962C8B-B14F-4D97-AF65-F5344CB8AC3E}">
        <p14:creationId xmlns:p14="http://schemas.microsoft.com/office/powerpoint/2010/main" val="1207915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Techniky </a:t>
            </a:r>
            <a:r>
              <a:rPr lang="cs-CZ" dirty="0"/>
              <a:t>rozvoje dovedností 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9512" y="155608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Při vytváření podnikatelských projektů, plánů či při řízení týmu ať pracovního či multigeneračního je nutné se více věnovat dalšímu odbornému rozvoji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 vhodných technik jsme vybraly pro práci v mezigeneračním týmu koučování, mentorování a mezigenerační mentorování</a:t>
            </a:r>
          </a:p>
        </p:txBody>
      </p:sp>
    </p:spTree>
    <p:extLst>
      <p:ext uri="{BB962C8B-B14F-4D97-AF65-F5344CB8AC3E}">
        <p14:creationId xmlns:p14="http://schemas.microsoft.com/office/powerpoint/2010/main" val="272204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koučování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002090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Smyslem koučování je napomoci druhému (koučovanému), aby řešené problému nalezl sám.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Nechce </a:t>
            </a:r>
            <a:r>
              <a:rPr lang="cs-CZ" dirty="0"/>
              <a:t>radit, co máte udělat a jak, ale pomůže nalézt cestu, jak problém vyřešit alternativním způsobem.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Často </a:t>
            </a:r>
            <a:r>
              <a:rPr lang="cs-CZ" dirty="0"/>
              <a:t>se využívá u pracovníků, kteří jsou vystaveni velkému tlaku na výkon či nemohou najít alternativní řešení zadaného úkolu.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Rovněž </a:t>
            </a:r>
            <a:r>
              <a:rPr lang="cs-CZ" dirty="0"/>
              <a:t>se využívá při hledání variant a kouč splňuje roli nezávislého posluchače.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Nesmíme </a:t>
            </a:r>
            <a:r>
              <a:rPr lang="cs-CZ" dirty="0"/>
              <a:t>zapomenout, že </a:t>
            </a:r>
            <a:r>
              <a:rPr lang="cs-CZ" dirty="0" err="1"/>
              <a:t>koučink</a:t>
            </a:r>
            <a:r>
              <a:rPr lang="cs-CZ" dirty="0"/>
              <a:t> není manipulace.</a:t>
            </a:r>
          </a:p>
        </p:txBody>
      </p:sp>
    </p:spTree>
    <p:extLst>
      <p:ext uri="{BB962C8B-B14F-4D97-AF65-F5344CB8AC3E}">
        <p14:creationId xmlns:p14="http://schemas.microsoft.com/office/powerpoint/2010/main" val="23424955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2467</TotalTime>
  <Words>1050</Words>
  <Application>Microsoft Office PowerPoint</Application>
  <PresentationFormat>Předvádění na obrazovce (16:9)</PresentationFormat>
  <Paragraphs>108</Paragraphs>
  <Slides>16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SLU</vt:lpstr>
      <vt:lpstr>Název prezentace</vt:lpstr>
      <vt:lpstr>Prezentace aplikace PowerPoint</vt:lpstr>
      <vt:lpstr>Prezentace aplikace PowerPoint</vt:lpstr>
      <vt:lpstr>MANAŽERSKÉ KOMPETENCE</vt:lpstr>
      <vt:lpstr>Obecné kompetence I</vt:lpstr>
      <vt:lpstr>Obecné kompetence II</vt:lpstr>
      <vt:lpstr>Specifické manažerské kompetence</vt:lpstr>
      <vt:lpstr>Techniky rozvoje dovedností </vt:lpstr>
      <vt:lpstr>Základy koučování</vt:lpstr>
      <vt:lpstr>Koučování – princip GROW</vt:lpstr>
      <vt:lpstr>GROW </vt:lpstr>
      <vt:lpstr>MENTOROVÁNÍ</vt:lpstr>
      <vt:lpstr>MENTORSKÉ ROLE</vt:lpstr>
      <vt:lpstr>Mentorské role 2</vt:lpstr>
      <vt:lpstr>Mentorská role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Sebestova</cp:lastModifiedBy>
  <cp:revision>64</cp:revision>
  <cp:lastPrinted>2018-03-27T09:30:31Z</cp:lastPrinted>
  <dcterms:created xsi:type="dcterms:W3CDTF">2016-07-06T15:42:34Z</dcterms:created>
  <dcterms:modified xsi:type="dcterms:W3CDTF">2019-02-28T12:03:09Z</dcterms:modified>
</cp:coreProperties>
</file>