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58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81" r:id="rId2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7" autoAdjust="0"/>
  </p:normalViewPr>
  <p:slideViewPr>
    <p:cSldViewPr>
      <p:cViewPr>
        <p:scale>
          <a:sx n="123" d="100"/>
          <a:sy n="123" d="100"/>
        </p:scale>
        <p:origin x="-72" y="2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81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22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MANAŽERSKÉ DOVEDNOSTI V MEZIGENERAČNÍM TÝMU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Dagmar Svobodová, Ph.D.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Zuzana Palová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Předinvestiční</a:t>
            </a:r>
            <a:r>
              <a:rPr lang="cs-CZ" b="1" dirty="0" smtClean="0"/>
              <a:t> fáze 4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Vyhodnocení návrhu projektu</a:t>
            </a:r>
            <a:endParaRPr lang="cs-CZ" sz="2400" dirty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v sobě zahrnuje východiska pro rozhodování o projektu a rozhodnutí o projektu</a:t>
            </a:r>
          </a:p>
          <a:p>
            <a:r>
              <a:rPr lang="cs-CZ" sz="2400" dirty="0"/>
              <a:t> </a:t>
            </a:r>
            <a:r>
              <a:rPr lang="cs-CZ" dirty="0" smtClean="0"/>
              <a:t>Východiska pro rozhodování</a:t>
            </a:r>
            <a:endParaRPr lang="cs-CZ" sz="2400" dirty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hlavním východiskem pro rozhodnutí je provedená úvodní studie proveditelnosti a studie proveditelnosti</a:t>
            </a:r>
          </a:p>
          <a:p>
            <a:r>
              <a:rPr lang="cs-CZ" sz="2400" dirty="0"/>
              <a:t> </a:t>
            </a:r>
            <a:r>
              <a:rPr lang="cs-CZ" dirty="0" smtClean="0"/>
              <a:t>Rozhodnutí o projektu </a:t>
            </a:r>
            <a:endParaRPr lang="cs-CZ" sz="2400" dirty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vrcholový management se rozhoduje, zda projekt přijmout, v některých částech nechat upravit nebo od projektu zcela upustit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084062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Investiční fáze 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Odpovídá za ni vrcholový management</a:t>
            </a:r>
          </a:p>
          <a:p>
            <a:endParaRPr lang="cs-CZ" sz="2400" dirty="0"/>
          </a:p>
          <a:p>
            <a:r>
              <a:rPr lang="cs-CZ" sz="2400" dirty="0"/>
              <a:t> Vrcholový management má dozor nad projektem a nad manažerem projektu</a:t>
            </a:r>
          </a:p>
          <a:p>
            <a:endParaRPr lang="cs-CZ" sz="2400" dirty="0"/>
          </a:p>
          <a:p>
            <a:r>
              <a:rPr lang="cs-CZ" sz="2400" dirty="0"/>
              <a:t> Do této fáze se řadí například personální zajištění organizace projektového managementu, plánovací proces, cíle a strategie, časové plánování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015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Investiční fáze 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 Organizace projektového managementu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jedná se o začlenění projektu do podnikové struktury</a:t>
            </a:r>
          </a:p>
          <a:p>
            <a:r>
              <a:rPr lang="cs-CZ" dirty="0" smtClean="0"/>
              <a:t> Plánovací proces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napomáhá k lepší kontrole nákladů, komunikaci a koordinaci prací na projektu</a:t>
            </a:r>
          </a:p>
          <a:p>
            <a:r>
              <a:rPr lang="cs-CZ" dirty="0" smtClean="0"/>
              <a:t> Cíle a strategie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je vhodné je neustále kontrolovat a s případnými změnami v projektu upravovat</a:t>
            </a:r>
          </a:p>
          <a:p>
            <a:r>
              <a:rPr lang="cs-CZ" dirty="0" smtClean="0"/>
              <a:t> Plán rizik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zajišťuje odpověď na otázku: co se stane, když dojde na nějaké rizikové události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4895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Investiční fáze 3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Detailní projektová dokumentace</a:t>
            </a:r>
          </a:p>
          <a:p>
            <a:pPr lvl="1">
              <a:buFont typeface="Wingdings" pitchFamily="2" charset="2"/>
              <a:buChar char="Ø"/>
            </a:pPr>
            <a:r>
              <a:rPr lang="cs-CZ" sz="1500" dirty="0"/>
              <a:t>obsahuje  např. výběr dodavatelů a uzavírání smluv nebo schéma zachycující rozmístění strojů</a:t>
            </a:r>
          </a:p>
          <a:p>
            <a:r>
              <a:rPr lang="cs-CZ" sz="1800" dirty="0"/>
              <a:t> Zadání </a:t>
            </a:r>
          </a:p>
          <a:p>
            <a:pPr lvl="1">
              <a:buFont typeface="Wingdings" pitchFamily="2" charset="2"/>
              <a:buChar char="Ø"/>
            </a:pPr>
            <a:r>
              <a:rPr lang="cs-CZ" sz="1500" dirty="0"/>
              <a:t>projekt se zadává projektantovi</a:t>
            </a:r>
          </a:p>
          <a:p>
            <a:r>
              <a:rPr lang="cs-CZ" sz="1800" dirty="0"/>
              <a:t> Výběrová řízení </a:t>
            </a:r>
          </a:p>
          <a:p>
            <a:pPr lvl="1">
              <a:buFont typeface="Wingdings" pitchFamily="2" charset="2"/>
              <a:buChar char="Ø"/>
            </a:pPr>
            <a:r>
              <a:rPr lang="cs-CZ" sz="1500" dirty="0"/>
              <a:t>nejčastější u výběru dodavatelů</a:t>
            </a:r>
          </a:p>
          <a:p>
            <a:r>
              <a:rPr lang="cs-CZ" sz="1800" dirty="0"/>
              <a:t> Realizace projektu </a:t>
            </a:r>
          </a:p>
          <a:p>
            <a:pPr lvl="1">
              <a:buFont typeface="Wingdings" pitchFamily="2" charset="2"/>
              <a:buChar char="Ø"/>
            </a:pPr>
            <a:r>
              <a:rPr lang="cs-CZ" sz="1500" dirty="0"/>
              <a:t>realizace projektu naznačuje fyzické uskutečnění projektu</a:t>
            </a:r>
          </a:p>
          <a:p>
            <a:r>
              <a:rPr lang="cs-CZ" sz="1800" dirty="0"/>
              <a:t> Sledování stavu realizace </a:t>
            </a:r>
          </a:p>
          <a:p>
            <a:pPr lvl="1">
              <a:buFont typeface="Wingdings" pitchFamily="2" charset="2"/>
              <a:buChar char="Ø"/>
            </a:pPr>
            <a:r>
              <a:rPr lang="cs-CZ" sz="1500" dirty="0"/>
              <a:t>Kontroly mohou být například denní nebo týdenní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088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Investiční fáze 4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cs-CZ" sz="1800" dirty="0"/>
              <a:t>Kolaudace </a:t>
            </a:r>
          </a:p>
          <a:p>
            <a:pPr lvl="1">
              <a:buFont typeface="Wingdings" pitchFamily="2" charset="2"/>
              <a:buChar char="Ø"/>
            </a:pPr>
            <a:r>
              <a:rPr lang="cs-CZ" sz="1500" dirty="0"/>
              <a:t>proběhne v případě, že se jedná o projekt spojený s výstavbou</a:t>
            </a:r>
          </a:p>
          <a:p>
            <a:r>
              <a:rPr lang="cs-CZ" sz="1800" dirty="0"/>
              <a:t> Příprava provozu </a:t>
            </a:r>
          </a:p>
          <a:p>
            <a:pPr lvl="1">
              <a:buFont typeface="Wingdings" pitchFamily="2" charset="2"/>
              <a:buChar char="Ø"/>
            </a:pPr>
            <a:r>
              <a:rPr lang="cs-CZ" sz="1500" dirty="0"/>
              <a:t>do přípravy provozu spadá např. školení, zásobování nebo zkušební provoz </a:t>
            </a:r>
          </a:p>
          <a:p>
            <a:r>
              <a:rPr lang="cs-CZ" sz="1800" dirty="0"/>
              <a:t> Školení </a:t>
            </a:r>
          </a:p>
          <a:p>
            <a:pPr lvl="1">
              <a:buFont typeface="Wingdings" pitchFamily="2" charset="2"/>
              <a:buChar char="Ø"/>
            </a:pPr>
            <a:r>
              <a:rPr lang="cs-CZ" sz="1500" dirty="0"/>
              <a:t>probíhá např. při projektech zaměřených na výstavbu nových technologií</a:t>
            </a:r>
          </a:p>
          <a:p>
            <a:r>
              <a:rPr lang="cs-CZ" sz="1800" dirty="0"/>
              <a:t> Zásobování </a:t>
            </a:r>
          </a:p>
          <a:p>
            <a:pPr lvl="1">
              <a:buFont typeface="Wingdings" pitchFamily="2" charset="2"/>
              <a:buChar char="Ø"/>
            </a:pPr>
            <a:r>
              <a:rPr lang="cs-CZ" sz="1500" dirty="0"/>
              <a:t>pro úspěšné zahájení je zajištění prvotních zásob nezbytné</a:t>
            </a:r>
          </a:p>
          <a:p>
            <a:r>
              <a:rPr lang="cs-CZ" sz="1800" dirty="0"/>
              <a:t> Zkušební provoz a předání k užívání</a:t>
            </a:r>
          </a:p>
          <a:p>
            <a:pPr lvl="1">
              <a:buFont typeface="Wingdings" pitchFamily="2" charset="2"/>
              <a:buChar char="Ø"/>
            </a:pPr>
            <a:r>
              <a:rPr lang="cs-CZ" sz="1500" dirty="0"/>
              <a:t>slouží k ověření, že objekt splňuje požadavky na bezpečnost a ochrany zdraví při práci, ekologické normy, hygienické požadavky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0885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Fáze provozu a vyhodnocení 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Výsledek projektu předává do užívání</a:t>
            </a:r>
          </a:p>
          <a:p>
            <a:r>
              <a:rPr lang="cs-CZ" sz="2400" dirty="0"/>
              <a:t> Probíhá analýza získaných dat</a:t>
            </a:r>
          </a:p>
          <a:p>
            <a:r>
              <a:rPr lang="cs-CZ" sz="2400" dirty="0"/>
              <a:t> Výsledky jsou velmi často zaznamenávány pro budoucí potřeby podniku</a:t>
            </a:r>
          </a:p>
          <a:p>
            <a:r>
              <a:rPr lang="cs-CZ" sz="2400" dirty="0"/>
              <a:t> Prezentování výsledků z projektu před vrcholovým managementem</a:t>
            </a:r>
          </a:p>
          <a:p>
            <a:r>
              <a:rPr lang="cs-CZ" sz="2400" dirty="0"/>
              <a:t> Do této fáze se řadí například provoz realizovaného objektu, běžný provoz, závěrečná zpráva nebo vyhodnocení průběhu projektu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1132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Fáze provozu a vyhodnocení 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dirty="0" smtClean="0"/>
              <a:t> Provoz realizovaného objektu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v sobě zahrnuje konec projektu a běžný provoz</a:t>
            </a:r>
          </a:p>
          <a:p>
            <a:r>
              <a:rPr lang="cs-CZ" dirty="0" smtClean="0"/>
              <a:t> Konec projektu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vždy nemusí být zcela ukončen, můžou nastat nedostatky, kterých si odběratel všimne a ty je třeba odstranit</a:t>
            </a:r>
          </a:p>
          <a:p>
            <a:r>
              <a:rPr lang="cs-CZ" dirty="0" smtClean="0"/>
              <a:t> Běžný provoz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nastává při bezproblémové realizaci projektu a připravenosti pracovníků odběratele</a:t>
            </a:r>
          </a:p>
          <a:p>
            <a:r>
              <a:rPr lang="cs-CZ" dirty="0" smtClean="0"/>
              <a:t> Vyhodnocení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v sobě zahrnuje vypracování závěrečné zprávy, vyhodnocení průběhu projektu a vyhodnocení práce členů týmu</a:t>
            </a:r>
          </a:p>
        </p:txBody>
      </p:sp>
    </p:spTree>
    <p:extLst>
      <p:ext uri="{BB962C8B-B14F-4D97-AF65-F5344CB8AC3E}">
        <p14:creationId xmlns:p14="http://schemas.microsoft.com/office/powerpoint/2010/main" val="2166247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Fáze provozu a vyhodnocení 3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 Závěrečná zpráva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závěrečnou zprávu vypracovává hlavní manažer projektu s dalšími manažery určených skupin</a:t>
            </a:r>
          </a:p>
          <a:p>
            <a:r>
              <a:rPr lang="cs-CZ" dirty="0" smtClean="0"/>
              <a:t> Vyhodnocení průběhu projektu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slouží hlavně, jako možnost informací pro budoucnost</a:t>
            </a:r>
          </a:p>
          <a:p>
            <a:r>
              <a:rPr lang="cs-CZ" dirty="0" smtClean="0"/>
              <a:t> Vyhodnocení práce členů týmu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hlavní manažer projektu by měl vypracovat dokument o každém členu projektového týmu</a:t>
            </a:r>
          </a:p>
          <a:p>
            <a:r>
              <a:rPr lang="cs-CZ" dirty="0" smtClean="0"/>
              <a:t> Shromáždění a analýza dat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se zpracovává, většinou ve formě tabulky a přikládá k závěrečnému vyhodnocení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6354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1800" dirty="0"/>
              <a:t> uvedený postup není upraven žádnými směrnicemi</a:t>
            </a:r>
          </a:p>
          <a:p>
            <a:endParaRPr lang="cs-CZ" sz="1800" dirty="0"/>
          </a:p>
          <a:p>
            <a:r>
              <a:rPr lang="cs-CZ" sz="1800" dirty="0"/>
              <a:t> kroky je možné rozšířit i zúžit</a:t>
            </a:r>
          </a:p>
          <a:p>
            <a:endParaRPr lang="cs-CZ" sz="1800" dirty="0"/>
          </a:p>
          <a:p>
            <a:r>
              <a:rPr lang="cs-CZ" sz="1800" dirty="0"/>
              <a:t> ze strany strukturálních fondů Evropské unie, budou kladeny požadavky na splnění předem požadovaných kroků</a:t>
            </a:r>
          </a:p>
          <a:p>
            <a:endParaRPr lang="cs-CZ" sz="1800" dirty="0"/>
          </a:p>
          <a:p>
            <a:r>
              <a:rPr lang="cs-CZ" sz="1800" dirty="0"/>
              <a:t>projekty závislé na strukturálních fondech jsou velmi často neinvestičního charakteru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6420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2852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/>
            <a:r>
              <a:rPr lang="cs-CZ" sz="1600" dirty="0"/>
              <a:t>Části projektových plánů na by na sebe měly vždy logicky navazovat. Zmíněné fáze projektu jsou pouze příkladem možného rozdělení. Fáze projektu nejsou nijak předepsané, mohou být rozšiřovány a upravovány dle potřeb a charakteru projektů.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Přednáška obsahovala rozdělení projektu na tři části. Základní části projektu jsou zde nazvány jako fáze </a:t>
            </a:r>
            <a:r>
              <a:rPr lang="cs-CZ" sz="1600" dirty="0" err="1"/>
              <a:t>předinvestiční</a:t>
            </a:r>
            <a:r>
              <a:rPr lang="cs-CZ" sz="1600" dirty="0"/>
              <a:t>, fáze investiční a fáze provozu a vyhodnocení. </a:t>
            </a:r>
            <a:r>
              <a:rPr lang="cs-CZ" sz="1600" dirty="0" err="1"/>
              <a:t>Předinvestiční</a:t>
            </a:r>
            <a:r>
              <a:rPr lang="cs-CZ" sz="1600" dirty="0"/>
              <a:t> fáze zahrnuje všechny plánované činnosti  a varianty projektu, často spadající i do studie proveditelnosti. Investiční fáze je úzce svázána se samotnou realizací projektu a fáze provozu a vyhodnocení předává projekt do užívaní, vyhodnocuje průběh celý průběh projektu a kompletně ho ukončuje. </a:t>
            </a:r>
            <a:endParaRPr lang="cs-CZ" sz="16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r>
              <a:rPr lang="sv-SE" sz="4200" b="1" dirty="0">
                <a:solidFill>
                  <a:schemeClr val="bg1"/>
                </a:solidFill>
              </a:rPr>
              <a:t>Specifika plánu a jeho části – </a:t>
            </a:r>
          </a:p>
          <a:p>
            <a:r>
              <a:rPr lang="sv-SE" sz="4200" b="1" dirty="0">
                <a:solidFill>
                  <a:schemeClr val="bg1"/>
                </a:solidFill>
              </a:rPr>
              <a:t>část první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>
              <a:spcBef>
                <a:spcPct val="0"/>
              </a:spcBef>
              <a:buNone/>
              <a:defRPr/>
            </a:pPr>
            <a:r>
              <a:rPr lang="cs-CZ" sz="1800" b="1" i="1" dirty="0">
                <a:solidFill>
                  <a:srgbClr val="002060"/>
                </a:solidFill>
              </a:rPr>
              <a:t>Obsah: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sz="1800" b="1" i="1" dirty="0">
                <a:solidFill>
                  <a:srgbClr val="002060"/>
                </a:solidFill>
              </a:rPr>
              <a:t>Typy projektových plánů</a:t>
            </a:r>
            <a:endParaRPr lang="cs-CZ" sz="1800" dirty="0">
              <a:solidFill>
                <a:srgbClr val="002060"/>
              </a:solidFill>
            </a:endParaRP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sz="1800" b="1" i="1" dirty="0">
                <a:solidFill>
                  <a:srgbClr val="002060"/>
                </a:solidFill>
              </a:rPr>
              <a:t>Případová studie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sz="1800" b="1" i="1" dirty="0">
                <a:solidFill>
                  <a:srgbClr val="002060"/>
                </a:solidFill>
              </a:rPr>
              <a:t>Části projektu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sz="1800" b="1" i="1" dirty="0" err="1">
                <a:solidFill>
                  <a:srgbClr val="002060"/>
                </a:solidFill>
              </a:rPr>
              <a:t>Předinvestiční</a:t>
            </a:r>
            <a:r>
              <a:rPr lang="cs-CZ" sz="1800" b="1" i="1" dirty="0">
                <a:solidFill>
                  <a:srgbClr val="002060"/>
                </a:solidFill>
              </a:rPr>
              <a:t> fáze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sz="1800" b="1" i="1" dirty="0">
                <a:solidFill>
                  <a:srgbClr val="002060"/>
                </a:solidFill>
              </a:rPr>
              <a:t>Investiční fáze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sz="1800" b="1" i="1" dirty="0">
                <a:solidFill>
                  <a:srgbClr val="002060"/>
                </a:solidFill>
              </a:rPr>
              <a:t>Fáze provozu a vyhodnocení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sz="1800" b="1" i="1" dirty="0">
                <a:solidFill>
                  <a:srgbClr val="002060"/>
                </a:solidFill>
              </a:rPr>
              <a:t>Postup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sv-SE" sz="4200" b="1" cap="all" dirty="0">
                <a:solidFill>
                  <a:schemeClr val="bg1">
                    <a:lumMod val="95000"/>
                  </a:schemeClr>
                </a:solidFill>
              </a:rPr>
              <a:t>Specifika plánu a jeho části – </a:t>
            </a:r>
          </a:p>
          <a:p>
            <a:pPr lvl="0"/>
            <a:r>
              <a:rPr lang="sv-SE" sz="4200" b="1" cap="all" dirty="0">
                <a:solidFill>
                  <a:schemeClr val="bg1">
                    <a:lumMod val="95000"/>
                  </a:schemeClr>
                </a:solidFill>
              </a:rPr>
              <a:t>část první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studenty s projektovým </a:t>
            </a:r>
            <a:r>
              <a:rPr lang="cs-CZ" sz="1800" b="1" i="1" dirty="0" smtClean="0">
                <a:solidFill>
                  <a:srgbClr val="002060"/>
                </a:solidFill>
              </a:rPr>
              <a:t>plánem.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projektových plánů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4294967295"/>
          </p:nvPr>
        </p:nvSpPr>
        <p:spPr>
          <a:xfrm>
            <a:off x="467544" y="843558"/>
            <a:ext cx="7886700" cy="3262312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ct val="0"/>
              </a:spcBef>
              <a:defRPr/>
            </a:pPr>
            <a:r>
              <a:rPr lang="cs-CZ" sz="2000" dirty="0" smtClean="0"/>
              <a:t>Investiční plány</a:t>
            </a:r>
            <a:endParaRPr lang="cs-CZ" sz="2000" dirty="0"/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Externí (např.: kompletní dodávku produktu od vývoje až po předání zákazníkovi)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Interní  (např.: outsourcing, pořizování investic v rámci nemovitostí nebo projekty výzkumu a vývoje)</a:t>
            </a:r>
          </a:p>
          <a:p>
            <a:pPr>
              <a:spcBef>
                <a:spcPct val="0"/>
              </a:spcBef>
              <a:buNone/>
            </a:pPr>
            <a:endParaRPr lang="cs-CZ" sz="2000" dirty="0"/>
          </a:p>
          <a:p>
            <a:pPr>
              <a:spcBef>
                <a:spcPct val="0"/>
              </a:spcBef>
            </a:pPr>
            <a:r>
              <a:rPr lang="cs-CZ" sz="2000" dirty="0" smtClean="0"/>
              <a:t>Neinvestiční plány</a:t>
            </a:r>
            <a:endParaRPr lang="cs-CZ" sz="2000" dirty="0"/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Neinvestiční plány můžeme nazývat také měkkými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Např.: může se jednat o určitý druh sociálních služeb, jako je zavádění nových vzdělávacích forem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71904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b="1" dirty="0"/>
              <a:t>Případová studie „investiční plán speciálního robota“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44011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i="1" dirty="0" smtClean="0"/>
              <a:t>Příkladem může být speciálně upravený robot pro výrobu specifického produktu. Podnik ABC se rozhodl v rámci zvýšení produktivity a snížení nákladů koupit na míru upraveného robota do výroby od podniku DEF. </a:t>
            </a:r>
          </a:p>
          <a:p>
            <a:pPr algn="just">
              <a:buNone/>
            </a:pPr>
            <a:r>
              <a:rPr lang="cs-CZ" dirty="0" smtClean="0"/>
              <a:t> </a:t>
            </a:r>
          </a:p>
          <a:p>
            <a:pPr marL="600075" lvl="1" indent="-257175" algn="just">
              <a:buFont typeface="+mj-lt"/>
              <a:buAutoNum type="arabicPeriod"/>
            </a:pPr>
            <a:r>
              <a:rPr lang="cs-CZ" dirty="0" smtClean="0"/>
              <a:t>Pro podnik ABC to bude investice do výroby a tím vzniká i potřeba naplánovat organizační změny (např.: přestěhování určité části výroby, provozní přípravy na nového robota, nastavení nových kalkulačních vzorců a sazeb nebo proškolení zaměstnanců). </a:t>
            </a:r>
          </a:p>
          <a:p>
            <a:pPr marL="600075" lvl="1" indent="-257175" algn="just">
              <a:buFont typeface="+mj-lt"/>
              <a:buAutoNum type="arabicPeriod"/>
            </a:pPr>
            <a:r>
              <a:rPr lang="cs-CZ" dirty="0" smtClean="0"/>
              <a:t>Pro podnik DEF to znamená vývoj nového robota na míru a s tím spojené povinnosti vůči zákazníkovi. V rámci dvou výše zmíněných podniků bude vždy platit, že pro podnik ABC (nakupujícího) má činnost charakter interního projektového plánu a pro podnik DEF (dodávajícího) externího projektového plánu.</a:t>
            </a:r>
            <a:endParaRPr lang="cs-CZ" sz="2100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7629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Části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7886700" cy="3262312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0"/>
              </a:spcBef>
            </a:pPr>
            <a:r>
              <a:rPr lang="cs-CZ" dirty="0" smtClean="0"/>
              <a:t> </a:t>
            </a:r>
            <a:r>
              <a:rPr lang="cs-CZ" sz="2000" dirty="0" smtClean="0"/>
              <a:t>Fáze </a:t>
            </a:r>
            <a:r>
              <a:rPr lang="cs-CZ" sz="2000" dirty="0" err="1" smtClean="0"/>
              <a:t>předinvestiční</a:t>
            </a:r>
            <a:endParaRPr lang="cs-CZ" sz="2000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 považuje se za nejdůležitější fázi projektu, jelikož se zaměřuje na cíle projektu a strategii projektu</a:t>
            </a:r>
            <a:endParaRPr lang="cs-CZ" sz="2000" b="1" dirty="0" smtClean="0"/>
          </a:p>
          <a:p>
            <a:pPr lvl="0">
              <a:spcBef>
                <a:spcPct val="0"/>
              </a:spcBef>
              <a:buNone/>
            </a:pPr>
            <a:r>
              <a:rPr lang="cs-CZ" sz="2000" b="1" dirty="0" smtClean="0"/>
              <a:t> </a:t>
            </a:r>
          </a:p>
          <a:p>
            <a:pPr lvl="0">
              <a:spcBef>
                <a:spcPct val="0"/>
              </a:spcBef>
            </a:pPr>
            <a:r>
              <a:rPr lang="cs-CZ" sz="2000" dirty="0" smtClean="0"/>
              <a:t>Fáze investiční 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b="1" dirty="0" smtClean="0"/>
              <a:t> </a:t>
            </a:r>
            <a:r>
              <a:rPr lang="cs-CZ" sz="2000" dirty="0" smtClean="0"/>
              <a:t>pokládá se za nejpracnější a nejnákladnější</a:t>
            </a:r>
            <a:endParaRPr lang="cs-CZ" sz="2000" b="1" dirty="0" smtClean="0"/>
          </a:p>
          <a:p>
            <a:pPr lvl="0">
              <a:spcBef>
                <a:spcPct val="0"/>
              </a:spcBef>
            </a:pPr>
            <a:endParaRPr lang="cs-CZ" sz="2000" b="1" dirty="0" smtClean="0"/>
          </a:p>
          <a:p>
            <a:pPr lvl="0">
              <a:spcBef>
                <a:spcPct val="0"/>
              </a:spcBef>
            </a:pPr>
            <a:r>
              <a:rPr lang="cs-CZ" sz="2000" b="1" dirty="0" smtClean="0"/>
              <a:t> </a:t>
            </a:r>
            <a:r>
              <a:rPr lang="cs-CZ" sz="2000" dirty="0" smtClean="0"/>
              <a:t>Fáze provozu a vyhodnocení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b="1" dirty="0" smtClean="0"/>
              <a:t> </a:t>
            </a:r>
            <a:r>
              <a:rPr lang="cs-CZ" sz="2000" dirty="0" smtClean="0"/>
              <a:t>v této fáze se výsledek projektu předává do užívání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 probíhá analýza získaných dat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 zaznamenávání výsledku pro budoucí využití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16567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Předinvestiční</a:t>
            </a:r>
            <a:r>
              <a:rPr lang="cs-CZ" b="1" dirty="0" smtClean="0"/>
              <a:t> fáze 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0"/>
              </a:spcBef>
            </a:pPr>
            <a:endParaRPr lang="cs-CZ" sz="2700" dirty="0"/>
          </a:p>
          <a:p>
            <a:pPr lvl="0">
              <a:spcBef>
                <a:spcPct val="0"/>
              </a:spcBef>
            </a:pPr>
            <a:r>
              <a:rPr lang="cs-CZ" sz="2700" dirty="0"/>
              <a:t>Odpovídá za ni vrcholový management</a:t>
            </a:r>
          </a:p>
          <a:p>
            <a:pPr lvl="0">
              <a:spcBef>
                <a:spcPct val="0"/>
              </a:spcBef>
            </a:pPr>
            <a:endParaRPr lang="cs-CZ" sz="2700" dirty="0"/>
          </a:p>
          <a:p>
            <a:pPr lvl="0">
              <a:spcBef>
                <a:spcPct val="0"/>
              </a:spcBef>
            </a:pPr>
            <a:r>
              <a:rPr lang="cs-CZ" sz="2700" dirty="0"/>
              <a:t> Sestavuje se projektový tým </a:t>
            </a:r>
          </a:p>
          <a:p>
            <a:pPr lvl="0">
              <a:spcBef>
                <a:spcPct val="0"/>
              </a:spcBef>
            </a:pPr>
            <a:endParaRPr lang="cs-CZ" sz="2700" dirty="0"/>
          </a:p>
          <a:p>
            <a:pPr lvl="0">
              <a:spcBef>
                <a:spcPct val="0"/>
              </a:spcBef>
            </a:pPr>
            <a:r>
              <a:rPr lang="cs-CZ" sz="2700" dirty="0"/>
              <a:t> Prověřuje se proveditelnost projektu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796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Předinvestiční</a:t>
            </a:r>
            <a:r>
              <a:rPr lang="cs-CZ" b="1" dirty="0" smtClean="0"/>
              <a:t> fáze 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 smtClean="0"/>
              <a:t>Určení inovace a cílů</a:t>
            </a:r>
            <a:endParaRPr lang="cs-CZ" sz="2000" dirty="0"/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stanovuje problém, který se řeší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Definování strategie</a:t>
            </a:r>
            <a:endParaRPr lang="cs-CZ" sz="2000" dirty="0"/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určení postupu se řídí dlouhodobými cíli firmy a dostupnými zdroji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Zadání návrh</a:t>
            </a:r>
            <a:r>
              <a:rPr lang="cs-CZ" sz="2000" dirty="0"/>
              <a:t>u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předává vrcholový management určenému kmenovému projektovému týmu a se určuje osoba, která práce bude řídit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Kapacita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/>
              <a:t>je výrobní a nevýrobní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17067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Předinvestiční</a:t>
            </a:r>
            <a:r>
              <a:rPr lang="cs-CZ" b="1" dirty="0" smtClean="0"/>
              <a:t> fáze 3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15566"/>
            <a:ext cx="8568952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 smtClean="0"/>
              <a:t>Výkony 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výkony podniku se dají definovat jako peněží vyjádření objemu produkce</a:t>
            </a:r>
          </a:p>
          <a:p>
            <a:r>
              <a:rPr lang="cs-CZ" sz="2000" dirty="0" smtClean="0"/>
              <a:t> Vstupy 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určují vstupní data pro výpočet nákladů na spotřebu materiálu, energie, služeb, počtu pracovníků atd.</a:t>
            </a:r>
          </a:p>
          <a:p>
            <a:r>
              <a:rPr lang="cs-CZ" sz="2000" dirty="0" smtClean="0"/>
              <a:t> Struktura pracovních sil 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je zásadní pro určení rolí každého, kdo se na projektu podílí</a:t>
            </a:r>
          </a:p>
          <a:p>
            <a:r>
              <a:rPr lang="cs-CZ" sz="2000" dirty="0" smtClean="0"/>
              <a:t> Metody výběru varianty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mezi používané metody výběru varianty se řadí např. porovnávání výhod a nevýhod, metoda hodnocení činitelů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74738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2345</TotalTime>
  <Words>673</Words>
  <Application>Microsoft Office PowerPoint</Application>
  <PresentationFormat>Předvádění na obrazovce (16:9)</PresentationFormat>
  <Paragraphs>174</Paragraphs>
  <Slides>19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SLU</vt:lpstr>
      <vt:lpstr>Název prezentace</vt:lpstr>
      <vt:lpstr>Prezentace aplikace PowerPoint</vt:lpstr>
      <vt:lpstr>Prezentace aplikace PowerPoint</vt:lpstr>
      <vt:lpstr>Typy projektových plánů</vt:lpstr>
      <vt:lpstr>Případová studie „investiční plán speciálního robota“</vt:lpstr>
      <vt:lpstr>Části projektu</vt:lpstr>
      <vt:lpstr>Předinvestiční fáze 1</vt:lpstr>
      <vt:lpstr>Předinvestiční fáze 2</vt:lpstr>
      <vt:lpstr>Předinvestiční fáze 3</vt:lpstr>
      <vt:lpstr>Předinvestiční fáze 4</vt:lpstr>
      <vt:lpstr>Investiční fáze 1</vt:lpstr>
      <vt:lpstr>Investiční fáze 2</vt:lpstr>
      <vt:lpstr>Investiční fáze 3</vt:lpstr>
      <vt:lpstr>Investiční fáze 4</vt:lpstr>
      <vt:lpstr>Fáze provozu a vyhodnocení 1</vt:lpstr>
      <vt:lpstr>Fáze provozu a vyhodnocení 2</vt:lpstr>
      <vt:lpstr>Fáze provozu a vyhodnocení 3</vt:lpstr>
      <vt:lpstr>Postup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Sebestova</cp:lastModifiedBy>
  <cp:revision>53</cp:revision>
  <cp:lastPrinted>2018-03-27T09:30:31Z</cp:lastPrinted>
  <dcterms:created xsi:type="dcterms:W3CDTF">2016-07-06T15:42:34Z</dcterms:created>
  <dcterms:modified xsi:type="dcterms:W3CDTF">2019-02-28T09:57:05Z</dcterms:modified>
</cp:coreProperties>
</file>