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90" r:id="rId3"/>
    <p:sldId id="257" r:id="rId4"/>
    <p:sldId id="268" r:id="rId5"/>
    <p:sldId id="291" r:id="rId6"/>
    <p:sldId id="293" r:id="rId7"/>
    <p:sldId id="284" r:id="rId8"/>
    <p:sldId id="286" r:id="rId9"/>
    <p:sldId id="299" r:id="rId10"/>
    <p:sldId id="298" r:id="rId11"/>
    <p:sldId id="297" r:id="rId12"/>
    <p:sldId id="266" r:id="rId13"/>
    <p:sldId id="282" r:id="rId14"/>
    <p:sldId id="270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9" r:id="rId24"/>
    <p:sldId id="281" r:id="rId25"/>
    <p:sldId id="288" r:id="rId26"/>
    <p:sldId id="287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2B1F225-47BE-4160-AF55-E8A5A114716B}">
          <p14:sldIdLst>
            <p14:sldId id="256"/>
            <p14:sldId id="290"/>
            <p14:sldId id="257"/>
            <p14:sldId id="268"/>
            <p14:sldId id="291"/>
            <p14:sldId id="293"/>
            <p14:sldId id="284"/>
            <p14:sldId id="286"/>
            <p14:sldId id="299"/>
            <p14:sldId id="298"/>
            <p14:sldId id="297"/>
            <p14:sldId id="266"/>
            <p14:sldId id="282"/>
            <p14:sldId id="270"/>
            <p14:sldId id="272"/>
            <p14:sldId id="274"/>
            <p14:sldId id="275"/>
            <p14:sldId id="276"/>
            <p14:sldId id="277"/>
            <p14:sldId id="278"/>
            <p14:sldId id="279"/>
            <p14:sldId id="280"/>
            <p14:sldId id="289"/>
            <p14:sldId id="281"/>
            <p14:sldId id="288"/>
            <p14:sldId id="287"/>
          </p14:sldIdLst>
        </p14:section>
        <p14:section name="Oddíl bez názvu" id="{81AE5FB3-2376-4EDC-A703-96895477FA3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7894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836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667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8278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7060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4362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0616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1660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8663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7182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556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2237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2415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8847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1643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6763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143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203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166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657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724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774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922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327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právo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mezinárodního práva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16216" y="3723878"/>
            <a:ext cx="2456055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Danuta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Duda,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b="1" dirty="0"/>
              <a:t>Konference o bezpečnosti a spolupráci v </a:t>
            </a:r>
            <a:r>
              <a:rPr lang="cs-CZ" sz="1600" b="1" dirty="0" smtClean="0"/>
              <a:t>Evropě (1975)</a:t>
            </a:r>
            <a:endParaRPr lang="cs-CZ" sz="1600" b="1" dirty="0"/>
          </a:p>
          <a:p>
            <a:r>
              <a:rPr lang="cs-CZ" sz="1600" dirty="0" smtClean="0"/>
              <a:t>svrchovaná </a:t>
            </a:r>
            <a:r>
              <a:rPr lang="cs-CZ" sz="1600" dirty="0"/>
              <a:t>rovnost, respektování práv vyplývajících ze svrchovanosti,</a:t>
            </a:r>
          </a:p>
          <a:p>
            <a:r>
              <a:rPr lang="cs-CZ" sz="1600" dirty="0"/>
              <a:t>zdržení se hrozby silou nebo použití síly,</a:t>
            </a:r>
          </a:p>
          <a:p>
            <a:r>
              <a:rPr lang="cs-CZ" sz="1600" dirty="0"/>
              <a:t>neporušitelnost hranic,</a:t>
            </a:r>
          </a:p>
          <a:p>
            <a:r>
              <a:rPr lang="cs-CZ" sz="1600" dirty="0"/>
              <a:t>územní celistvost států,</a:t>
            </a:r>
          </a:p>
          <a:p>
            <a:r>
              <a:rPr lang="cs-CZ" sz="1600" dirty="0"/>
              <a:t>pokojné urovnávání sporů,</a:t>
            </a:r>
          </a:p>
          <a:p>
            <a:r>
              <a:rPr lang="cs-CZ" sz="1600" dirty="0"/>
              <a:t>nevměšování do vnitřních záležitostí,</a:t>
            </a:r>
          </a:p>
          <a:p>
            <a:r>
              <a:rPr lang="cs-CZ" sz="1600" dirty="0"/>
              <a:t>respektování lidských práv a základních svobod včetně, svobody smýšlení, svědomí, náboženství nebo přesvědčení,</a:t>
            </a:r>
          </a:p>
          <a:p>
            <a:r>
              <a:rPr lang="cs-CZ" sz="1600" dirty="0"/>
              <a:t>rovná práva a sebeurčení národů,</a:t>
            </a:r>
          </a:p>
          <a:p>
            <a:r>
              <a:rPr lang="cs-CZ" sz="1600" dirty="0"/>
              <a:t>spolupráce mezi státy, a</a:t>
            </a:r>
          </a:p>
          <a:p>
            <a:r>
              <a:rPr lang="cs-CZ" sz="1600" dirty="0"/>
              <a:t>poctivé plnění závazků mezinárodního práva.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Zásady </a:t>
            </a:r>
            <a:r>
              <a:rPr lang="cs-CZ" b="1" dirty="0" smtClean="0"/>
              <a:t>mezinárodního </a:t>
            </a:r>
            <a:r>
              <a:rPr lang="cs-CZ" b="1" dirty="0"/>
              <a:t>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752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Koncepce norem ius </a:t>
            </a:r>
            <a:r>
              <a:rPr lang="cs-CZ" sz="1600" dirty="0" err="1"/>
              <a:t>cogens</a:t>
            </a:r>
            <a:r>
              <a:rPr lang="cs-CZ" sz="1600" dirty="0"/>
              <a:t> spočívá na uznání základních a nejvyšších hodnot v mezinárodněprávním systému </a:t>
            </a:r>
            <a:r>
              <a:rPr lang="cs-CZ" sz="1600" b="1" dirty="0"/>
              <a:t>zákaz agrese, </a:t>
            </a:r>
            <a:r>
              <a:rPr lang="cs-CZ" sz="1600" b="1" dirty="0" smtClean="0"/>
              <a:t>genocidy, </a:t>
            </a:r>
            <a:r>
              <a:rPr lang="cs-CZ" sz="1600" b="1" dirty="0"/>
              <a:t>zločinů proti lidskosti, válečných zločinů, otroctví a praktik otroctví podobných, mučení nebo normy potírající mezinárodní terorismus.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Ius </a:t>
            </a:r>
            <a:r>
              <a:rPr lang="cs-CZ" b="1" dirty="0" err="1"/>
              <a:t>cogens</a:t>
            </a:r>
            <a:r>
              <a:rPr lang="cs-CZ" b="1" dirty="0"/>
              <a:t> (imperativní normy)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162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smlouvy (právotvorné a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kontraktuální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bilaterální a multilaterální)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Mezinárodněprávní obyčeje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Obecné zásady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právní</a:t>
            </a:r>
          </a:p>
          <a:p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Podpůrné prameny mezinárodního práva: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Soudní rozhodnutí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Názory znalců mezinárodního práva</a:t>
            </a:r>
          </a:p>
          <a:p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Equita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 mezinárodních organizací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Jednostranné akty států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</p:spPr>
        <p:txBody>
          <a:bodyPr/>
          <a:lstStyle/>
          <a:p>
            <a:r>
              <a:rPr lang="cs-CZ" b="1" dirty="0"/>
              <a:t>Prameny mezinárodního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381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1. Dvůr, jehož úkolem je rozhodovat podle mezinárodního práva spory, které jsou mu předloženy, aplikuje </a:t>
            </a:r>
          </a:p>
          <a:p>
            <a:r>
              <a:rPr lang="cs-CZ" sz="1600" dirty="0"/>
              <a:t>a) mezinárodní úmluvy, ať obecné či partikulární, stanovící pravidla výslovně uznaná státy ve sporu; </a:t>
            </a:r>
          </a:p>
          <a:p>
            <a:r>
              <a:rPr lang="cs-CZ" sz="1600" dirty="0"/>
              <a:t>b) mezinárodní obyčej, jakožto důkaz obecné praxe uznávané za právo; </a:t>
            </a:r>
          </a:p>
          <a:p>
            <a:r>
              <a:rPr lang="cs-CZ" sz="1600" dirty="0"/>
              <a:t>c) obecné zásady právní uznávané civilizovanými národy; </a:t>
            </a:r>
          </a:p>
          <a:p>
            <a:r>
              <a:rPr lang="cs-CZ" sz="1600" dirty="0"/>
              <a:t>d) soudní rozhodnutí a učení nejkvalifikovanějších znalců veřejného práva různých národů jakožto podpůrný prostředek k určování právních pravidel. </a:t>
            </a:r>
          </a:p>
          <a:p>
            <a:r>
              <a:rPr lang="cs-CZ" sz="1600" dirty="0"/>
              <a:t>2. Toto ustanovení se nedotýká pravomoci Dvora rozhodovat ex aequo et bono, jestliže strany s tím souhlasí. 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b="1" dirty="0"/>
              <a:t>Čl. 38 Statutu Mezinárodního soudního dvora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1979712" y="4739176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27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smlouvy právotvorné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zakotvují obecná právní pravidla a principy, jimiž se mají řídit právní vztahy určitého odvětví či institutu mezinárodního práva, jedná se o univerzální mezinárodní úmluvy.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smlouvy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kontraktuální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obsahují konkrétní subjektivní práva a závazky smluvních stran, většinou se jedná o smlouvy dvoustranné, upravující obchodní, finanční a jiné majetkové nebo hospodářské vztahy mezi státy.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smlouvy bilaterální (dvoustranné)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smlouvy multilaterální (mnohostranné)</a:t>
            </a:r>
          </a:p>
          <a:p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Smlouvy se tradičně člení na: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Preambuli, vlastní text smlouvy, protokolární články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Ratifikace mezinárodní smlouvy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Platnost a účinnost mezinárodní smlouvy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smlouvy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945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Nepsaný a významný pramen mezinárodního práva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Dle čl. 38 odst. 1 písm. b) Statutu Mezinárodního soudního dvora mezinárodní (dále MSD) obyčej je složen ze dvou komponentů: 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obecné praxe a b) </a:t>
            </a:r>
            <a:r>
              <a:rPr lang="cs-CZ" altLang="cs-CZ" sz="1600" b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uznání pravidla státy za právo</a:t>
            </a:r>
          </a:p>
          <a:p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a) ustálená praxe, dlouhodobé, nepřetržité a opakované užívání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b) </a:t>
            </a:r>
            <a:r>
              <a:rPr lang="cs-CZ" sz="1600" dirty="0"/>
              <a:t>obecné přesvědčení o jeho právní závaznosti </a:t>
            </a:r>
          </a:p>
          <a:p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Např. přijetí zásady zákazu přivlastnění kosmického prostoru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obyčeje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126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Zásada „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pacta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sunt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servanda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“ – </a:t>
            </a:r>
            <a:r>
              <a:rPr lang="cs-CZ" altLang="cs-CZ" sz="1400" dirty="0"/>
              <a:t>k</a:t>
            </a:r>
            <a:r>
              <a:rPr lang="cs-CZ" sz="1400" dirty="0"/>
              <a:t>aždá platná smlouva zavazuje smluvní strany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Zásada dobré víry – </a:t>
            </a:r>
            <a:r>
              <a:rPr lang="cs-CZ" sz="1400" dirty="0"/>
              <a:t>stát nemůže ustanovení mezinárodní smlouvy zneužít k odůvodnění nebo prosazení chování, které by bylo v rozporu s mezinárodním právem</a:t>
            </a:r>
            <a:endParaRPr lang="cs-CZ" altLang="cs-CZ" sz="14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Zásada res 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iudicata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 - </a:t>
            </a:r>
            <a:r>
              <a:rPr lang="cs-CZ" sz="1400" dirty="0"/>
              <a:t>označuje věc pravomocně rozhodnutou soudem nebo jiným příslušným orgánem</a:t>
            </a:r>
            <a:endParaRPr lang="cs-CZ" altLang="cs-CZ" sz="1400" b="1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Zásada smluvní volnosti a svobodné vůle stran - </a:t>
            </a:r>
            <a:r>
              <a:rPr lang="cs-CZ" altLang="cs-CZ" sz="1400" dirty="0"/>
              <a:t>k</a:t>
            </a:r>
            <a:r>
              <a:rPr lang="cs-CZ" sz="1400" dirty="0"/>
              <a:t>aždý stát, který je účastníkem mezinárodního práva, má právo projevit svobodnou vůli k uzavření mezinárodní smlouvy a tím se tedy </a:t>
            </a:r>
            <a:r>
              <a:rPr lang="cs-CZ" sz="1400" dirty="0">
                <a:solidFill>
                  <a:srgbClr val="307871"/>
                </a:solidFill>
              </a:rPr>
              <a:t>zavázal</a:t>
            </a:r>
            <a:r>
              <a:rPr lang="cs-CZ" sz="1400" dirty="0"/>
              <a:t> plnit závazky plynoucí z ní.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Zásada nezávaznosti smluv pro třetí strany - </a:t>
            </a:r>
            <a:r>
              <a:rPr lang="cs-CZ" altLang="cs-CZ" sz="1400" dirty="0"/>
              <a:t>s</a:t>
            </a:r>
            <a:r>
              <a:rPr lang="cs-CZ" sz="1400" dirty="0"/>
              <a:t>tát či státy nemohou vnutit jinému státu určité závazky bez jeho souhlasu.</a:t>
            </a:r>
            <a:endParaRPr lang="cs-CZ" altLang="cs-CZ" sz="1400" b="1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Zásada vyloučení zpětné působnosti smluv - </a:t>
            </a:r>
            <a:r>
              <a:rPr lang="cs-CZ" sz="1400" dirty="0"/>
              <a:t>ustanovení smlouvy nezavazují její strany, pokud jde o jakýkoli úkon nebo jakoukoli skutečnost, které nastaly do vstupu smlouvy v platnost nebo pokud jde i jakoukoli situaci, která do této doby zanikla.</a:t>
            </a:r>
            <a:endParaRPr lang="cs-CZ" altLang="cs-CZ" sz="1400" b="1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Zásady lex 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posterior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derogat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legi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 priori a lex 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specialis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derogat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legi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generali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 - </a:t>
            </a:r>
            <a:r>
              <a:rPr lang="cs-CZ" altLang="cs-CZ" sz="1400" dirty="0">
                <a:solidFill>
                  <a:schemeClr val="tx1">
                    <a:lumMod val="75000"/>
                  </a:schemeClr>
                </a:solidFill>
              </a:rPr>
              <a:t>p</a:t>
            </a:r>
            <a:r>
              <a:rPr lang="cs-CZ" sz="1400" dirty="0"/>
              <a:t>ozdější smlouva mezi týmiž stranami nahrazuje smlouvu dřívější stejného obsahu a speciální úprava má přednost před úpravou obecnou, existují-li obě vedle sebe.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4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Obecné zásady právní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3505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Dle čl. 38 odst. 1 písm. d) Statutu MSD jsou soudní rozhodnutí označeny jako podpůrný prostředek k určování právních pravidel.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dirty="0">
                <a:solidFill>
                  <a:schemeClr val="tx1">
                    <a:lumMod val="75000"/>
                  </a:schemeClr>
                </a:solidFill>
              </a:rPr>
              <a:t>Dle čl. 59 Statutu MSD je Rozhodnutí Dvora závazné pouze pro strany a pouze pro případ, který byl rozhodnut.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Judikatura MSD požívá nejvyšší autority v mezinárodním právu, nelze však opomíjet ani rozhodnutí jiných soudních orgánů, jedná se např. o Mezinárodní tribunál pro mořské právo, mezinárodní trestní soudy, soudy působící v oblasti ochrany lidských práv, ale také rozhodnutí arbitrážních orgánů.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4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Soudní rozhodnutí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649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Dle čl. 38 odst. 1 písm. d) Statutu MSD jsou učení nejkvalifikovanějších znalců mezinárodního práva označovány také jako podpůrný prostředek k určování právních pravidel.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Nejedná se o prameny práva v pravém slova smyslu.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Vliv znalců byl podstatný spíše v historii mezinárodního práva (</a:t>
            </a:r>
            <a:r>
              <a:rPr lang="cs-CZ" altLang="cs-CZ" sz="1600" dirty="0" err="1">
                <a:solidFill>
                  <a:schemeClr val="tx1">
                    <a:lumMod val="75000"/>
                  </a:schemeClr>
                </a:solidFill>
              </a:rPr>
              <a:t>Vattel</a:t>
            </a: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cs-CZ" altLang="cs-CZ" sz="1600" dirty="0" err="1">
                <a:solidFill>
                  <a:schemeClr val="tx1">
                    <a:lumMod val="75000"/>
                  </a:schemeClr>
                </a:solidFill>
              </a:rPr>
              <a:t>Grotius</a:t>
            </a: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cs-CZ" altLang="cs-CZ" sz="1600" dirty="0" err="1">
                <a:solidFill>
                  <a:schemeClr val="tx1">
                    <a:lumMod val="75000"/>
                  </a:schemeClr>
                </a:solidFill>
              </a:rPr>
              <a:t>Bynkershoek</a:t>
            </a: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).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Od druhé poloviny 19. století dochází k rozvoji mezinárodního práva, ve 20. století až dodnes vliv učení odborníků klesá.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4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Názory znalců mezinárodního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756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Čl. 38 odst. 2 poskytuje MSD dalekosáhlé oprávnění. Pokud s tím strany daného sporu souhlasí může se odchýlit od platného mezinárodního práva a rozhodnout </a:t>
            </a:r>
            <a:r>
              <a:rPr lang="cs-CZ" sz="1600" dirty="0">
                <a:solidFill>
                  <a:schemeClr val="tx1">
                    <a:lumMod val="75000"/>
                  </a:schemeClr>
                </a:solidFill>
              </a:rPr>
              <a:t>ex aequo et bono, tj. s použitím obecných pojmů </a:t>
            </a:r>
            <a:r>
              <a:rPr lang="cs-CZ" sz="1600" dirty="0" err="1">
                <a:solidFill>
                  <a:schemeClr val="tx1">
                    <a:lumMod val="75000"/>
                  </a:schemeClr>
                </a:solidFill>
              </a:rPr>
              <a:t>equity</a:t>
            </a:r>
            <a:r>
              <a:rPr lang="cs-CZ" sz="1600" dirty="0">
                <a:solidFill>
                  <a:schemeClr val="tx1">
                    <a:lumMod val="75000"/>
                  </a:schemeClr>
                </a:solidFill>
              </a:rPr>
              <a:t> (spravedlnosti, slušnosti)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Statut zmocňuje Mezinárodní soudní dvůr k tomu, aby hodnotil obsah platných norem mezinárodního práva z hlediska toho, zda jsou spravedlivé. V tomto případě nebudou rozhodnutí založena na právních normách, ale na základě takových zřetelů, které MSD může a ve světle dané okolnosti bude považovat za správné a řádné.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Znamená aplikaci pravidel mezinárodního práva s ohledem na spravedlnost. 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Equita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091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b="1" dirty="0"/>
              <a:t>vnitrostátní </a:t>
            </a:r>
            <a:r>
              <a:rPr lang="cs-CZ" sz="1600" dirty="0"/>
              <a:t>– tvořeno orgány státu s normotvornou pravomocí, každý stát má svůj právní řád, dále orgány, který tento řád vytváří a orgány, které dohlíží na dodržování tohoto řádu a jeho nedodržení sankcionuje</a:t>
            </a:r>
          </a:p>
          <a:p>
            <a:r>
              <a:rPr lang="cs-CZ" sz="1600" b="1" dirty="0"/>
              <a:t>mezinárodní </a:t>
            </a:r>
            <a:r>
              <a:rPr lang="cs-CZ" sz="1600" dirty="0"/>
              <a:t>– vzniká na základě mezinárodních smluv (dohod) mezi státy, státy jsou si rovny, uzavření mezinárodní smlouvy → vstup do mezinárodních závazkových vztahů → povinnost dodržovat sjednané mezinárodní závazky</a:t>
            </a:r>
          </a:p>
          <a:p>
            <a:r>
              <a:rPr lang="cs-CZ" sz="1600" b="1" dirty="0"/>
              <a:t>evropské </a:t>
            </a:r>
            <a:r>
              <a:rPr lang="cs-CZ" sz="1600" dirty="0"/>
              <a:t>– specifické, právo tvořené orgány EU – sekundární právo, má přednost před právem vnitrostátním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Systémy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8188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Akty mezinárodních organizací nejsou uvedeny v čl. 38 Statutu MSD.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Zpravidla jsou právně nezávaznými doporučeními, některé z nich jsou však právně závaznými akty.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K těm právně závazným patří např.: rezoluce Rady bezpečnosti OSN přijímané na základě kapitoly VII Charty OSN.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Identifikují existující právo a přispívají k rozvoji nového práva.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 mezinárodních organizací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2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Může se jednat o právně nezávazné dokumenty nebo o právně nezávazná ustanovení ve smlouvách.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Mezinárodní instrument, jiný než smlouva obsahující zásady, normy, standardy očekávaného chování.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Např. Závěrečný akt konference o bezpečnosti a spolupráci v Evropě z roku 1975 nebo Deklaraci z Rio de </a:t>
            </a:r>
            <a:r>
              <a:rPr lang="cs-CZ" altLang="cs-CZ" sz="1600" dirty="0" err="1">
                <a:solidFill>
                  <a:schemeClr val="tx1">
                    <a:lumMod val="75000"/>
                  </a:schemeClr>
                </a:solidFill>
              </a:rPr>
              <a:t>Janeiro</a:t>
            </a: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 o životním prostředí a rozvoji z roku 1992.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Může vést z rozvoji tzv. hard </a:t>
            </a:r>
            <a:r>
              <a:rPr lang="cs-CZ" altLang="cs-CZ" sz="1600" dirty="0" err="1">
                <a:solidFill>
                  <a:schemeClr val="tx1">
                    <a:lumMod val="75000"/>
                  </a:schemeClr>
                </a:solidFill>
              </a:rPr>
              <a:t>law</a:t>
            </a: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 obsaženého v mezinárodních smlouvách aj.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2321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Čl. 38 Statutu MSD s jednostrannými akty států nepočítá.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Může se jednat o akty států, které projevují tímto způsobem svou vůli, ale jsou jinak založeny na mezinárodním právu, např. ratifikace smlouvy, výhrady k mezinárodním smlouvám, výpověď či odstoupení od smlouvy.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Nauka mezinárodního práva mezi příklady jednostranných aktů řadí notifikace, protesty, uznání, vzdání se, slib, jednatelství bez příkazů 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Jednostranné akty států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2973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Kodifikací mezinárodního práva se rozumí přesnější formulace a systematizace pravidel mezinárodního práva v oblastech, kde již existuje rozsáhlá praxe států, precedenty a doktrinární názory (Čl. 15 Statutu Komise OSN pro mezinárodní právo).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Pravidla mezinárodního práva jsou kodifikována v písemné formě, zpravidla v podobě multilaterálních mezinárodních smluv nebo deklarací. Nejdůležitějším orgánem na poli kodifikace a rozvoje mezinárodního práva je bezpochyby Valné shromáždění OSN. 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Kodifikace mezinárodního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396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b="1" dirty="0">
                <a:solidFill>
                  <a:schemeClr val="tx1">
                    <a:lumMod val="75000"/>
                  </a:schemeClr>
                </a:solidFill>
              </a:rPr>
              <a:t>Teorie dualismu (pluralistická teorie) </a:t>
            </a: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– považuje mezinárodní právo a vnitrostátní (municipální) právo za dva různé a nezávislé právní systémy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b="1" dirty="0">
                <a:solidFill>
                  <a:schemeClr val="tx1">
                    <a:lumMod val="75000"/>
                  </a:schemeClr>
                </a:solidFill>
              </a:rPr>
              <a:t>Teorie monismu – </a:t>
            </a: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vnitrostátní a mezinárodní právo představují jediný právní systém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b="1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b="1" dirty="0">
                <a:solidFill>
                  <a:schemeClr val="tx1">
                    <a:lumMod val="75000"/>
                  </a:schemeClr>
                </a:solidFill>
              </a:rPr>
              <a:t>Čl. 10 Ústavy České republiky: </a:t>
            </a:r>
            <a:r>
              <a:rPr lang="cs-CZ" sz="1600" dirty="0">
                <a:solidFill>
                  <a:schemeClr val="tx1">
                    <a:lumMod val="75000"/>
                  </a:schemeClr>
                </a:solidFill>
              </a:rPr>
              <a:t>Vyhlášené mezinárodní smlouvy, k jejichž ratifikaci dal Parlament souhlas a jimiž je Česká republika vázána, jsou součástí právního řádu; stanoví-li mezinárodní smlouva něco jiného než zákon, použije se mezinárodní smlouva.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b="1" dirty="0">
                <a:solidFill>
                  <a:schemeClr val="tx1">
                    <a:lumMod val="75000"/>
                  </a:schemeClr>
                </a:solidFill>
              </a:rPr>
              <a:t>V ČR je tedy monistický systém, ale pouze pro mezinárodní smlouvy uvedené v čl. 10 Ústavy ČR.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4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Vztahy mezi mezinárodním právem a právem vnitrostátním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974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ONDŘEJ, J., J. MRÁZEK a O. KUNZ, 2018. Základy mezinárodního práva veřejného. Vydání první. Praha: C.H. Beck. ISBN 978-80-7400-487-2.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ČEPELKA, Č. a P. ŠTURMA, 2018. Mezinárodní právo veřejné. 2. vydání. Praha: C.H. Beck.  ISBN 978-80-7400-721-7.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MALENOVSKÝ, J., 2014. Mezinárodní právo veřejné. 6. vydání. Plzeň: Doplněk, Aleš Čeněk. ISBN 978-807239-318-3.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1004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4000" b="1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000" b="1" dirty="0">
                <a:solidFill>
                  <a:schemeClr val="tx1">
                    <a:lumMod val="75000"/>
                  </a:schemeClr>
                </a:solidFill>
              </a:rPr>
              <a:t>Dekuji za pozornost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16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samostatným systémem práva na rozdíl od systému vnitrostátního práva.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Dělíme na: 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Mezinárodní právo veřejné - </a:t>
            </a:r>
            <a:r>
              <a:rPr lang="cs-CZ" sz="1600" dirty="0"/>
              <a:t>je souborem právních norem, které upravují právní vztahy mezi jednotlivými státy a také vztahy mezi státy a mezinárodními organizacemi. Cílem mezinárodního práva je zajistit mírovou existenci a plynulý vývoj mezinárodního společenství.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Mezinárodní právo soukromé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jde o souhrn právních pravidel, která upravují nejčastěji občanskoprávní vztahy přesahující hranice státu. Jedná se zejména o stanovení kritérií, podle nichž se určuje, které vnitrostátní právo (jakého státu) se má na daný občanskoprávní vztah aplikovat.  Označuje se proto také termínem kolizní právo.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Mezinárodní právo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Starověk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(Mezopotámie, Čína, Indie, Řecko, Řím) 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Středověk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(vznik „evropského“ mezinárodního práva spojován s malými městskými státy a činností italských právníků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Bartolus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Saxoferrato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Baldus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Ubaldis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Přírozenoprávní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škola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16. a 17. století (Hugo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Grotius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De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Jure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Belli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Libri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Tres - 1625 r.) 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Radikální naturisté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17. století -  Samuel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Puffendorf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Pozdní přirozenoprávní škola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století – tzv.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Grotiani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(Emmerich de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Vattel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Christian Wolf) </a:t>
            </a:r>
            <a:r>
              <a:rPr lang="cs-CZ" altLang="cs-CZ" sz="1600" dirty="0">
                <a:solidFill>
                  <a:srgbClr val="307871"/>
                </a:solidFill>
                <a:cs typeface="Times New Roman" panose="02020603050405020304" pitchFamily="18" charset="0"/>
              </a:rPr>
              <a:t>- </a:t>
            </a:r>
            <a:r>
              <a:rPr lang="cs-CZ" sz="1600" dirty="0"/>
              <a:t>svoboda myšlení, touha po zbavení vlivu církve a absolutismu</a:t>
            </a:r>
            <a:endParaRPr lang="cs-CZ" altLang="cs-CZ" sz="16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Pozitivismus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18. a začátek 19. století (Georg Friedrich von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Martens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Historický vývoj mezinárodního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897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klasickém mezinárodním právu lze hovořit až 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vestfálském míru v roce 1648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mezinárodní právo použil poprvé v roce 1780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Jeremy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Bentham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své knize „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Morals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Legislation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Klasické mezinárodní právo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bývá obvykle definováno jako souhrn obyčejových a smluvních pravidel závazných ve stycích mezi státy.  (suverenita se stala i principem právním)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Soudobé mezinárodní právo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je charakterizováno většinou jako právo platné především ve vztazích mezi státy (mezinárodní právo je nutno chápat v širším významu, než je pouhý souhrn právních norem, neboť ovlivňuje i politické, ekonomické, vojenské, bezpečnostní i jiné vztahy v životě mezinárodních společenství).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Historický vývoj mezinárodního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2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71562"/>
            <a:ext cx="8280920" cy="30843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Není založeno na nadřazenosti a podřazenosti (vztahy subordinační)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Státy samy vytvářejí normy mezinárodního práva (koordinační systém)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organizace a mezinárodní orgány pomáhají státům v normotvorbě (Vídeňská konference 1968-1969, Komise OSN pro mezinárodní právo, Rada Evropy)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Státy si samy vynucují splnění povinností, plynoucích z mezinárodněprávních norem, pro případ vynucení si vytvářejí speciální orgány (Rada Bezpečnosti OSN)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Neexistuje hierarchie norem, mezinárodní právo může být i nepsané právo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mezinárodní práva je mladší než systém práva vnitrostátního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2. světově válce rozvoj mezinárodního práva (rozvoj mezinárodní ochrany lidských práv)- vede to k omezení výkonu suverenity státu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5"/>
            <a:ext cx="7776864" cy="3236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24936" cy="507703"/>
          </a:xfrm>
        </p:spPr>
        <p:txBody>
          <a:bodyPr/>
          <a:lstStyle/>
          <a:p>
            <a:r>
              <a:rPr lang="cs-CZ" b="1" dirty="0"/>
              <a:t>Zvláštnosti mezinárodního práva veřejného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753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275606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vztahy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systém ekonomických, politických, ideologických, právních, diplomatických, vojenských a jiných styků a vzájemných vztahů mezi státy a skupinami států včetně vztahů mezi sociálními, ekonomickými a politickými silami, společenskými hnutími a organizacemi, které působí na světové aréně.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Zahraniční a mezinárodní politika působí na vznik mezinárodního práva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naopak norma mezinárodního práva působí zpětně na sféru mezinárodní politiky a má vliv na zahraniční politické postoje a chování států.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právo může  působit jednak jako nástroj zahraniční politiky státu a jednak jako překážka takové politiky, která je s mezinárodním právem v rozporu.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24936" cy="507703"/>
          </a:xfrm>
        </p:spPr>
        <p:txBody>
          <a:bodyPr/>
          <a:lstStyle/>
          <a:p>
            <a:r>
              <a:rPr lang="cs-CZ" b="1" dirty="0"/>
              <a:t>Vztah mezinárodního práva k zahraniční a mezinárodní politice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24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b="1" dirty="0"/>
              <a:t>Deklarace zásad přátelských vztahů a spolupráce mezi státy – přijaté Valným shromážděním OSN v roce </a:t>
            </a:r>
            <a:r>
              <a:rPr lang="cs-CZ" sz="1600" b="1" dirty="0" smtClean="0"/>
              <a:t>1970 (Deklarace podrobně vykládá zásady </a:t>
            </a:r>
            <a:r>
              <a:rPr lang="cs-CZ" sz="1600" b="1" smtClean="0"/>
              <a:t>vyhlášené </a:t>
            </a:r>
            <a:r>
              <a:rPr lang="cs-CZ" sz="1600" b="1" smtClean="0"/>
              <a:t>Chartou OSN)</a:t>
            </a:r>
            <a:endParaRPr lang="cs-CZ" altLang="cs-CZ" sz="1600" dirty="0" smtClean="0">
              <a:solidFill>
                <a:srgbClr val="307871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cs-CZ" altLang="cs-CZ" sz="1600" dirty="0" smtClean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zásada </a:t>
            </a:r>
            <a:r>
              <a:rPr lang="cs-CZ" altLang="cs-CZ" sz="1600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teritoriální integrity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zásada neporušitelnosti hranic</a:t>
            </a:r>
          </a:p>
          <a:p>
            <a:r>
              <a:rPr lang="cs-CZ" altLang="cs-CZ" sz="1600" dirty="0">
                <a:latin typeface="+mj-lt"/>
              </a:rPr>
              <a:t>zásada nepoužití síly</a:t>
            </a:r>
          </a:p>
          <a:p>
            <a:r>
              <a:rPr lang="cs-CZ" altLang="cs-CZ" sz="1600" dirty="0">
                <a:latin typeface="+mj-lt"/>
              </a:rPr>
              <a:t>zásada mírového urovnání </a:t>
            </a:r>
            <a:r>
              <a:rPr lang="cs-CZ" altLang="cs-CZ" sz="1600" dirty="0" smtClean="0">
                <a:latin typeface="+mj-lt"/>
              </a:rPr>
              <a:t>sporů (čl. 33 Charty OSN)</a:t>
            </a:r>
            <a:endParaRPr lang="cs-CZ" altLang="cs-CZ" sz="1600" dirty="0">
              <a:latin typeface="+mj-lt"/>
            </a:endParaRPr>
          </a:p>
          <a:p>
            <a:r>
              <a:rPr lang="cs-CZ" altLang="cs-CZ" sz="1600" dirty="0">
                <a:latin typeface="+mj-lt"/>
              </a:rPr>
              <a:t>zásada nevměšování</a:t>
            </a:r>
          </a:p>
          <a:p>
            <a:r>
              <a:rPr lang="cs-CZ" altLang="cs-CZ" sz="1600" dirty="0">
                <a:latin typeface="+mj-lt"/>
              </a:rPr>
              <a:t>zásada spolupráce států</a:t>
            </a:r>
          </a:p>
          <a:p>
            <a:r>
              <a:rPr lang="cs-CZ" altLang="cs-CZ" sz="1600" dirty="0">
                <a:latin typeface="+mj-lt"/>
              </a:rPr>
              <a:t>zásada sebeurčení národů</a:t>
            </a:r>
          </a:p>
          <a:p>
            <a:r>
              <a:rPr lang="cs-CZ" altLang="cs-CZ" sz="1600" dirty="0">
                <a:latin typeface="+mj-lt"/>
              </a:rPr>
              <a:t>zásada svrchované rovnosti států</a:t>
            </a:r>
          </a:p>
          <a:p>
            <a:r>
              <a:rPr lang="cs-CZ" altLang="cs-CZ" sz="1600" dirty="0">
                <a:latin typeface="+mj-lt"/>
              </a:rPr>
              <a:t>zásada poctivého dodržování závazků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Zásady a normy mezinárodního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544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Všichni členové se vystříhají ve svých mezinárodních stycích hrozby silou nebo použití síly jak proti územní celistvosti nebo politické nezávislosti kteréhokoli státu, tak jakýmkoli jiným způsobem neslučitelným s cíli Organizace spojených národů.</a:t>
            </a:r>
            <a:endParaRPr lang="cs-CZ" altLang="cs-CZ" sz="16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r>
              <a:rPr lang="cs-CZ" sz="1600" dirty="0"/>
              <a:t>Strany v každém sporu, jehož trvání by mohlo ohrozit udržení mezinárodního míru a bezpečnosti, budou nejprve usilovat o jeho řešení vyjednáváním, šetřením, zprostředkováním,</a:t>
            </a:r>
            <a:br>
              <a:rPr lang="cs-CZ" sz="1600" dirty="0"/>
            </a:br>
            <a:r>
              <a:rPr lang="cs-CZ" sz="1600" dirty="0"/>
              <a:t>řízením smírčím, rozhodčím nebo soudním, použitím oblastních orgánů nebo ujednání nebo jinými pokojnými prostředky podle vlastní volby.</a:t>
            </a:r>
            <a:endParaRPr lang="cs-CZ" altLang="cs-CZ" sz="16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Všechny národy mají právo svobodně rozhodovat (bez zásahu zvenčí) o svém politickém statusu.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Zásady a normy mezinárodního </a:t>
            </a:r>
            <a:r>
              <a:rPr lang="cs-CZ" b="1" dirty="0" smtClean="0"/>
              <a:t>práva (Charta OSN)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69001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5412</TotalTime>
  <Words>2269</Words>
  <Application>Microsoft Office PowerPoint</Application>
  <PresentationFormat>Předvádění na obrazovce (16:9)</PresentationFormat>
  <Paragraphs>198</Paragraphs>
  <Slides>26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Enriqueta</vt:lpstr>
      <vt:lpstr>Times New Roman</vt:lpstr>
      <vt:lpstr>SLU</vt:lpstr>
      <vt:lpstr>Mezinárodní právo  Vymezení mezinárodního práva  </vt:lpstr>
      <vt:lpstr>Systémy práva</vt:lpstr>
      <vt:lpstr>Mezinárodní právo</vt:lpstr>
      <vt:lpstr>Historický vývoj mezinárodního práva</vt:lpstr>
      <vt:lpstr>Historický vývoj mezinárodního práva</vt:lpstr>
      <vt:lpstr>Zvláštnosti mezinárodního práva veřejného</vt:lpstr>
      <vt:lpstr>Vztah mezinárodního práva k zahraniční a mezinárodní politice</vt:lpstr>
      <vt:lpstr>Zásady a normy mezinárodního práva</vt:lpstr>
      <vt:lpstr>Zásady a normy mezinárodního práva (Charta OSN)</vt:lpstr>
      <vt:lpstr>Zásady mezinárodního práva</vt:lpstr>
      <vt:lpstr>Ius cogens (imperativní normy)</vt:lpstr>
      <vt:lpstr>Prameny mezinárodního práva</vt:lpstr>
      <vt:lpstr>Čl. 38 Statutu Mezinárodního soudního dvora</vt:lpstr>
      <vt:lpstr>Mezinárodní smlouvy</vt:lpstr>
      <vt:lpstr>Mezinárodní obyčeje</vt:lpstr>
      <vt:lpstr>Obecné zásady právní</vt:lpstr>
      <vt:lpstr>Soudní rozhodnutí</vt:lpstr>
      <vt:lpstr>Názory znalců mezinárodního práva</vt:lpstr>
      <vt:lpstr>Equita </vt:lpstr>
      <vt:lpstr>Akty mezinárodních organizací</vt:lpstr>
      <vt:lpstr>Soft law</vt:lpstr>
      <vt:lpstr>Jednostranné akty států</vt:lpstr>
      <vt:lpstr>Kodifikace mezinárodního práva</vt:lpstr>
      <vt:lpstr>Vztahy mezi mezinárodním právem a právem vnitrostátním</vt:lpstr>
      <vt:lpstr>Literatura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dud0001</cp:lastModifiedBy>
  <cp:revision>133</cp:revision>
  <dcterms:created xsi:type="dcterms:W3CDTF">2016-07-06T15:42:34Z</dcterms:created>
  <dcterms:modified xsi:type="dcterms:W3CDTF">2023-02-28T14:03:14Z</dcterms:modified>
</cp:coreProperties>
</file>