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35" r:id="rId3"/>
    <p:sldId id="336" r:id="rId4"/>
    <p:sldId id="346" r:id="rId5"/>
    <p:sldId id="345" r:id="rId6"/>
    <p:sldId id="339" r:id="rId7"/>
    <p:sldId id="340" r:id="rId8"/>
    <p:sldId id="341" r:id="rId9"/>
    <p:sldId id="342" r:id="rId10"/>
    <p:sldId id="308" r:id="rId11"/>
    <p:sldId id="326" r:id="rId12"/>
    <p:sldId id="319" r:id="rId13"/>
    <p:sldId id="325" r:id="rId14"/>
    <p:sldId id="322" r:id="rId15"/>
    <p:sldId id="333" r:id="rId16"/>
    <p:sldId id="334" r:id="rId17"/>
    <p:sldId id="292" r:id="rId18"/>
    <p:sldId id="331" r:id="rId19"/>
    <p:sldId id="288" r:id="rId20"/>
    <p:sldId id="287" r:id="rId21"/>
  </p:sldIdLst>
  <p:sldSz cx="9144000" cy="5143500" type="screen16x9"/>
  <p:notesSz cx="6858000" cy="9144000"/>
  <p:custDataLst>
    <p:tags r:id="rId23"/>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46"/>
            <p14:sldId id="345"/>
            <p14:sldId id="339"/>
            <p14:sldId id="340"/>
            <p14:sldId id="341"/>
            <p14:sldId id="342"/>
            <p14:sldId id="308"/>
            <p14:sldId id="326"/>
            <p14:sldId id="319"/>
            <p14:sldId id="325"/>
            <p14:sldId id="322"/>
            <p14:sldId id="333"/>
            <p14:sldId id="334"/>
            <p14:sldId id="292"/>
            <p14:sldId id="331"/>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95" d="100"/>
          <a:sy n="95" d="100"/>
        </p:scale>
        <p:origin x="39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18.04.2023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1653013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099416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4147411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780626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1143070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3207233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211131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1133504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2620924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745945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516753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181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2973437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Kolizní úprava rodinného práva a </a:t>
            </a:r>
            <a:r>
              <a:rPr lang="cs-CZ" sz="3100" b="1" dirty="0">
                <a:solidFill>
                  <a:schemeClr val="bg1"/>
                </a:solidFill>
              </a:rPr>
              <a:t>mezinárodní právo soukromé procesní</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456384"/>
          </a:xfrm>
          <a:prstGeom prst="rect">
            <a:avLst/>
          </a:prstGeom>
        </p:spPr>
        <p:txBody>
          <a:bodyPr>
            <a:noAutofit/>
          </a:bodyPr>
          <a:lstStyle/>
          <a:p>
            <a:r>
              <a:rPr lang="cs-CZ" altLang="cs-CZ" sz="1600" dirty="0"/>
              <a:t>Soubor právních norem, které upravují postup soudů a jiných orgánů a účastníků a vztahy mezi nimi vznikající v řízení o soukromoprávních věcech, v němž se vyskytuje mezinárodní prvek</a:t>
            </a:r>
          </a:p>
          <a:p>
            <a:r>
              <a:rPr lang="cs-CZ" altLang="cs-CZ" sz="1600" dirty="0"/>
              <a:t>Součást mezinárodního práva soukromého</a:t>
            </a:r>
          </a:p>
          <a:p>
            <a:r>
              <a:rPr lang="cs-CZ" altLang="cs-CZ" sz="1600" dirty="0"/>
              <a:t>Každý stát má své vlastní mezinárodní procesní právo</a:t>
            </a:r>
          </a:p>
          <a:p>
            <a:r>
              <a:rPr lang="cs-CZ" altLang="cs-CZ" sz="1600" dirty="0"/>
              <a:t>Jedná se o případy, kdy je účastníkem řízení cizinec nebo je nezbytné vykonat jistý procesní úkon v zahraničí, a to např. doručit předvolání, posoudit důkazní moc cizozemské veřejné listiny či vyslechnout svědka či znalce. </a:t>
            </a:r>
          </a:p>
          <a:p>
            <a:r>
              <a:rPr lang="cs-CZ" altLang="cs-CZ" sz="1600" dirty="0"/>
              <a:t>Prameny mezinárodního procesního práva jsou vnitrostátní předpisy (u nás konkrétně zákon č. 91/2012 Sb., o mezinárodním právu soukromém, příp. zákon č. 216/1994 Sb., o rozhodčím řízení a o výkonu rozhodčích nálezů, ve znění pozdějších předpisů), dále pak mnohostranné a dvoustranné mezinárodní smlouvy, kterými je Česká republika vázána a v neposlední řadě přímo použitelné právní předpisy Evropské unie.</a:t>
            </a:r>
            <a:endParaRPr lang="cs-CZ" altLang="cs-CZ" sz="1600" b="1" dirty="0">
              <a:solidFill>
                <a:srgbClr val="307871"/>
              </a:solidFill>
              <a:cs typeface="Times New Roman" panose="02020603050405020304" pitchFamily="18" charset="0"/>
            </a:endParaRPr>
          </a:p>
          <a:p>
            <a:endParaRPr lang="cs-CZ" sz="1600" dirty="0"/>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právo soukromé procesní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dirty="0">
                <a:latin typeface="+mj-lt"/>
              </a:rPr>
              <a:t>Pro účely mezinárodního práva soukromého, respektive v rámci uznávání a výkonu cizích rozhodnutí, rozumíme cizím rozhodnutím akt aplikace práva, ze kterého vyplývají určitá práva či povinnosti pro účastníky řízení.</a:t>
            </a:r>
          </a:p>
          <a:p>
            <a:r>
              <a:rPr lang="cs-CZ" sz="1600" dirty="0">
                <a:latin typeface="+mj-lt"/>
              </a:rPr>
              <a:t>Primárně je tedy třeba předpokládat, že těmito budou rozhodnutí vydaná soudem cizího státu. </a:t>
            </a:r>
          </a:p>
          <a:p>
            <a:r>
              <a:rPr lang="cs-CZ" sz="1600" dirty="0">
                <a:latin typeface="+mj-lt"/>
              </a:rPr>
              <a:t>Vedle soudu ale mohou o věcech soukromoprávní povahy rozhodovat i jiné správní orgány cizího státu, jestliže k tomu byly zmocněny patřičným právním předpisem; označení těchto orgánů je pak pro účely uznání či výkonu rozhodnutí irelevantní. </a:t>
            </a:r>
          </a:p>
          <a:p>
            <a:r>
              <a:rPr lang="cs-CZ" altLang="cs-CZ" sz="1600" dirty="0">
                <a:solidFill>
                  <a:srgbClr val="307871"/>
                </a:solidFill>
                <a:latin typeface="+mj-lt"/>
                <a:cs typeface="Times New Roman" panose="02020603050405020304" pitchFamily="18" charset="0"/>
              </a:rPr>
              <a:t>Stejně tak není vůbec podstatné, jakým způsobem je výše uvedené rozhodnutí označeno, tedy rozsudek, výnos, usnesení, nález aj.</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Pojem cizího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489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816424"/>
          </a:xfrm>
          <a:prstGeom prst="rect">
            <a:avLst/>
          </a:prstGeom>
        </p:spPr>
        <p:txBody>
          <a:bodyPr>
            <a:noAutofit/>
          </a:bodyPr>
          <a:lstStyle/>
          <a:p>
            <a:r>
              <a:rPr lang="cs-CZ" sz="1500" dirty="0"/>
              <a:t>Uznání rozhodnutí spočívá v tom, že se cizímu rozhodnutí přiznávají tytéž právní účinky, jako by šlo o rozhodnutí tuzemské. </a:t>
            </a:r>
          </a:p>
          <a:p>
            <a:r>
              <a:rPr lang="cs-CZ" sz="1500" dirty="0"/>
              <a:t>Důsledkem takového uznání je takový právní stav, jaký by nastal, kdyby o téže věci bylo stejně rozhodnuto tuzemským orgánem.</a:t>
            </a:r>
          </a:p>
          <a:p>
            <a:r>
              <a:rPr lang="cs-CZ" sz="1500" dirty="0"/>
              <a:t>Jinak lze uznání cizího rozhodnutí rovněž definovat jako činnost či proces soudu či jiného orgánu, v rámci kterého se zkoumá, zda cizí rozhodnutí splňuje podmínky pro to, aby mu mohly být přiznány právní účinky v tuzemsku, případně stav, kterého se má uznáváním coby procesem dosáhnout. </a:t>
            </a:r>
          </a:p>
          <a:p>
            <a:r>
              <a:rPr lang="cs-CZ" altLang="cs-CZ" sz="1500" b="1" dirty="0">
                <a:solidFill>
                  <a:srgbClr val="307871"/>
                </a:solidFill>
                <a:cs typeface="Times New Roman" panose="02020603050405020304" pitchFamily="18" charset="0"/>
              </a:rPr>
              <a:t>Zásada ne bis in idem (ne dvakrát o tomtéž).</a:t>
            </a:r>
          </a:p>
          <a:p>
            <a:r>
              <a:rPr lang="cs-CZ" sz="1500" dirty="0"/>
              <a:t>§ 14 ZMPS Rozhodnutí soudů cizího státu a rozhodnutí úřadů cizího státu o právech a povinnostech, o kterých by podle jejich soukromoprávní povahy rozhodovaly v České republice soudy, stejně jako cizí soudní smíry a cizí notářské a jiné veřejné listiny v těchto věcech (dále jen „cizí rozhodnutí“) mají v České republice účinnost, jestliže nabyla podle potvrzení příslušného cizího orgánu právní moci a byla-li uznána českými orgány veřejné moci.</a:t>
            </a:r>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0280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888432"/>
          </a:xfrm>
          <a:prstGeom prst="rect">
            <a:avLst/>
          </a:prstGeom>
        </p:spPr>
        <p:txBody>
          <a:bodyPr>
            <a:noAutofit/>
          </a:bodyPr>
          <a:lstStyle/>
          <a:p>
            <a:r>
              <a:rPr lang="cs-CZ" sz="1400" dirty="0"/>
              <a:t>§ 15 ZMPS</a:t>
            </a:r>
          </a:p>
          <a:p>
            <a:r>
              <a:rPr lang="cs-CZ" sz="1400" dirty="0"/>
              <a:t>Pokud v dalších ustanoveních tohoto zákona není stanoveno něco jiného, nelze pravomocná cizí rozhodnutí uznat, jestliže</a:t>
            </a:r>
          </a:p>
          <a:p>
            <a:r>
              <a:rPr lang="cs-CZ" sz="1400" dirty="0"/>
              <a:t>a) věc náleží do výlučné pravomoci českých soudů, nebo jestliže by řízení nemohlo být provedeno u žádného orgánu cizího státu, kdyby se ustanovení o příslušnosti českých soudů použilo na posouzení pravomoci cizího orgánu, ledaže se účastník řízení, proti němuž cizí rozhodnutí směřuje, pravomoci cizího orgánu dobrovolně podrobil,</a:t>
            </a:r>
          </a:p>
          <a:p>
            <a:r>
              <a:rPr lang="cs-CZ" sz="1400" dirty="0"/>
              <a:t>b) o témže právním poměru se vede řízení u českého soudu a toto řízení bylo zahájeno dříve, než bylo zahájeno řízení v cizině, v němž bylo vydáno rozhodnutí, jehož uznání se navrhuje,</a:t>
            </a:r>
          </a:p>
          <a:p>
            <a:r>
              <a:rPr lang="cs-CZ" sz="1400" dirty="0"/>
              <a:t>c) o témže právním poměru bylo českým soudem vydáno pravomocné rozhodnutí nebo bylo-li v České republice již uznáno pravomocné rozhodnutí orgánu třetího státu,</a:t>
            </a:r>
          </a:p>
          <a:p>
            <a:r>
              <a:rPr lang="cs-CZ" sz="1400" dirty="0"/>
              <a:t>d) účastníku řízení, vůči němuž má být rozhodnutí uznáno, byla odňata postupem cizího orgánu možnost řádně se účastnit řízení, zejména nebylo-li mu doručeno předvolání nebo návrh na zahájení řízení,</a:t>
            </a:r>
          </a:p>
          <a:p>
            <a:r>
              <a:rPr lang="cs-CZ" sz="1400" dirty="0"/>
              <a:t>e) uznání by se zjevně příčilo veřejnému pořádku, nebo</a:t>
            </a:r>
          </a:p>
          <a:p>
            <a:r>
              <a:rPr lang="cs-CZ" sz="1400" dirty="0"/>
              <a:t>f) není zaručena vzájemnost; vzájemnost se nevyžaduje, nesměřuje-li cizí rozhodnutí proti státnímu občanu České republiky nebo české právnické osobě.</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45236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dirty="0">
                <a:latin typeface="+mj-lt"/>
              </a:rPr>
              <a:t>Výkon rozhodnutí spočívá v přinucení osoby, které je cizím rozhodnutím uložena určitá povinnost, ke splnění takové povinnosti, pakliže ji na základě rozhodnutí sama nesplnila; jde tedy o obdobu výkonu rozhodnutí českého orgánu. </a:t>
            </a:r>
          </a:p>
          <a:p>
            <a:r>
              <a:rPr lang="cs-CZ" sz="1600" dirty="0">
                <a:latin typeface="+mj-lt"/>
              </a:rPr>
              <a:t>Výkon rozhodnutí pak logicky předpokládá uznání.</a:t>
            </a:r>
          </a:p>
          <a:p>
            <a:r>
              <a:rPr lang="cs-CZ" sz="1600" dirty="0">
                <a:latin typeface="+mj-lt"/>
              </a:rPr>
              <a:t>Při výkonu cizího rozhodnutí soudy postupují podle českých procesních předpisů.</a:t>
            </a:r>
            <a:endParaRPr lang="cs-CZ" altLang="cs-CZ" sz="16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3545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400" b="1" dirty="0"/>
              <a:t>Nařízení  EP a Rady (EU) č. 1215/2012 ze dne 12. prosince 2012 o příslušnosti a uznávání a výkonu soudních rozhodnutí v občanských a obchodních věcech (Brusel I bis)</a:t>
            </a:r>
          </a:p>
          <a:p>
            <a:r>
              <a:rPr lang="cs-CZ" sz="1400" dirty="0"/>
              <a:t>Rozhodnutí vydané v zemi EU má být uznáno v ostatních zemích EU, aniž by bylo vyžadováno zvláštní řízení. Rozhodnutím se rozumí každé rozhodnutí vydané soudem země EU bez ohledu na to, je-li označeno jako rozsudek, usnesení, příkaz nebo nařízení výkonu rozhodnutí. Cizí rozhodnutí nesmí být v žádném případě přezkoumáváno ve věci samé. </a:t>
            </a:r>
          </a:p>
          <a:p>
            <a:r>
              <a:rPr lang="cs-CZ" sz="1400" dirty="0"/>
              <a:t>Čl. 45: Rozhodnutí se neuzná:</a:t>
            </a:r>
          </a:p>
          <a:p>
            <a:r>
              <a:rPr lang="cs-CZ" sz="1400" dirty="0"/>
              <a:t>je-li takové uznání zjevně v rozporu s veřejným pořádkem země EU, v níž se o uznání žádá;</a:t>
            </a:r>
          </a:p>
          <a:p>
            <a:r>
              <a:rPr lang="cs-CZ" sz="1400" dirty="0"/>
              <a:t>jestliže žalovanému nebyl doručen návrh na zahájení řízení v dostatečném časovém předstihu a takovým způsobem, který mu umožňuje přípravu na jednání před soudem;</a:t>
            </a:r>
          </a:p>
          <a:p>
            <a:r>
              <a:rPr lang="cs-CZ" sz="1400" dirty="0"/>
              <a:t>je-li neslučitelné s rozhodnutím vydaným v řízení mezi týmiž stranami v zemi EU, v níž se o uznání žádá;</a:t>
            </a:r>
          </a:p>
          <a:p>
            <a:r>
              <a:rPr lang="cs-CZ" sz="1400" dirty="0"/>
              <a:t>je-li neslučitelné s dřívějším rozhodnutím, které bylo vydáno v jiné zemi EU nebo v zemi mimo EU v řízení mezi týmiž stranami a pro tentýž nárok.</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7718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4127097"/>
          </a:xfrm>
          <a:prstGeom prst="rect">
            <a:avLst/>
          </a:prstGeom>
        </p:spPr>
        <p:txBody>
          <a:bodyPr>
            <a:noAutofit/>
          </a:bodyPr>
          <a:lstStyle/>
          <a:p>
            <a:r>
              <a:rPr lang="cs-CZ" sz="1600" b="1" dirty="0"/>
              <a:t>Brusel II </a:t>
            </a:r>
            <a:r>
              <a:rPr lang="cs-CZ" sz="1600" b="1" dirty="0" err="1"/>
              <a:t>ter</a:t>
            </a:r>
            <a:r>
              <a:rPr lang="cs-CZ" sz="1600" b="1" dirty="0"/>
              <a:t> - nařízení Rady (EU) č. 2019/1111 ze dne 25. 6. 2019, o příslušnosti, uznávání a výkonu rozhodnutí ve věcech manželských a ve věcech rodičovské odpovědnosti a o mezinárodních únosech dětí</a:t>
            </a:r>
          </a:p>
          <a:p>
            <a:r>
              <a:rPr lang="cs-CZ" sz="1600" dirty="0"/>
              <a:t>Čl. 39: Na základě nařízení musí každá země EU automaticky uznávat rozhodnutí ve věcech manželských a věcech rodičovské zodpovědnosti vydaná v jiné zemi EU. Uznání může být odepřeno, například pokud:</a:t>
            </a:r>
          </a:p>
          <a:p>
            <a:r>
              <a:rPr lang="cs-CZ" sz="1600" dirty="0"/>
              <a:t>- je uznání zjevně v rozporu s veřejným pořádkem</a:t>
            </a:r>
          </a:p>
          <a:p>
            <a:r>
              <a:rPr lang="cs-CZ" sz="1600" dirty="0"/>
              <a:t>- odpůrce neobdržel dokument zahajující řízení v časovém předstihu, který by mu umožnil zařídit si právní obhajobu (v případech, kdy bylo rozhodnutí vydáno v nepřítomnosti odpůrce),</a:t>
            </a:r>
          </a:p>
          <a:p>
            <a:r>
              <a:rPr lang="cs-CZ" sz="1600" dirty="0"/>
              <a:t>- je uznání neslučitelné s jiným rozhodnutím vydaným v řízení mezi stejnými stranami</a:t>
            </a:r>
          </a:p>
          <a:p>
            <a:r>
              <a:rPr lang="cs-CZ" sz="1600" dirty="0"/>
              <a:t>Čl. 39: U rozhodnutí týkajících se rodičovské zodpovědnosti může být uznání odepřeno, i pokud:</a:t>
            </a:r>
          </a:p>
          <a:p>
            <a:r>
              <a:rPr lang="cs-CZ" sz="1600" dirty="0"/>
              <a:t>- dítě nedostalo příležitost být vyslechnuto</a:t>
            </a:r>
          </a:p>
          <a:p>
            <a:r>
              <a:rPr lang="cs-CZ" sz="1600" dirty="0"/>
              <a:t>- na žádost osoby, která prohlašuje, že rozhodnutí zasahuje do její rodičovské zodpovědnosti, pokud bylo vydáno, aniž mohla tato osoba využít práva být vyslechnuta </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flipV="1">
            <a:off x="2699792" y="4938909"/>
            <a:ext cx="3744416" cy="4571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9578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sk-SK" altLang="cs-CZ" sz="1600" dirty="0"/>
              <a:t>Jedná </a:t>
            </a:r>
            <a:r>
              <a:rPr lang="sk-SK" altLang="cs-CZ" sz="1600" dirty="0" err="1"/>
              <a:t>se</a:t>
            </a:r>
            <a:r>
              <a:rPr lang="sk-SK" altLang="cs-CZ" sz="1600" dirty="0"/>
              <a:t> o pomoc </a:t>
            </a:r>
            <a:r>
              <a:rPr lang="sk-SK" altLang="cs-CZ" sz="1600" dirty="0" err="1"/>
              <a:t>mezi</a:t>
            </a:r>
            <a:r>
              <a:rPr lang="sk-SK" altLang="cs-CZ" sz="1600" dirty="0"/>
              <a:t> </a:t>
            </a:r>
            <a:r>
              <a:rPr lang="sk-SK" altLang="cs-CZ" sz="1600" dirty="0" err="1"/>
              <a:t>justičními</a:t>
            </a:r>
            <a:r>
              <a:rPr lang="sk-SK" altLang="cs-CZ" sz="1600" dirty="0"/>
              <a:t> orgány </a:t>
            </a:r>
            <a:r>
              <a:rPr lang="sk-SK" altLang="cs-CZ" sz="1600" dirty="0" err="1"/>
              <a:t>různých</a:t>
            </a:r>
            <a:r>
              <a:rPr lang="sk-SK" altLang="cs-CZ" sz="1600" dirty="0"/>
              <a:t> </a:t>
            </a:r>
            <a:r>
              <a:rPr lang="sk-SK" altLang="cs-CZ" sz="1600" dirty="0" err="1"/>
              <a:t>států</a:t>
            </a:r>
            <a:r>
              <a:rPr lang="sk-SK" altLang="cs-CZ" sz="1600" dirty="0"/>
              <a:t> </a:t>
            </a:r>
            <a:r>
              <a:rPr lang="sk-SK" altLang="cs-CZ" sz="1600" dirty="0" err="1"/>
              <a:t>například</a:t>
            </a:r>
            <a:r>
              <a:rPr lang="sk-SK" altLang="cs-CZ" sz="1600" dirty="0"/>
              <a:t> </a:t>
            </a:r>
            <a:r>
              <a:rPr lang="sk-SK" altLang="cs-CZ" sz="1600" dirty="0" err="1"/>
              <a:t>při</a:t>
            </a:r>
            <a:r>
              <a:rPr lang="sk-SK" altLang="cs-CZ" sz="1600" dirty="0"/>
              <a:t> </a:t>
            </a:r>
            <a:r>
              <a:rPr lang="sk-SK" altLang="cs-CZ" sz="1600" dirty="0" err="1"/>
              <a:t>provádění</a:t>
            </a:r>
            <a:r>
              <a:rPr lang="sk-SK" altLang="cs-CZ" sz="1600" dirty="0"/>
              <a:t> </a:t>
            </a:r>
            <a:r>
              <a:rPr lang="sk-SK" altLang="cs-CZ" sz="1600" dirty="0" err="1"/>
              <a:t>některých</a:t>
            </a:r>
            <a:r>
              <a:rPr lang="sk-SK" altLang="cs-CZ" sz="1600" dirty="0"/>
              <a:t> </a:t>
            </a:r>
            <a:r>
              <a:rPr lang="sk-SK" altLang="cs-CZ" sz="1600" dirty="0" err="1"/>
              <a:t>úkonů</a:t>
            </a:r>
            <a:r>
              <a:rPr lang="sk-SK" altLang="cs-CZ" sz="1600" dirty="0"/>
              <a:t> (</a:t>
            </a:r>
            <a:r>
              <a:rPr lang="sk-SK" altLang="cs-CZ" sz="1600" dirty="0" err="1"/>
              <a:t>dožádání</a:t>
            </a:r>
            <a:r>
              <a:rPr lang="sk-SK" altLang="cs-CZ" sz="1600" dirty="0"/>
              <a:t>). </a:t>
            </a:r>
          </a:p>
          <a:p>
            <a:endParaRPr lang="sk-SK" altLang="cs-CZ" sz="1600" dirty="0"/>
          </a:p>
          <a:p>
            <a:r>
              <a:rPr lang="cs-CZ" altLang="cs-CZ" sz="1600" dirty="0"/>
              <a:t>Za úkony právní pomoci dožadované v cizině se považují procesní úkony, včetně úkonů zajišťovacích, doručování rozhodnutí a dalších písemností z trestního řízení vedeného v ČR subjektu, který se zdržuje nebo má sídlo v cizině, opatření a postoupení spisového materiálu, věcných a listinných důkazů a informací postupem jiným než provedením procesního (vyšetřovacího, resp. zajišťovacího) úkonu. </a:t>
            </a:r>
          </a:p>
          <a:p>
            <a:r>
              <a:rPr lang="cs-CZ" altLang="cs-CZ" sz="1600" dirty="0"/>
              <a:t>Dále také opatření a postoupení informace o právní úpravě druhého státu, která je relevantní pro postup orgánů ČR činných v trestním řízení.</a:t>
            </a:r>
          </a:p>
          <a:p>
            <a:endParaRPr lang="cs-CZ" altLang="cs-CZ" sz="1600" dirty="0"/>
          </a:p>
          <a:p>
            <a:r>
              <a:rPr lang="cs-CZ" altLang="cs-CZ" sz="1600" dirty="0"/>
              <a:t>Platí zásada svrchovanosti  -  o provedení úkonu je třeba požádat cizí orgán</a:t>
            </a:r>
          </a:p>
          <a:p>
            <a:endParaRPr lang="cs-CZ" altLang="cs-CZ" sz="1400"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právní pomoc</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764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r>
              <a:rPr lang="cs-CZ" sz="1600" dirty="0"/>
              <a:t>Arbitráž se často používá jako způsob řešení sporů i v oblasti mezinárodního práva. </a:t>
            </a:r>
          </a:p>
          <a:p>
            <a:r>
              <a:rPr lang="cs-CZ" sz="1600" dirty="0"/>
              <a:t>Rozhodčí řízení je obvykle považováno za výhodnější alternativu s ohledem na nezávislost na soudech příslušného státu.</a:t>
            </a:r>
          </a:p>
          <a:p>
            <a:r>
              <a:rPr lang="cs-CZ" sz="1600" dirty="0"/>
              <a:t>Dalším podstatným aspektem je rychlost a možnost výběru rozhodce disponujícího kvalifikací pro příslušný obor práva či obchodu. </a:t>
            </a:r>
          </a:p>
          <a:p>
            <a:r>
              <a:rPr lang="cs-CZ" sz="1600" dirty="0"/>
              <a:t>Výkon rozhodčích nálezu v mezinárodním kontextu je zaručen mezinárodními smlouvami, zejména </a:t>
            </a:r>
            <a:r>
              <a:rPr lang="cs-CZ" sz="1600" b="1" dirty="0"/>
              <a:t>Newyorskou úmluvou o uznání a výkonu rozhodčích nálezů </a:t>
            </a:r>
            <a:r>
              <a:rPr lang="cs-CZ" sz="1600" dirty="0"/>
              <a:t>vstoupila v platnost v roce 1959. </a:t>
            </a:r>
          </a:p>
          <a:p>
            <a:r>
              <a:rPr lang="cs-CZ" sz="1600" dirty="0"/>
              <a:t>Vždy ale hrozí subjektivita arbitra.</a:t>
            </a:r>
          </a:p>
          <a:p>
            <a:endParaRPr lang="cs-CZ" sz="1400"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t>Mezinárodní arbitráž (mezinárodní rozhodčí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5692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KUČERA, Z., 2015. </a:t>
            </a:r>
            <a:r>
              <a:rPr lang="cs-CZ" sz="1400" i="1" dirty="0"/>
              <a:t>Mezinárodní právo soukromé</a:t>
            </a:r>
            <a:r>
              <a:rPr lang="cs-CZ" sz="1400" dirty="0"/>
              <a:t>. Plzeň: Aleš Čeněk, s.r.o. a Doplněk. ISBN 978-80-7380-550-0. </a:t>
            </a:r>
          </a:p>
          <a:p>
            <a:pPr eaLnBrk="0" fontAlgn="base" hangingPunct="0">
              <a:spcBef>
                <a:spcPct val="0"/>
              </a:spcBef>
              <a:spcAft>
                <a:spcPct val="0"/>
              </a:spcAft>
            </a:pPr>
            <a:r>
              <a:rPr lang="cs-CZ" sz="1400" dirty="0"/>
              <a:t>MALACKA M. a L. RYŠAVÝ, 2019. </a:t>
            </a:r>
            <a:r>
              <a:rPr lang="cs-CZ" sz="1400" i="1" dirty="0"/>
              <a:t>Mezinárodní právo soukromé. </a:t>
            </a:r>
            <a:r>
              <a:rPr lang="cs-CZ" sz="1400" dirty="0"/>
              <a:t>Praha: </a:t>
            </a:r>
            <a:r>
              <a:rPr lang="cs-CZ" sz="1400" dirty="0" err="1"/>
              <a:t>Leges</a:t>
            </a:r>
            <a:r>
              <a:rPr lang="cs-CZ" sz="1400" dirty="0"/>
              <a:t>. ISBN 978-80-7502-358-2.</a:t>
            </a:r>
          </a:p>
          <a:p>
            <a:pPr eaLnBrk="0" fontAlgn="base" hangingPunct="0">
              <a:spcBef>
                <a:spcPct val="0"/>
              </a:spcBef>
              <a:spcAft>
                <a:spcPct val="0"/>
              </a:spcAft>
            </a:pPr>
            <a:r>
              <a:rPr lang="cs-CZ" sz="1400" dirty="0"/>
              <a:t>PAUKNEROVÁ, M., N. ROZEHNALOVÁ, M. ZAVADILOVÁ a KOLEKTIV, 2013. </a:t>
            </a:r>
            <a:r>
              <a:rPr lang="cs-CZ" sz="1400" i="1" dirty="0"/>
              <a:t>Zákon o mezinárodním právu soukromém</a:t>
            </a:r>
            <a:r>
              <a:rPr lang="cs-CZ" sz="1400" dirty="0"/>
              <a:t>. Komentář. Vyd. 1. Praha: </a:t>
            </a:r>
            <a:r>
              <a:rPr lang="cs-CZ" sz="1400" dirty="0" err="1"/>
              <a:t>Wolters</a:t>
            </a:r>
            <a:r>
              <a:rPr lang="cs-CZ" sz="1400" dirty="0"/>
              <a:t> </a:t>
            </a:r>
            <a:r>
              <a:rPr lang="cs-CZ" sz="1400" dirty="0" err="1"/>
              <a:t>Kluwer</a:t>
            </a:r>
            <a:r>
              <a:rPr lang="cs-CZ" sz="1400" dirty="0"/>
              <a:t> ČR. ISBN 978-80-7478-368-5. </a:t>
            </a:r>
          </a:p>
          <a:p>
            <a:pPr eaLnBrk="0" fontAlgn="base" hangingPunct="0">
              <a:spcBef>
                <a:spcPct val="0"/>
              </a:spcBef>
              <a:spcAft>
                <a:spcPct val="0"/>
              </a:spcAft>
            </a:pPr>
            <a:r>
              <a:rPr lang="cs-CZ" sz="1400" dirty="0"/>
              <a:t>ROZEHNALOVÁ, N., K. DRLIČKOVÁ, T. KYSELOVSKÁ a J. VALDHANS, 2018. </a:t>
            </a:r>
            <a:r>
              <a:rPr lang="cs-CZ" sz="1400" i="1" dirty="0"/>
              <a:t>Mezinárodní právo soukromé Evropské unie. 2. vydání. </a:t>
            </a:r>
            <a:r>
              <a:rPr lang="cs-CZ" sz="1400" dirty="0"/>
              <a:t>Praha: </a:t>
            </a:r>
            <a:r>
              <a:rPr lang="cs-CZ" sz="1400" dirty="0" err="1"/>
              <a:t>Wolters</a:t>
            </a:r>
            <a:r>
              <a:rPr lang="cs-CZ" sz="1400" dirty="0"/>
              <a:t> </a:t>
            </a:r>
            <a:r>
              <a:rPr lang="cs-CZ" sz="1400" dirty="0" err="1"/>
              <a:t>Kluwer</a:t>
            </a:r>
            <a:r>
              <a:rPr lang="cs-CZ" sz="1400" dirty="0"/>
              <a:t> ČR. ISBN 978-80-7598-123-3.</a:t>
            </a:r>
          </a:p>
          <a:p>
            <a:pPr eaLnBrk="0" fontAlgn="base" hangingPunct="0">
              <a:spcBef>
                <a:spcPct val="0"/>
              </a:spcBef>
              <a:spcAft>
                <a:spcPct val="0"/>
              </a:spcAft>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843558"/>
            <a:ext cx="8280920" cy="3456384"/>
          </a:xfrm>
          <a:prstGeom prst="rect">
            <a:avLst/>
          </a:prstGeom>
        </p:spPr>
        <p:txBody>
          <a:bodyPr>
            <a:noAutofit/>
          </a:bodyPr>
          <a:lstStyle/>
          <a:p>
            <a:r>
              <a:rPr lang="cs-CZ" sz="1400" b="1" dirty="0"/>
              <a:t>Forma uzavření manželství a Osobní majetkové poměry manželů</a:t>
            </a:r>
          </a:p>
          <a:p>
            <a:r>
              <a:rPr lang="cs-CZ" sz="1400" b="1" dirty="0"/>
              <a:t>§ 48 ZMPS</a:t>
            </a:r>
          </a:p>
          <a:p>
            <a:r>
              <a:rPr lang="cs-CZ" sz="1400" dirty="0"/>
              <a:t>(1) Způsobilost osoby uzavřít manželství, jakož i podmínky jeho platnosti se řídí právním řádem státu, jehož je tato osoba občanem.</a:t>
            </a:r>
          </a:p>
          <a:p>
            <a:r>
              <a:rPr lang="cs-CZ" sz="1400" dirty="0"/>
              <a:t>(2) Forma uzavření manželství se řídí právním řádem platným v místě, v němž se manželství uzavírá.</a:t>
            </a:r>
          </a:p>
          <a:p>
            <a:r>
              <a:rPr lang="cs-CZ" sz="1400" dirty="0"/>
              <a:t>(3) Uzavření manželství na zastupitelském úřadu České republiky v zahraničí se řídí českým právním řádem.</a:t>
            </a:r>
          </a:p>
          <a:p>
            <a:r>
              <a:rPr lang="cs-CZ" sz="1400" dirty="0"/>
              <a:t>(4) Státní občan České republiky nemůže uzavřít manželství na zastupitelském úřadu cizího státu v České republice.</a:t>
            </a:r>
          </a:p>
          <a:p>
            <a:r>
              <a:rPr lang="cs-CZ" sz="1400" b="1" dirty="0"/>
              <a:t>§ 49 ZMPS</a:t>
            </a:r>
          </a:p>
          <a:p>
            <a:r>
              <a:rPr lang="cs-CZ" sz="1400" dirty="0"/>
              <a:t>(1) Osobní poměry manželů se řídí právním řádem státu, jehož jsou oba občany. Jsou-li občany různých států, řídí se tyto poměry právním řádem státu, v němž mají oba manželé obvyklý pobyt, jinak českým právním řádem.</a:t>
            </a:r>
          </a:p>
          <a:p>
            <a:r>
              <a:rPr lang="cs-CZ" sz="1400" dirty="0"/>
              <a:t>(3) Majetkové poměry manželů se řídí právním řádem státu, ve kterém mají oba manželé obvyklý pobyt (</a:t>
            </a:r>
            <a:r>
              <a:rPr lang="cs-CZ" sz="1400" b="1" dirty="0"/>
              <a:t>lex </a:t>
            </a:r>
            <a:r>
              <a:rPr lang="cs-CZ" sz="1400" b="1" dirty="0" err="1"/>
              <a:t>domicilii</a:t>
            </a:r>
            <a:r>
              <a:rPr lang="cs-CZ" sz="1400" dirty="0"/>
              <a:t>); jinak právním řádem státu, jehož jsou oba manželé občany (</a:t>
            </a:r>
            <a:r>
              <a:rPr lang="cs-CZ" sz="1400" b="1" dirty="0"/>
              <a:t>lex </a:t>
            </a:r>
            <a:r>
              <a:rPr lang="cs-CZ" sz="1400" b="1" dirty="0" err="1"/>
              <a:t>patriae</a:t>
            </a:r>
            <a:r>
              <a:rPr lang="cs-CZ" sz="1400" dirty="0"/>
              <a:t>); jinak českým právním řádem (</a:t>
            </a:r>
            <a:r>
              <a:rPr lang="cs-CZ" sz="1400" b="1" dirty="0"/>
              <a:t>lex </a:t>
            </a:r>
            <a:r>
              <a:rPr lang="cs-CZ" sz="1400" b="1" dirty="0" err="1"/>
              <a:t>fori</a:t>
            </a:r>
            <a:r>
              <a:rPr lang="cs-CZ" sz="1400"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627534"/>
            <a:ext cx="8280920" cy="3528393"/>
          </a:xfrm>
          <a:prstGeom prst="rect">
            <a:avLst/>
          </a:prstGeom>
        </p:spPr>
        <p:txBody>
          <a:bodyPr>
            <a:noAutofit/>
          </a:bodyPr>
          <a:lstStyle/>
          <a:p>
            <a:r>
              <a:rPr lang="cs-CZ" sz="1400" b="1" dirty="0"/>
              <a:t>Majetkové poměry manželů</a:t>
            </a:r>
          </a:p>
          <a:p>
            <a:r>
              <a:rPr lang="cs-CZ" sz="1400" dirty="0"/>
              <a:t>Nařízení Rady (EU) 2016/1103 ze dne 24. června 2016 provádějící posílenou spolupráci v oblasti příslušnosti, rozhodného práva a uznávání a výkonu rozhodnutí ve věcech majetkových poměrů v manželství</a:t>
            </a:r>
          </a:p>
          <a:p>
            <a:r>
              <a:rPr lang="cs-CZ" sz="1400" dirty="0"/>
              <a:t>Čl. 22 Nařízení Rady (EU) 2016/1103</a:t>
            </a:r>
          </a:p>
          <a:p>
            <a:r>
              <a:rPr lang="cs-CZ" sz="1400" dirty="0"/>
              <a:t>Manželé či budoucí manželé se mohou dohodnout, že si zvolí nebo změní právo rozhodné pro své majetkové poměry v manželství, za předpokladu, že se jedná o některé z následujících práv:</a:t>
            </a:r>
          </a:p>
          <a:p>
            <a:r>
              <a:rPr lang="cs-CZ" sz="1400" dirty="0"/>
              <a:t>a) právo státu, v němž mají manželé nebo budoucí manželé nebo jeden z nich obvyklý pobyt v době uzavření dohody; nebo</a:t>
            </a:r>
          </a:p>
          <a:p>
            <a:r>
              <a:rPr lang="cs-CZ" sz="1400" dirty="0"/>
              <a:t>b) právo státu, jehož je některý z manželů nebo budoucích manželů v době uzavření dohody státním příslušníkem</a:t>
            </a:r>
          </a:p>
          <a:p>
            <a:r>
              <a:rPr lang="cs-CZ" sz="1400" dirty="0"/>
              <a:t>Čl. 26 Nařízení Rady (EU) 2016/1103</a:t>
            </a:r>
          </a:p>
          <a:p>
            <a:r>
              <a:rPr lang="cs-CZ" sz="1400" dirty="0"/>
              <a:t>Při neexistenci dohody o volbě práva podle článku 22 je právem rozhodným pro majetkové poměry v manželství právo státu:</a:t>
            </a:r>
          </a:p>
          <a:p>
            <a:r>
              <a:rPr lang="cs-CZ" sz="1400" dirty="0"/>
              <a:t>a) v němž mají manželé první společný obvyklý pobyt po uzavření manželství, nebo pokud takový stát není,</a:t>
            </a:r>
          </a:p>
          <a:p>
            <a:r>
              <a:rPr lang="cs-CZ" sz="1400" dirty="0"/>
              <a:t>b) jehož jsou oba manželé v době uzavření manželství státními příslušníky, nebo pokud takový stát není,</a:t>
            </a:r>
          </a:p>
          <a:p>
            <a:r>
              <a:rPr lang="cs-CZ" sz="1400" dirty="0"/>
              <a:t>c) k němuž mají oba manželé v době uzavření manželství s přihlédnutím ke všem okolnostem nejužší vazbu.</a:t>
            </a:r>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424936" cy="4032448"/>
          </a:xfrm>
          <a:prstGeom prst="rect">
            <a:avLst/>
          </a:prstGeom>
        </p:spPr>
        <p:txBody>
          <a:bodyPr>
            <a:noAutofit/>
          </a:bodyPr>
          <a:lstStyle/>
          <a:p>
            <a:r>
              <a:rPr lang="cs-CZ" sz="1400" b="1" dirty="0"/>
              <a:t>Zrušení manželství rozvodem, zánik manželství: § 50 ZMPS</a:t>
            </a:r>
          </a:p>
          <a:p>
            <a:r>
              <a:rPr lang="cs-CZ" sz="1400" b="1" dirty="0"/>
              <a:t>Nařízení Rady (EU) č. 2019/1111 ze dne 25. 6. 2019, o příslušnosti, uznávání a výkonu rozhodnutí ve věcech manželských a ve věcech rodičovské odpovědnosti a o mezinárodních únosech dětí (dále jen „nařízení Brusel II </a:t>
            </a:r>
            <a:r>
              <a:rPr lang="cs-CZ" sz="1400" b="1" dirty="0" err="1"/>
              <a:t>ter</a:t>
            </a:r>
            <a:r>
              <a:rPr lang="cs-CZ" sz="1400" b="1" dirty="0"/>
              <a:t>“)</a:t>
            </a:r>
          </a:p>
          <a:p>
            <a:r>
              <a:rPr lang="cs-CZ" sz="1400" b="1" dirty="0"/>
              <a:t>Čl. 3: </a:t>
            </a:r>
            <a:r>
              <a:rPr lang="cs-CZ" sz="1400" dirty="0"/>
              <a:t>Ve věcech týkajících se rozvodu, rozluky nebo prohlášení manželství za neplatné jsou příslušné soudy členského státu,</a:t>
            </a:r>
          </a:p>
          <a:p>
            <a:r>
              <a:rPr lang="cs-CZ" sz="1400" dirty="0"/>
              <a:t>a) na jehož území:</a:t>
            </a:r>
          </a:p>
          <a:p>
            <a:r>
              <a:rPr lang="cs-CZ" sz="1400" dirty="0"/>
              <a:t>mají manželé obvyklý pobyt,</a:t>
            </a:r>
          </a:p>
          <a:p>
            <a:r>
              <a:rPr lang="cs-CZ" sz="1400" dirty="0"/>
              <a:t>měli manželé poslední obvyklý pobyt, pokud zde jeden z nich ještě bydlí</a:t>
            </a:r>
          </a:p>
          <a:p>
            <a:r>
              <a:rPr lang="cs-CZ" sz="1400" dirty="0"/>
              <a:t>má odpůrce obvyklý pobyt</a:t>
            </a:r>
          </a:p>
          <a:p>
            <a:r>
              <a:rPr lang="cs-CZ" sz="1400" dirty="0"/>
              <a:t>v případě společného návrhu má alespoň jeden z manželů obvyklý pobyt</a:t>
            </a:r>
          </a:p>
          <a:p>
            <a:r>
              <a:rPr lang="cs-CZ" sz="1400" dirty="0"/>
              <a:t>má navrhovatel obvyklý pobyt, pokud zde pobýval nejméně jeden rok bezprostředně před podáním návrhu, nebo</a:t>
            </a:r>
          </a:p>
          <a:p>
            <a:r>
              <a:rPr lang="cs-CZ" sz="1400" dirty="0"/>
              <a:t>má navrhovatel obvyklý pobyt, pokud zde pobýval nejméně šest měsíců bezprostředně před podáním návrhu, a zároveň je státním příslušníkem tohoto členského státu, nebo</a:t>
            </a:r>
          </a:p>
          <a:p>
            <a:pPr marL="0" indent="0">
              <a:buNone/>
            </a:pPr>
            <a:r>
              <a:rPr lang="cs-CZ" sz="1400" dirty="0"/>
              <a:t>        b) jehož státním příslušníkem jsou oba rodiče.</a:t>
            </a:r>
          </a:p>
          <a:p>
            <a:endParaRPr lang="cs-CZ" sz="1400" dirty="0"/>
          </a:p>
          <a:p>
            <a:pPr marL="0" indent="0">
              <a:buNone/>
            </a:pPr>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3004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r>
              <a:rPr lang="cs-CZ" sz="1400" b="1" dirty="0"/>
              <a:t>Zrušení manželství rozvodem, zánik manželství: § 50 ZMPS</a:t>
            </a:r>
          </a:p>
          <a:p>
            <a:r>
              <a:rPr lang="cs-CZ" sz="1400" b="1" dirty="0"/>
              <a:t>Nařízení Rady (EU) č. 1259/2010 ze dne 20. prosince 2010, kterým se zavádí posílená spolupráce v oblasti rozhodného práva ve věcech rozvodu a rozluky </a:t>
            </a:r>
            <a:r>
              <a:rPr lang="cs-CZ" sz="1400" dirty="0"/>
              <a:t>(</a:t>
            </a:r>
            <a:r>
              <a:rPr lang="cs-CZ" sz="1400" b="1" dirty="0"/>
              <a:t>Řím III) </a:t>
            </a:r>
          </a:p>
          <a:p>
            <a:r>
              <a:rPr lang="cs-CZ" sz="1400" dirty="0"/>
              <a:t>Čl. 8: V případě, že nedojde k volbě podle článku 5, řídí se rozvod a rozluka právem státu:</a:t>
            </a:r>
          </a:p>
          <a:p>
            <a:r>
              <a:rPr lang="cs-CZ" sz="1400" dirty="0"/>
              <a:t>a) v němž mají manželé obvyklé bydliště v okamžiku zahájení řízení u soudu, nebo popřípadě</a:t>
            </a:r>
          </a:p>
          <a:p>
            <a:r>
              <a:rPr lang="cs-CZ" sz="1400" dirty="0"/>
              <a:t>b) v němž měli manželé poslední obvyklé bydliště, pokud k ukončení pobytu nedošlo dříve než rok před zahájením řízení u soudu a jeden z manželů v tomto státě pobývá ještě v okamžiku zahájení řízení u soudu, nebo popřípadě</a:t>
            </a:r>
          </a:p>
          <a:p>
            <a:r>
              <a:rPr lang="cs-CZ" sz="1400" dirty="0"/>
              <a:t>c) jehož státní příslušnost mají oba manželé v okamžiku </a:t>
            </a:r>
            <a:r>
              <a:rPr lang="cs-CZ" sz="1400" dirty="0">
                <a:solidFill>
                  <a:schemeClr val="tx1">
                    <a:lumMod val="75000"/>
                  </a:schemeClr>
                </a:solidFill>
              </a:rPr>
              <a:t>zahá­jení </a:t>
            </a:r>
            <a:r>
              <a:rPr lang="cs-CZ" sz="1400" dirty="0"/>
              <a:t>řízení u soudu, nebo popřípadě</a:t>
            </a:r>
          </a:p>
          <a:p>
            <a:r>
              <a:rPr lang="cs-CZ" sz="1400" dirty="0"/>
              <a:t>d) u jehož soudu bylo zahájeno řízení.</a:t>
            </a:r>
            <a:endParaRPr lang="cs-CZ" sz="1400" b="1" dirty="0"/>
          </a:p>
          <a:p>
            <a:r>
              <a:rPr lang="cs-CZ" altLang="cs-CZ" sz="1400" b="1" dirty="0">
                <a:solidFill>
                  <a:srgbClr val="307871"/>
                </a:solidFill>
                <a:latin typeface="Times New Roman" panose="02020603050405020304" pitchFamily="18" charset="0"/>
                <a:cs typeface="Times New Roman" panose="02020603050405020304" pitchFamily="18" charset="0"/>
              </a:rPr>
              <a:t>Příklad č.1: </a:t>
            </a:r>
            <a:r>
              <a:rPr lang="cs-CZ" sz="1400" dirty="0"/>
              <a:t>Manželé, z nichž jeden má českou státní příslušnost a druhý francouzskou, žijí v Bruselu. Manželé se chtějí rozvést. U kterého soudu je možné podat návrh na rozvod?</a:t>
            </a:r>
          </a:p>
          <a:p>
            <a:r>
              <a:rPr lang="cs-CZ" sz="1400" b="1" dirty="0"/>
              <a:t>Příklad č. 2: </a:t>
            </a:r>
            <a:r>
              <a:rPr lang="cs-CZ" sz="1400" dirty="0"/>
              <a:t>Občanka ČR se provdala za rakouského státního příslušníka. Po svatbě žili nejprve ve Vídni, poté se přestěhovali do Prahy, kde se jim narodila dcera. Otec od rodiny následně odešel a vrátil se do Vídně. Matka zůstala s dcerou v Praze. Chce podat návrh na rozvod a svěření dítě do péče. U kterého soudu může podat návrh?</a:t>
            </a:r>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078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b="1" dirty="0"/>
              <a:t>Poměry mezi rodiči a dětmi</a:t>
            </a:r>
          </a:p>
          <a:p>
            <a:pPr>
              <a:defRPr/>
            </a:pPr>
            <a:r>
              <a:rPr lang="cs-CZ" sz="1400" dirty="0"/>
              <a:t>Na této úrovni existuje řada mezinárodních úmluv, z nichž jsou odvozovány speciální ustanovení týkající se úpravy poměru mezi rodiči a dětmi. Existuje mnoho bilaterálních a multilaterálních smluv týkající</a:t>
            </a:r>
            <a:r>
              <a:rPr lang="cs-CZ" sz="1400" dirty="0">
                <a:solidFill>
                  <a:schemeClr val="tx1">
                    <a:lumMod val="75000"/>
                  </a:schemeClr>
                </a:solidFill>
              </a:rPr>
              <a:t>ch</a:t>
            </a:r>
            <a:r>
              <a:rPr lang="cs-CZ" sz="1400" dirty="0"/>
              <a:t> se této problematiky, např.:</a:t>
            </a:r>
          </a:p>
          <a:p>
            <a:pPr>
              <a:defRPr/>
            </a:pPr>
            <a:r>
              <a:rPr lang="cs-CZ" sz="1400" dirty="0"/>
              <a:t>Úmluva o mezinárodním vymáhání výživného na děti a dalších druhů vyživovacích povinností vyplývajících z rodinných vztahů ze dne 23.11.2007</a:t>
            </a:r>
          </a:p>
          <a:p>
            <a:pPr>
              <a:defRPr/>
            </a:pPr>
            <a:r>
              <a:rPr lang="cs-CZ" sz="1400" dirty="0"/>
              <a:t>Haagská úmluva ze dne 15.4.1958 o uznání a výkonu rozhodnutí o vyživovací povinnosti vůči dětem</a:t>
            </a:r>
          </a:p>
          <a:p>
            <a:pPr>
              <a:defRPr/>
            </a:pPr>
            <a:r>
              <a:rPr lang="cs-CZ" sz="1400" dirty="0"/>
              <a:t>Haagská úmluva o rozhodném právu na vyživovací povinnost k dětem ze dne 24.10.1956</a:t>
            </a:r>
          </a:p>
          <a:p>
            <a:pPr>
              <a:defRPr/>
            </a:pPr>
            <a:r>
              <a:rPr lang="cs-CZ" sz="1400" dirty="0"/>
              <a:t>Rozhodnutí Rady ze dne 30. listopadu 2009 o uzavření Haagského protokolu ze dne 23. listopadu 2007 o právu rozhodném pro vyživovací povinnosti Evropským společenstvím</a:t>
            </a:r>
          </a:p>
          <a:p>
            <a:pPr>
              <a:defRPr/>
            </a:pPr>
            <a:r>
              <a:rPr lang="cs-CZ" sz="1400" dirty="0"/>
              <a:t>Nařízení o výživném, tedy nařízení č. 4/2009 o příslušnosti, rozhodném právu, uznávání a výkonu rozhodnutí a o spolupráci ve věcech vyživovacích povinností, které s ohledem na zvolený způsob úpravy neobsahují kolizní normy </a:t>
            </a:r>
          </a:p>
          <a:p>
            <a:r>
              <a:rPr lang="cs-CZ" sz="1400" dirty="0"/>
              <a:t>Nařízení Rady (EU) č. 2019/1111 ze dne 25. 6. 2019, o příslušnosti, uznávání a výkonu rozhodnutí ve věcech manželských a ve věcech rodičovské odpovědnosti a o mezinárodních únosech dětí (dále jen „nařízení Brusel II </a:t>
            </a:r>
            <a:r>
              <a:rPr lang="cs-CZ" sz="1400" dirty="0" err="1"/>
              <a:t>ter</a:t>
            </a:r>
            <a:r>
              <a:rPr lang="cs-CZ" sz="1400" dirty="0"/>
              <a:t>“)</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2545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b="1" dirty="0"/>
              <a:t>Poměry mezi rodiči a dětmi</a:t>
            </a:r>
            <a:endParaRPr lang="cs-CZ" sz="1400" dirty="0"/>
          </a:p>
          <a:p>
            <a:pPr>
              <a:defRPr/>
            </a:pPr>
            <a:r>
              <a:rPr lang="cs-CZ" sz="1400" dirty="0"/>
              <a:t>Nařízení Brusel II </a:t>
            </a:r>
            <a:r>
              <a:rPr lang="cs-CZ" sz="1400" dirty="0" err="1"/>
              <a:t>ter</a:t>
            </a:r>
            <a:r>
              <a:rPr lang="cs-CZ" sz="1400" dirty="0"/>
              <a:t> má přednostní aplikaci za předpokladu, že dotčena osoba dítěte má obvyklý pobyt v členském státě EU.</a:t>
            </a:r>
          </a:p>
          <a:p>
            <a:pPr>
              <a:defRPr/>
            </a:pPr>
            <a:r>
              <a:rPr lang="cs-CZ" sz="1400" dirty="0"/>
              <a:t>Základním kritériem pro určení mezinárodní pravomoci je jak podle nařízení Brusel II </a:t>
            </a:r>
            <a:r>
              <a:rPr lang="cs-CZ" sz="1400" dirty="0" err="1"/>
              <a:t>ter</a:t>
            </a:r>
            <a:r>
              <a:rPr lang="cs-CZ" sz="1400" dirty="0"/>
              <a:t>, tak podle Haagské úmluvy obvyklý pobyt dítěte. </a:t>
            </a:r>
          </a:p>
          <a:p>
            <a:pPr>
              <a:defRPr/>
            </a:pPr>
            <a:r>
              <a:rPr lang="cs-CZ" sz="1400" b="1" dirty="0"/>
              <a:t>Obecná příslušnost</a:t>
            </a:r>
          </a:p>
          <a:p>
            <a:r>
              <a:rPr lang="cs-CZ" sz="1400" b="1" dirty="0"/>
              <a:t>Čl. 7 odst. 1 Nařízení Brusel II </a:t>
            </a:r>
            <a:r>
              <a:rPr lang="cs-CZ" sz="1400" b="1" dirty="0" err="1"/>
              <a:t>ter</a:t>
            </a:r>
            <a:endParaRPr lang="cs-CZ" sz="1400" b="1" dirty="0"/>
          </a:p>
          <a:p>
            <a:r>
              <a:rPr lang="cs-CZ" sz="1400" dirty="0"/>
              <a:t>Soudy členského státu jsou příslušné ve věci rodičovské odpovědnosti k dítěti, které má v době zahájení řízení obvyklé pobyt na území tohoto členského státu.</a:t>
            </a:r>
          </a:p>
          <a:p>
            <a:r>
              <a:rPr lang="cs-CZ" sz="1400" b="1" dirty="0"/>
              <a:t>Příslušnost založená na přítomnosti dítěte</a:t>
            </a:r>
          </a:p>
          <a:p>
            <a:r>
              <a:rPr lang="cs-CZ" sz="1400" b="1" dirty="0"/>
              <a:t>Čl. 11 Nařízení Brusel II </a:t>
            </a:r>
            <a:r>
              <a:rPr lang="cs-CZ" sz="1400" b="1" dirty="0" err="1"/>
              <a:t>ter</a:t>
            </a:r>
            <a:r>
              <a:rPr lang="cs-CZ" sz="1400" b="1" dirty="0"/>
              <a:t>: </a:t>
            </a:r>
            <a:r>
              <a:rPr lang="cs-CZ" sz="1400" dirty="0"/>
              <a:t>Pokud nelze zjistit obvyklý pobyt dítěte a nelze zjistit příslušnost podle čl. 10, jsou příslušné soudy členského státu, ve kterém se dítě zdržuje.</a:t>
            </a:r>
          </a:p>
          <a:p>
            <a:r>
              <a:rPr lang="cs-CZ" sz="1400" b="1" dirty="0"/>
              <a:t>Příslušnost v případech únosu dítěte</a:t>
            </a:r>
          </a:p>
          <a:p>
            <a:r>
              <a:rPr lang="cs-CZ" sz="1400" b="1" dirty="0"/>
              <a:t>Čl. 9 Nařízení Brusel II </a:t>
            </a:r>
            <a:r>
              <a:rPr lang="cs-CZ" sz="1400" b="1" dirty="0" err="1"/>
              <a:t>ter</a:t>
            </a:r>
            <a:r>
              <a:rPr lang="cs-CZ" sz="1400" b="1" dirty="0"/>
              <a:t>: </a:t>
            </a:r>
            <a:r>
              <a:rPr lang="cs-CZ" sz="1400" dirty="0"/>
              <a:t>V případech protiprávního přemístění nebo zadržení dítěte jsou soudy členského státu, ve kterém mělo dítě obvyklý pobyt bezprostředně před svým protiprávním přemístěním nebo zadržením, příslušné do doby, kdy dítě získá obvyklý pobyt v jiném členském státě.</a:t>
            </a:r>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Nároky matky dítěte vůči jeho otci</a:t>
            </a:r>
          </a:p>
          <a:p>
            <a:r>
              <a:rPr lang="cs-CZ" sz="1600" dirty="0"/>
              <a:t>§ 59 ZMPS: Nároky matky dítěte vůči jeho otci, za něhož není provdána, se řídí právním řádem státu, v němž má matka v době narození dítěte obvyklý pobyt. Matka se může dovolat použití právního řádu státu, jehož je občankou v době narození dítěte. Nároky neprovdané těhotné ženy se řídí právním řádem státu, ve kterém má v době podání návrhu obvyklý pobyt, ledaže se dovolá použití právního řádu státu, jehož je v době podání návrhu občankou.</a:t>
            </a:r>
          </a:p>
          <a:p>
            <a:r>
              <a:rPr lang="cs-CZ" sz="1600" b="1" dirty="0"/>
              <a:t>Haagský protokol o právu rozhodném pro vyživovací povinnosti </a:t>
            </a:r>
            <a:r>
              <a:rPr lang="cs-CZ" sz="1600" dirty="0"/>
              <a:t>– řeší změny rozhodného práva s ohledem na změnu obvyklého pobytu.</a:t>
            </a:r>
          </a:p>
          <a:p>
            <a:r>
              <a:rPr lang="cs-CZ" sz="1600" dirty="0"/>
              <a:t>Čl. 3 odst. 1 Haagského protokolu: Vyživovací povinnosti se řídí právem státu, v němž má oprávněný místo obvyklého pobytu, nestanoví-li tento protokol jinak.</a:t>
            </a:r>
          </a:p>
          <a:p>
            <a:r>
              <a:rPr lang="cs-CZ" sz="1600" dirty="0"/>
              <a:t>Čl. 3 odst. 2  Haagského protokolu: V případě změny místa obvyklého pobytu oprávněného se použije právo státu, v němž má oprávněný nové místo obvyklého pobytu, a to od okamžiku takové změny.</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08339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Osvojení</a:t>
            </a:r>
          </a:p>
          <a:p>
            <a:r>
              <a:rPr lang="cs-CZ" altLang="cs-CZ" sz="1400" b="1" dirty="0">
                <a:solidFill>
                  <a:srgbClr val="307871"/>
                </a:solidFill>
                <a:latin typeface="Times New Roman" panose="02020603050405020304" pitchFamily="18" charset="0"/>
                <a:cs typeface="Times New Roman" panose="02020603050405020304" pitchFamily="18" charset="0"/>
              </a:rPr>
              <a:t>Úmluva o právech dítěte z 8. dubna 1991</a:t>
            </a:r>
            <a:r>
              <a:rPr lang="cs-CZ" altLang="cs-CZ" sz="1400" dirty="0">
                <a:solidFill>
                  <a:srgbClr val="307871"/>
                </a:solidFill>
                <a:latin typeface="Times New Roman" panose="02020603050405020304" pitchFamily="18" charset="0"/>
                <a:cs typeface="Times New Roman" panose="02020603050405020304" pitchFamily="18" charset="0"/>
              </a:rPr>
              <a:t>, která akcentuje zejména ochranu zájmů osvojeného dítěte, vyloučení smluvních osvojení a zakotvení souhlasu orgánu dotčeného státu s mezinárodním osvojením</a:t>
            </a:r>
          </a:p>
          <a:p>
            <a:r>
              <a:rPr lang="cs-CZ" altLang="cs-CZ" sz="1400" b="1" dirty="0">
                <a:solidFill>
                  <a:srgbClr val="307871"/>
                </a:solidFill>
                <a:latin typeface="Times New Roman" panose="02020603050405020304" pitchFamily="18" charset="0"/>
                <a:cs typeface="Times New Roman" panose="02020603050405020304" pitchFamily="18" charset="0"/>
              </a:rPr>
              <a:t>Úmluva o ochraně dětí a spolupráci při mezinárodním osvojení z 29. května 1993</a:t>
            </a:r>
            <a:r>
              <a:rPr lang="cs-CZ" altLang="cs-CZ" sz="1400" dirty="0">
                <a:solidFill>
                  <a:srgbClr val="307871"/>
                </a:solidFill>
                <a:latin typeface="Times New Roman" panose="02020603050405020304" pitchFamily="18" charset="0"/>
                <a:cs typeface="Times New Roman" panose="02020603050405020304" pitchFamily="18" charset="0"/>
              </a:rPr>
              <a:t>, která přináší základní standardy pro mezinárodní osvojení a specifikaci ústředního orgánu u přijímacího státu, kterým náleží posouzení budoucích osvojitelů jako vhodných a způsobilých pro řádný průběh osvojení.  </a:t>
            </a:r>
          </a:p>
          <a:p>
            <a:r>
              <a:rPr lang="cs-CZ" altLang="cs-CZ" sz="1400" dirty="0">
                <a:solidFill>
                  <a:srgbClr val="307871"/>
                </a:solidFill>
                <a:latin typeface="Times New Roman" panose="02020603050405020304" pitchFamily="18" charset="0"/>
                <a:cs typeface="Times New Roman" panose="02020603050405020304" pitchFamily="18" charset="0"/>
              </a:rPr>
              <a:t>Úloha Úřadu pro mezinárodněprávní ochranu dětí v Brně</a:t>
            </a:r>
          </a:p>
          <a:p>
            <a:r>
              <a:rPr lang="cs-CZ" sz="1400" dirty="0"/>
              <a:t>§ 61 ZMPS</a:t>
            </a:r>
          </a:p>
          <a:p>
            <a:r>
              <a:rPr lang="cs-CZ" sz="1400" dirty="0"/>
              <a:t>(1) K osvojení je třeba splnit podmínky stanovené právním řádem státu, jehož občanem je osvojenec, i státu, jehož občanem je osvojitel.</a:t>
            </a:r>
          </a:p>
          <a:p>
            <a:r>
              <a:rPr lang="cs-CZ" sz="1400" dirty="0"/>
              <a:t>(2) Mají-li osvojující manželé různou státní příslušnost, musí být splněny podmínky právních řádů obou manželů určených podle jejich státní příslušnosti a právního řádu státu, jehož občanem je osvojenec.</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be7dd80-9652-4f6b-aa1c-1db7b37e158a"/>
</p:tagLst>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5725</TotalTime>
  <Words>3068</Words>
  <Application>Microsoft Office PowerPoint</Application>
  <PresentationFormat>Předvádění na obrazovce (16:9)</PresentationFormat>
  <Paragraphs>188</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Enriqueta</vt:lpstr>
      <vt:lpstr>Times New Roman</vt:lpstr>
      <vt:lpstr>SLU</vt:lpstr>
      <vt:lpstr>Mezinárodní právo   Kolizní úprava rodinného práva a mezinárodní právo soukromé procesní   </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Mezinárodní právo soukromé procesní</vt:lpstr>
      <vt:lpstr>Pojem cizího rozhodnutí</vt:lpstr>
      <vt:lpstr>Uznání cizích státních rozhodnutí</vt:lpstr>
      <vt:lpstr>Uznání a výkon cizích státních rozhodnutí</vt:lpstr>
      <vt:lpstr>Výkon cizích státních rozhodnutí</vt:lpstr>
      <vt:lpstr>Uznání a výkon cizích státních rozhodnutí</vt:lpstr>
      <vt:lpstr>Uznání a výkon cizích státních rozhodnutí</vt:lpstr>
      <vt:lpstr>Mezinárodní právní pomoc</vt:lpstr>
      <vt:lpstr>Mezinárodní arbitráž (mezinárodní rozhodčí řízení)</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281</cp:revision>
  <dcterms:created xsi:type="dcterms:W3CDTF">2016-07-06T15:42:34Z</dcterms:created>
  <dcterms:modified xsi:type="dcterms:W3CDTF">2023-04-18T08:56:18Z</dcterms:modified>
</cp:coreProperties>
</file>