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35" r:id="rId3"/>
    <p:sldId id="336" r:id="rId4"/>
    <p:sldId id="340" r:id="rId5"/>
    <p:sldId id="341" r:id="rId6"/>
    <p:sldId id="342" r:id="rId7"/>
    <p:sldId id="343" r:id="rId8"/>
    <p:sldId id="345" r:id="rId9"/>
    <p:sldId id="308" r:id="rId10"/>
    <p:sldId id="320" r:id="rId11"/>
    <p:sldId id="326" r:id="rId12"/>
    <p:sldId id="319" r:id="rId13"/>
    <p:sldId id="322" r:id="rId14"/>
    <p:sldId id="348" r:id="rId15"/>
    <p:sldId id="349" r:id="rId16"/>
    <p:sldId id="350" r:id="rId17"/>
    <p:sldId id="351" r:id="rId18"/>
    <p:sldId id="352" r:id="rId19"/>
    <p:sldId id="353" r:id="rId20"/>
    <p:sldId id="325" r:id="rId21"/>
    <p:sldId id="288" r:id="rId22"/>
    <p:sldId id="287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335"/>
            <p14:sldId id="336"/>
            <p14:sldId id="340"/>
            <p14:sldId id="341"/>
            <p14:sldId id="342"/>
            <p14:sldId id="343"/>
            <p14:sldId id="345"/>
            <p14:sldId id="308"/>
            <p14:sldId id="320"/>
            <p14:sldId id="326"/>
            <p14:sldId id="319"/>
            <p14:sldId id="322"/>
            <p14:sldId id="348"/>
            <p14:sldId id="349"/>
            <p14:sldId id="350"/>
            <p14:sldId id="351"/>
            <p14:sldId id="352"/>
            <p14:sldId id="353"/>
            <p14:sldId id="325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20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013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416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626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799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552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103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727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4013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260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38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8576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err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131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766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41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801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37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45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err="1">
                <a:solidFill>
                  <a:schemeClr val="bg1"/>
                </a:solidFill>
              </a:rPr>
              <a:t>Právo</a:t>
            </a:r>
            <a:r>
              <a:rPr lang="cs-CZ" sz="3600" b="1" dirty="0">
                <a:solidFill>
                  <a:schemeClr val="bg1"/>
                </a:solidFill>
              </a:rPr>
              <a:t> mezinárodního obchodu (pojem, prameny, subjekty)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/>
              <a:t>Je upravena nařízením Rady č. ES/2157/2001, o statutu evropské společnosti a směrnicí Rady 2001/86/ES, kterou se doplňuje statut evropské společnosti s ohledem na zapojení zaměstnanců. V českém právním řádu je upravena zákonem č. 627/2004 Sb., o evropské společnosti. </a:t>
            </a:r>
          </a:p>
          <a:p>
            <a:r>
              <a:rPr lang="cs-CZ" sz="1400" b="1" dirty="0"/>
              <a:t>Způsoby založení jsou taxativně vymezeny v příslušném nařízení. Tady jsou uvedeny pouze 2 nejvíce rozšířené způsoby: </a:t>
            </a:r>
          </a:p>
          <a:p>
            <a:r>
              <a:rPr lang="cs-CZ" sz="1400" dirty="0"/>
              <a:t>fúze alespoň dvou akciových společností, které podléhají právním předpisům různých členských států.</a:t>
            </a:r>
          </a:p>
          <a:p>
            <a:r>
              <a:rPr lang="cs-CZ" sz="1400" dirty="0"/>
              <a:t>transformací akciové společnosti založené podle práva členského státu a mající sídlo a správní ústředí v členském státu, pokud má alespoň dva roky dceřinou společnost řídící se právem jiného členského státu. </a:t>
            </a:r>
          </a:p>
          <a:p>
            <a:r>
              <a:rPr lang="cs-CZ" sz="1400" b="1" dirty="0"/>
              <a:t>Ve všech případech musí upsaný základní kapitál činit nejméně 120 000 euro.</a:t>
            </a:r>
          </a:p>
          <a:p>
            <a:r>
              <a:rPr lang="cs-CZ" sz="1400" dirty="0"/>
              <a:t>Společnost musí mít sídlo na území některého ze států EU.</a:t>
            </a:r>
          </a:p>
          <a:p>
            <a:r>
              <a:rPr lang="cs-CZ" sz="1400" b="1" dirty="0"/>
              <a:t>Orgány Evropské společnosti:</a:t>
            </a:r>
          </a:p>
          <a:p>
            <a:r>
              <a:rPr lang="cs-CZ" sz="1400" dirty="0"/>
              <a:t>a) valná hromada akcionářů a</a:t>
            </a:r>
          </a:p>
          <a:p>
            <a:r>
              <a:rPr lang="cs-CZ" sz="1400" dirty="0"/>
              <a:t>b) buď dozorčí orgán a řídící orgán – představenstvo (dualistický systém), nebo správní orgán – správní radu (monistický systém), podle toho, kterou možnost obsahují stanovy.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Evropská akciová společnost (zkráceně Evropská společnost)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46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35292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/>
              <a:t>Základ její úpravy je obsažen v nařízení Rady (ES) č. 1435/2003, o statutu Evropské družstevní společnosti a navazující směrnici Rady č. 2003/72/ES, kterou se doplňuje statut evropské družstevní společnosti s ohledem na zapojení zaměstnanců, která byla do českého právního řádu implementována zákonem č. 307/2006 Sb., o evropské družstevní společnosti.</a:t>
            </a:r>
          </a:p>
          <a:p>
            <a:r>
              <a:rPr lang="cs-CZ" sz="1400" dirty="0"/>
              <a:t>Předmětem podnikání EDS </a:t>
            </a:r>
            <a:r>
              <a:rPr lang="cs-CZ" sz="1400" dirty="0">
                <a:solidFill>
                  <a:schemeClr val="tx1">
                    <a:lumMod val="75000"/>
                  </a:schemeClr>
                </a:solidFill>
              </a:rPr>
              <a:t>je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/>
              <a:t>uspokojování potřeb členů nebo rozvoj jejich hospodářských a sociálních činností.</a:t>
            </a:r>
          </a:p>
          <a:p>
            <a:r>
              <a:rPr lang="cs-CZ" sz="1400" dirty="0"/>
              <a:t>V procesu založení EDS musí být vždy přítomen tzv. nadnárodní prvek. Zcela nová EDS může být založena např. (1) alespoň pěti fyzickými osobami a společnostmi s bydlištěm alespoň ve dvou čl. státech nebo se řídí právem alespoň dvou čl. států, (2) fúzí družstev založených podle práva členského státu, která mají sídlo i správní ústředí v EU, řídí-li se alespoň dvě tato družstva právem různých členských států či (3) přeměnou družstva založeného podle práva členského státu, které má sídlo i správní ústředí v EU, pokud má po dobu alespoň dvou let provozovnu nebo dceřinou společnost řídící se právem jiného členského státu.</a:t>
            </a:r>
          </a:p>
          <a:p>
            <a:r>
              <a:rPr lang="cs-CZ" sz="1400" b="1" dirty="0"/>
              <a:t>Minimální výše základního kapitálu EDS činí 30.000 euro.</a:t>
            </a:r>
          </a:p>
          <a:p>
            <a:r>
              <a:rPr lang="cs-CZ" sz="1400" b="1" dirty="0"/>
              <a:t>EDS má tyto orgány:</a:t>
            </a:r>
          </a:p>
          <a:p>
            <a:r>
              <a:rPr lang="cs-CZ" sz="1400" dirty="0"/>
              <a:t>a) valnou hromadu a</a:t>
            </a:r>
          </a:p>
          <a:p>
            <a:r>
              <a:rPr lang="cs-CZ" sz="1400" dirty="0"/>
              <a:t>b) buď dozorčí orgán a řídící orgán (dualistický systém), nebo správní orgán (monistický systém), podle toho, kterou možnost obsahují stanovy.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Evropská družstevní společnost (EDS)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9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500" dirty="0"/>
              <a:t>Úprava EHZS se nachází v Nařízení Rady (EHS) č. 2137/85,o evropském hospodářském zájmovém sdružení (EHZS)</a:t>
            </a:r>
          </a:p>
          <a:p>
            <a:r>
              <a:rPr lang="cs-CZ" sz="1500" dirty="0"/>
              <a:t>Cílem tohoto sdružení je podporovat nebo rozvíjet hospodářskou činnost svých členů tím, že soustřeďuje zdroje, činnosti a dovednosti. Díky tomu by se mělo dosáhnout lepších výsledků než činností prováděnou odděleně.</a:t>
            </a:r>
            <a:endParaRPr lang="cs-CZ" altLang="cs-CZ" sz="15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sz="1500" dirty="0"/>
              <a:t>Sdružení mohou založit společnosti a další veřejné či soukromé právnické osoby založené podle práva některé země EU a usazené v EU. Založit ho mohou i fyzické osoby vykonávající v EU průmyslovou, obchodní, řemeslnou či zemědělskou činnost, provozující soukromou praxi nebo poskytující jiné služby. </a:t>
            </a:r>
          </a:p>
          <a:p>
            <a:r>
              <a:rPr lang="cs-CZ" sz="1500" dirty="0"/>
              <a:t>Sdružení musí mít alespoň dva členy pocházející z různých zemí EU. </a:t>
            </a:r>
          </a:p>
          <a:p>
            <a:r>
              <a:rPr lang="cs-CZ" sz="1500" dirty="0"/>
              <a:t>Sdružení při založení nemusí mít kapitál. Jeho členové mohou využít jiné způsoby financování. </a:t>
            </a:r>
          </a:p>
          <a:p>
            <a:r>
              <a:rPr lang="cs-CZ" sz="1500" b="1" dirty="0"/>
              <a:t>Sdružení musí mít alespoň dva orgány:</a:t>
            </a:r>
          </a:p>
          <a:p>
            <a:r>
              <a:rPr lang="cs-CZ" sz="1500" dirty="0"/>
              <a:t>členy, kteří vystupují kolektivně, a </a:t>
            </a:r>
          </a:p>
          <a:p>
            <a:r>
              <a:rPr lang="cs-CZ" sz="1500" dirty="0"/>
              <a:t>jednoho nebo více jednatelů. </a:t>
            </a:r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b="1" dirty="0"/>
              <a:t>Evropské hospodářské zájmové sdružení (EHZS)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07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35292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Nadnárodní společnost </a:t>
            </a:r>
            <a:r>
              <a:rPr lang="cs-CZ" sz="1800" dirty="0"/>
              <a:t>– společnost, která má své vedení v jednom státě (domovské zemi) a svoji činnost rozvíjí v několika jiných státech (hostitelských zemích)</a:t>
            </a:r>
          </a:p>
          <a:p>
            <a:r>
              <a:rPr lang="cs-CZ" sz="1800" b="1" dirty="0"/>
              <a:t>Transnacionální společnost </a:t>
            </a:r>
            <a:r>
              <a:rPr lang="cs-CZ" sz="1800" dirty="0"/>
              <a:t>– nelze ji ztotožnit s jedním státem, nelze tedy přesně identifikovat její státní příslušnost, jinak mezinárodní společnost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/>
              <a:t>Mezinárodní společnosti a mezinárodní obchodní organizace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545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352928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V oblasti mezinárodního obchodu je vnitřní trh EU největším jednotným trhem na světě. </a:t>
            </a:r>
          </a:p>
          <a:p>
            <a:r>
              <a:rPr lang="cs-CZ" sz="1800" dirty="0"/>
              <a:t>Vnitřní trh EU je prostor bez vnitřních hranic, v němž je zajištěn podle ustanovení této smlouvy </a:t>
            </a:r>
            <a:r>
              <a:rPr lang="cs-CZ" sz="1800" b="1" dirty="0"/>
              <a:t>volný pohyb zboží, osob, služeb a kapitálu.</a:t>
            </a:r>
          </a:p>
          <a:p>
            <a:r>
              <a:rPr lang="cs-CZ" sz="1800" dirty="0"/>
              <a:t>Za předchůdce EU v evropských integračních snahách můžeme označit společenství, která vznikla zakládajícími smlouvami o </a:t>
            </a:r>
            <a:r>
              <a:rPr lang="cs-CZ" sz="1800" b="1" dirty="0"/>
              <a:t>Evropském společenství uhlí a ocelí </a:t>
            </a:r>
            <a:r>
              <a:rPr lang="cs-CZ" sz="1800" dirty="0"/>
              <a:t>- ESUO (Pařížská smlouva, 1951 rok), </a:t>
            </a:r>
            <a:r>
              <a:rPr lang="cs-CZ" sz="1800" b="1" dirty="0"/>
              <a:t>Evropském společenství atomové energie </a:t>
            </a:r>
            <a:r>
              <a:rPr lang="cs-CZ" sz="1800" dirty="0"/>
              <a:t>- Euratom a </a:t>
            </a:r>
            <a:r>
              <a:rPr lang="cs-CZ" sz="1800" b="1" dirty="0"/>
              <a:t>Evropském hospodářském společenství </a:t>
            </a:r>
            <a:r>
              <a:rPr lang="cs-CZ" sz="1800" dirty="0"/>
              <a:t>- EHS (Římské smlouvy, 1957 rok)</a:t>
            </a:r>
          </a:p>
          <a:p>
            <a:r>
              <a:rPr lang="cs-CZ" sz="1800" b="1" dirty="0"/>
              <a:t>EHS </a:t>
            </a:r>
            <a:r>
              <a:rPr lang="cs-CZ" sz="1800" dirty="0"/>
              <a:t>je označováno za první univerzální nadstátní evropskou mezinárodní organizaci, jejímž cílem bylo podporovat zřízení společného trhu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Evropská unie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95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Unie zahrnuje celní unii, která pokrývá veškerý obchod zbožím a která zahrnuje jak zákaz vývozních a dovozních cel a všech poplatků s rovnocenným účinkem mezi členskými státy, tak i přijetí společného celního sazebníku ve vztahu ke třetím zemím. </a:t>
            </a:r>
          </a:p>
          <a:p>
            <a:r>
              <a:rPr lang="cs-CZ" sz="1800" dirty="0"/>
              <a:t>Celní unie se vztahuje na a) výrobky, které mají svůj původ v členských státech, b) výrobky, které pocházejí ze třetích států, avšak které již jsou v některém členském státě ve volném oběhu, tj. ty výrobky, u nichž byly splněny dovozní náležitosti a zaplaceno clo</a:t>
            </a:r>
            <a:r>
              <a:rPr lang="cs-CZ" sz="1600" dirty="0"/>
              <a:t>.</a:t>
            </a:r>
          </a:p>
          <a:p>
            <a:pPr>
              <a:defRPr/>
            </a:pPr>
            <a:r>
              <a:rPr lang="cs-CZ" sz="1800" dirty="0"/>
              <a:t>Dovozní nebo vývozní cla a poplatky s rovnocenným účinkem jsou mezi členskými státy zakázány.  Tento zákaz se vztahuje také na cla fiskální povahy.</a:t>
            </a:r>
          </a:p>
          <a:p>
            <a:pPr>
              <a:defRPr/>
            </a:pPr>
            <a:r>
              <a:rPr lang="cs-CZ" sz="1800" dirty="0"/>
              <a:t>Množstevní omezení dovozu/vývozu, jakož i veškerá opatření s rovnocenným účinkem, jsou zakázána.</a:t>
            </a:r>
          </a:p>
          <a:p>
            <a:pPr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Evropská unie – volný pohyb zboží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38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Volný pohyb osob – pracovníků </a:t>
            </a:r>
            <a:r>
              <a:rPr lang="cs-CZ" sz="1800" dirty="0"/>
              <a:t>zahrnuje odstranění jakékoli diskriminace mezi pracovníky členských států na základě státní příslušnosti, pokud jde o zaměstnávání, odměnu za práci a jiné pracovní podmínky.</a:t>
            </a:r>
          </a:p>
          <a:p>
            <a:r>
              <a:rPr lang="cs-CZ" sz="1800" dirty="0"/>
              <a:t>Volný pohyb osob může být omezen z důvodu ochrany veřejného pořádku, ochrany veřejné bezpečnosti a ochrany zdraví. Z těchto důvodů mohou být rovněž osoby vyhoštěny z hostitelského členského státu.</a:t>
            </a:r>
          </a:p>
          <a:p>
            <a:pPr>
              <a:defRPr/>
            </a:pPr>
            <a:r>
              <a:rPr lang="cs-CZ" sz="1800" b="1" dirty="0"/>
              <a:t>Svoboda usazování - </a:t>
            </a:r>
            <a:r>
              <a:rPr lang="cs-CZ" sz="1800" dirty="0"/>
              <a:t>druhou kategorií ekonomických činných osob (vedle pracovníků), na něž se vztahuje svoboda volného pohybu, jsou </a:t>
            </a:r>
            <a:r>
              <a:rPr lang="cs-CZ" sz="1800" b="1" dirty="0"/>
              <a:t>živnostníci, podnikatelé a příslušníci tzv. svobodných povolání.</a:t>
            </a:r>
            <a:r>
              <a:rPr lang="cs-CZ" sz="1800" dirty="0"/>
              <a:t> Zahrnuje především přenesení sídla samostatně výdělečně činných osob, stejně jako zahájení samostatné činnosti osobou, dosud v hostitelském státě nesamostatně činnou. Znamená rovněž, že dochází k novému, přeshraničnímu umístění  částí podniku, aniž by se měnilo místo výkonu hlavní činnosti. </a:t>
            </a:r>
            <a:r>
              <a:rPr lang="cs-CZ" sz="1800" b="1" dirty="0"/>
              <a:t>Svoboda usazování </a:t>
            </a:r>
            <a:r>
              <a:rPr lang="cs-CZ" sz="1800" dirty="0"/>
              <a:t>se týká FO, jak rovněž PO.</a:t>
            </a:r>
            <a:endParaRPr lang="en-US" sz="1800" dirty="0"/>
          </a:p>
          <a:p>
            <a:pPr>
              <a:defRPr/>
            </a:pPr>
            <a:endParaRPr lang="en-US" sz="1800" dirty="0"/>
          </a:p>
          <a:p>
            <a:endParaRPr lang="cs-CZ" sz="1800" dirty="0"/>
          </a:p>
          <a:p>
            <a:pPr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000" b="1" dirty="0"/>
              <a:t>Evropská unie – volný pohyb osob (pracovníků, svoboda usazování)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96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jsou zakázána omezení volného pohybu služeb uvnitř Unie pro státní příslušníky členských států, kteří jsou usazeni v jiném členském státě, než se nachází příjemce služeb. Služby zahrnují zejména:</a:t>
            </a:r>
          </a:p>
          <a:p>
            <a:pPr>
              <a:defRPr/>
            </a:pPr>
            <a:r>
              <a:rPr lang="cs-CZ" sz="1600" dirty="0"/>
              <a:t> a) činnosti průmyslové povahy;</a:t>
            </a:r>
          </a:p>
          <a:p>
            <a:pPr>
              <a:defRPr/>
            </a:pPr>
            <a:r>
              <a:rPr lang="cs-CZ" sz="1600" dirty="0"/>
              <a:t> b) činnosti obchodní povahy;</a:t>
            </a:r>
          </a:p>
          <a:p>
            <a:pPr>
              <a:defRPr/>
            </a:pPr>
            <a:r>
              <a:rPr lang="cs-CZ" sz="1600" dirty="0"/>
              <a:t> c) řemeslné činnosti;</a:t>
            </a:r>
          </a:p>
          <a:p>
            <a:pPr>
              <a:defRPr/>
            </a:pPr>
            <a:r>
              <a:rPr lang="cs-CZ" sz="1600" dirty="0"/>
              <a:t> d) činnosti v oblasti svobodných povolání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Rozlišuje se poskytování služby aktivní a pasivní. </a:t>
            </a: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V prvním případě se přemisťuje do jiného členského státu poskytovatel služby (např. advokát). </a:t>
            </a: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Ve druhém případě se přemísťuje příjemce služby za poskytovatelem (např. léčení pacienta v zahraničním zdravotnickém zařízení).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Existuje i třetí varianta, při které oba účastníci zůstávají ve svých státech, ale přemisťuje se předmět služby (např. architektonické plány nebo počítačové programy). </a:t>
            </a:r>
            <a:endParaRPr lang="en-US" sz="1600" dirty="0"/>
          </a:p>
          <a:p>
            <a:pPr>
              <a:lnSpc>
                <a:spcPct val="90000"/>
              </a:lnSpc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/>
              <a:t>Evropská unie – volný pohyb služeb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24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čtvrtá základní svobodou vnitřního trhu. </a:t>
            </a:r>
          </a:p>
          <a:p>
            <a:pPr>
              <a:defRPr/>
            </a:pPr>
            <a:r>
              <a:rPr lang="cs-CZ" sz="1600" dirty="0"/>
              <a:t>v nejobecnější rovině lze volný pohyb kapitálu vymezit jako zákaz omezení přechodu hodnot mezi členskými státy, nejde-li o zboží nebo služby.</a:t>
            </a:r>
            <a:r>
              <a:rPr lang="cs-CZ" sz="1600" i="1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v</a:t>
            </a:r>
            <a:r>
              <a:rPr lang="cs-CZ" sz="1600" dirty="0" smtClean="0"/>
              <a:t>olný </a:t>
            </a:r>
            <a:r>
              <a:rPr lang="cs-CZ" sz="1600" dirty="0"/>
              <a:t>pohyb kapitálu je diferencován na dvě složky: volný pohyb plateb a volný pohyb kapitálu v užším smyslu</a:t>
            </a:r>
            <a:r>
              <a:rPr lang="cs-CZ" sz="1600" i="1" dirty="0"/>
              <a:t>, </a:t>
            </a:r>
            <a:r>
              <a:rPr lang="cs-CZ" sz="1600" dirty="0"/>
              <a:t>tj. především kapitálu investičního.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o</a:t>
            </a:r>
            <a:r>
              <a:rPr lang="cs-CZ" sz="1600" dirty="0" smtClean="0"/>
              <a:t> </a:t>
            </a:r>
            <a:r>
              <a:rPr lang="cs-CZ" sz="1600" dirty="0"/>
              <a:t>platby jde v případě plnění závazku</a:t>
            </a:r>
            <a:r>
              <a:rPr lang="cs-CZ" sz="1600" i="1" dirty="0"/>
              <a:t>, </a:t>
            </a:r>
            <a:r>
              <a:rPr lang="cs-CZ" sz="1600" dirty="0"/>
              <a:t>např. placení kupní ceny za dodané zboží.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p</a:t>
            </a:r>
            <a:r>
              <a:rPr lang="cs-CZ" sz="1600" dirty="0" smtClean="0"/>
              <a:t>ohyb </a:t>
            </a:r>
            <a:r>
              <a:rPr lang="cs-CZ" sz="1600" dirty="0"/>
              <a:t>plateb je tedy korelátem pohybu zboží a služeb</a:t>
            </a:r>
            <a:r>
              <a:rPr lang="cs-CZ" sz="1600" i="1" dirty="0"/>
              <a:t>.</a:t>
            </a:r>
            <a:r>
              <a:rPr lang="cs-CZ" sz="1600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p</a:t>
            </a:r>
            <a:r>
              <a:rPr lang="cs-CZ" sz="1600" dirty="0" smtClean="0"/>
              <a:t>latbou </a:t>
            </a:r>
            <a:r>
              <a:rPr lang="cs-CZ" sz="1600" dirty="0"/>
              <a:t>je rovněž plnění z pojistné smlouvy v případě vzniku škody (např. dopravní nehodou). </a:t>
            </a:r>
          </a:p>
          <a:p>
            <a:pPr>
              <a:defRPr/>
            </a:pPr>
            <a:r>
              <a:rPr lang="cs-CZ" sz="1600" dirty="0"/>
              <a:t>v</a:t>
            </a:r>
            <a:r>
              <a:rPr lang="cs-CZ" sz="1600" dirty="0" smtClean="0"/>
              <a:t>olný pohyb kapitálu v </a:t>
            </a:r>
            <a:r>
              <a:rPr lang="cs-CZ" sz="1600" dirty="0"/>
              <a:t>užším smyslu se týká především investování, vkladů na účtech apod. </a:t>
            </a:r>
          </a:p>
          <a:p>
            <a:pPr>
              <a:defRPr/>
            </a:pPr>
            <a:r>
              <a:rPr lang="cs-CZ" sz="1600" dirty="0"/>
              <a:t>tento aspekt pohybu kapitálu má návaznost na volný pohyb osob</a:t>
            </a:r>
            <a:r>
              <a:rPr lang="cs-CZ" sz="1600" i="1" dirty="0"/>
              <a:t>, </a:t>
            </a:r>
            <a:r>
              <a:rPr lang="cs-CZ" sz="1600" dirty="0"/>
              <a:t>zejména na právo usazování. </a:t>
            </a:r>
          </a:p>
          <a:p>
            <a:pPr>
              <a:defRPr/>
            </a:pPr>
            <a:r>
              <a:rPr lang="cs-CZ" sz="1600" dirty="0"/>
              <a:t>zřízení pobočky nebo dceřiné společnosti v jiném členském státě vyžaduje investice nebo majetkovou účast. 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/>
              <a:t>Evropská unie – volný pohyb kapitálu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35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08912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lvl="1">
              <a:buClr>
                <a:schemeClr val="hlink"/>
              </a:buClr>
              <a:defRPr/>
            </a:pPr>
            <a:r>
              <a:rPr lang="cs-CZ" sz="1600" dirty="0"/>
              <a:t>WTO byla formálně založena </a:t>
            </a:r>
            <a:r>
              <a:rPr lang="cs-CZ" sz="1600" dirty="0" err="1"/>
              <a:t>Marakéšskou</a:t>
            </a:r>
            <a:r>
              <a:rPr lang="cs-CZ" sz="1600" dirty="0"/>
              <a:t> smlouvou uzavřenou 15. 4. 1994, která vstoupila v platnost 1. 1. 1995.</a:t>
            </a:r>
          </a:p>
          <a:p>
            <a:pPr marL="285750" lvl="1">
              <a:buClr>
                <a:schemeClr val="hlink"/>
              </a:buClr>
              <a:defRPr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Sídlem je Ženeva</a:t>
            </a:r>
          </a:p>
          <a:p>
            <a:pPr marL="285750" lvl="1">
              <a:buClr>
                <a:schemeClr val="hlink"/>
              </a:buClr>
              <a:defRPr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 mezinárodní organizace v oblasti mezinárodního obchodu</a:t>
            </a:r>
          </a:p>
          <a:p>
            <a:pPr marL="285750" lvl="1">
              <a:buClr>
                <a:schemeClr val="hlink"/>
              </a:buClr>
              <a:defRPr/>
            </a:pPr>
            <a:r>
              <a:rPr lang="cs-CZ" sz="1600" dirty="0"/>
              <a:t>Pravidla mnohostranného obchodního systému mají smluvní základ a týkají se pěti základních oblastí: obchodu zbožím, obchodu se službami, práv duševního vlastnictví, řešení obchodních sporů a prověrek obchodní politiky.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>
              <a:buClr>
                <a:schemeClr val="hlink"/>
              </a:buClr>
              <a:defRPr/>
            </a:pPr>
            <a:r>
              <a:rPr lang="cs-CZ" sz="1600" dirty="0"/>
              <a:t>Hlavním cílem všech přijatých pravidel a smluv, kterými se musí účastníci smlouvy řídit při vzájemném obchodu, je zjednodušení přístupu na národní trhy a liberalizace obchodní politiky. Systém práv a povinností, který WTO vytvořila, hraje zásadní roli v rozvoji obchodu v globální světové ekonomice. Postupným snižováním cel a odstraňováním obchodních bariér WTO přispívá k růstu životní úrovně, poklesu nezaměstnanosti, optimálnímu využití přírodních zdrojů v souladu s pravidly trvale udržitelného rozvoje a k ochraně životního prostředí.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Světová obchodní organizace (WTO)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4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59582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Obchod – </a:t>
            </a:r>
            <a:r>
              <a:rPr lang="cs-CZ" sz="1600" dirty="0"/>
              <a:t>je činnost, která spočívá ve směňování zboží nebo služeb (či práva – např. licence) za peníze, případně za jiné zboží nebo služby (barterový obchod).</a:t>
            </a:r>
          </a:p>
          <a:p>
            <a:r>
              <a:rPr lang="cs-CZ" sz="1600" b="1" dirty="0"/>
              <a:t>Mezinárodní obchod </a:t>
            </a:r>
            <a:r>
              <a:rPr lang="cs-CZ" sz="1600" dirty="0"/>
              <a:t>– je pak obchod, při kterém jsou jeho účastníci z různých států.</a:t>
            </a:r>
          </a:p>
          <a:p>
            <a:r>
              <a:rPr lang="cs-CZ" sz="1600" b="1" dirty="0"/>
              <a:t>Export – </a:t>
            </a:r>
            <a:r>
              <a:rPr lang="cs-CZ" sz="1600" dirty="0"/>
              <a:t>vývoz zboží (služeb, práv) do zahraničí</a:t>
            </a:r>
          </a:p>
          <a:p>
            <a:r>
              <a:rPr lang="cs-CZ" sz="1600" b="1" dirty="0"/>
              <a:t>Reexport – </a:t>
            </a:r>
            <a:r>
              <a:rPr lang="cs-CZ" sz="1600" dirty="0"/>
              <a:t>je opětovný vývoz dovezeného zboží</a:t>
            </a:r>
          </a:p>
          <a:p>
            <a:r>
              <a:rPr lang="cs-CZ" sz="1600" b="1" dirty="0"/>
              <a:t>Import – </a:t>
            </a:r>
            <a:r>
              <a:rPr lang="cs-CZ" sz="1600" dirty="0"/>
              <a:t>dovoz zboží (služeb, práv) ze zahraničí</a:t>
            </a:r>
          </a:p>
          <a:p>
            <a:r>
              <a:rPr lang="cs-CZ" sz="1600" b="1" dirty="0"/>
              <a:t>Právo mezinárodního obchodu – </a:t>
            </a:r>
            <a:r>
              <a:rPr lang="cs-CZ" sz="1600" dirty="0"/>
              <a:t>je účelově uspořádaným souborem právních norem z různých právních odvětví a různého původu (mezinárodní, unijní a vnitrostátní), které spojuje jejich společný účel upravovat právní poměry vznikající při uskutečňování mezinárodního obchodu a mezinárodního hospodářského styku vůbec.</a:t>
            </a:r>
            <a:endParaRPr lang="cs-CZ" sz="16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Základní pojmy týkající se práva mezinárodního obchodu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24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byla založena v roce 1961, sídlo má v Paříži. </a:t>
            </a:r>
          </a:p>
          <a:p>
            <a:r>
              <a:rPr lang="cs-CZ" sz="1800" dirty="0"/>
              <a:t>OECD hraje důležitou roli v koordinaci hospodářské a sociální politiky svých členů. </a:t>
            </a:r>
          </a:p>
          <a:p>
            <a:r>
              <a:rPr lang="cs-CZ" sz="1800" dirty="0"/>
              <a:t>Členské státy respektují shodné principy, kterými jsou tržní hospodářství, pluralitní demokracie a dodržování lidských práv. </a:t>
            </a:r>
          </a:p>
          <a:p>
            <a:r>
              <a:rPr lang="cs-CZ" sz="1800" b="1" dirty="0"/>
              <a:t>Nejvyšším orgánem</a:t>
            </a:r>
            <a:r>
              <a:rPr lang="cs-CZ" sz="1800" dirty="0"/>
              <a:t> OECD je </a:t>
            </a:r>
            <a:r>
              <a:rPr lang="cs-CZ" sz="1800" b="1" dirty="0"/>
              <a:t>Rada</a:t>
            </a:r>
            <a:r>
              <a:rPr lang="cs-CZ" sz="1800" dirty="0"/>
              <a:t>. Schází se na úrovni ministrů a na úrovni stálých představitelů - velvyslanců. </a:t>
            </a:r>
          </a:p>
          <a:p>
            <a:r>
              <a:rPr lang="cs-CZ" sz="1800" dirty="0"/>
              <a:t>Operativní činnosti zajišťuje OECD prostřednictvím rozvětvené struktury </a:t>
            </a:r>
            <a:r>
              <a:rPr lang="cs-CZ" sz="1800" b="1" dirty="0"/>
              <a:t>výborů </a:t>
            </a:r>
            <a:r>
              <a:rPr lang="cs-CZ" sz="1800" dirty="0"/>
              <a:t>(řídících a odborných) a pracovních skupin, v nichž zasedají zástupci jednotlivých odborných institucí členských států OECD.</a:t>
            </a:r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Organizace pro hospodářskou spolupráci a rozvoj (OECD)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456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DOBIÁŠ P., Z. KUČERA, T. MACH a B. POLÁČEK, 2014. </a:t>
            </a:r>
            <a:r>
              <a:rPr lang="cs-CZ" sz="1400" i="1" dirty="0"/>
              <a:t>Sbírka příkladů z mezinárodního práva soukromého.</a:t>
            </a:r>
            <a:r>
              <a:rPr lang="cs-CZ" sz="1400" dirty="0"/>
              <a:t> Praha: </a:t>
            </a:r>
            <a:r>
              <a:rPr lang="cs-CZ" sz="1400" dirty="0" err="1"/>
              <a:t>Leges</a:t>
            </a:r>
            <a:r>
              <a:rPr lang="cs-CZ" sz="1400" dirty="0"/>
              <a:t>. ISBN 978-80-87576-81-6.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POLÁČEK B., 2017. </a:t>
            </a:r>
            <a:r>
              <a:rPr lang="cs-CZ" sz="1400" i="1" dirty="0"/>
              <a:t>Právo mezinárodního obchodu</a:t>
            </a:r>
            <a:r>
              <a:rPr lang="cs-CZ" sz="1400" dirty="0"/>
              <a:t>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. ISBN 978-80-7552-770-7.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JANKŮ M., 2019. </a:t>
            </a:r>
            <a:r>
              <a:rPr lang="cs-CZ" sz="1400" i="1" dirty="0"/>
              <a:t>WTO a právo mezinárodního obchodu. </a:t>
            </a:r>
            <a:r>
              <a:rPr lang="cs-CZ" sz="1400" dirty="0"/>
              <a:t>Praha: C. H. Beck. ISBN 978-80-7400-735-4.</a:t>
            </a:r>
            <a:endParaRPr lang="cs-CZ" sz="1400" i="1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397854"/>
              </p:ext>
            </p:extLst>
          </p:nvPr>
        </p:nvGraphicFramePr>
        <p:xfrm>
          <a:off x="628650" y="2818289"/>
          <a:ext cx="7886700" cy="365760"/>
        </p:xfrm>
        <a:graphic>
          <a:graphicData uri="http://schemas.openxmlformats.org/drawingml/2006/table">
            <a:tbl>
              <a:tblPr/>
              <a:tblGrid>
                <a:gridCol w="3943350">
                  <a:extLst>
                    <a:ext uri="{9D8B030D-6E8A-4147-A177-3AD203B41FA5}">
                      <a16:colId xmlns:a16="http://schemas.microsoft.com/office/drawing/2014/main" val="3027492555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666016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06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42493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Základními prameny veřejnoprávní regulace jsou:</a:t>
            </a:r>
          </a:p>
          <a:p>
            <a:r>
              <a:rPr lang="cs-CZ" sz="1800" b="1" dirty="0"/>
              <a:t>Mezinárodní smlouvy </a:t>
            </a:r>
            <a:r>
              <a:rPr lang="cs-CZ" sz="1800" dirty="0"/>
              <a:t>(smlouvy regulující mezinárodní obchod, smlouvy unifikující hmotněprávní normy, smlouvy unifikující </a:t>
            </a:r>
            <a:r>
              <a:rPr lang="cs-CZ" sz="1800" dirty="0" err="1"/>
              <a:t>procesněprávní</a:t>
            </a:r>
            <a:r>
              <a:rPr lang="cs-CZ" sz="1800" dirty="0"/>
              <a:t> normy)  </a:t>
            </a:r>
          </a:p>
          <a:p>
            <a:r>
              <a:rPr lang="cs-CZ" sz="1800" b="1" dirty="0"/>
              <a:t>Unijní právní předpisy </a:t>
            </a:r>
            <a:r>
              <a:rPr lang="cs-CZ" sz="1800" dirty="0"/>
              <a:t>(nařízení Řím I, Řím II, Brusel I bis)</a:t>
            </a:r>
          </a:p>
          <a:p>
            <a:r>
              <a:rPr lang="cs-CZ" sz="1800" b="1" dirty="0"/>
              <a:t>Mezinárodní obyčej</a:t>
            </a:r>
          </a:p>
          <a:p>
            <a:r>
              <a:rPr lang="cs-CZ" sz="1800" b="1" dirty="0"/>
              <a:t>Vnitrostátní právní předpisy</a:t>
            </a:r>
          </a:p>
          <a:p>
            <a:r>
              <a:rPr lang="cs-CZ" sz="1800" dirty="0"/>
              <a:t>Pro usnadnění mezinárodního obchodu se uplatňují i další instrumenty:</a:t>
            </a:r>
          </a:p>
          <a:p>
            <a:r>
              <a:rPr lang="cs-CZ" sz="1800" b="1" dirty="0"/>
              <a:t>Mezinárodní obchodní zvyklosti</a:t>
            </a:r>
          </a:p>
          <a:p>
            <a:r>
              <a:rPr lang="cs-CZ" sz="1800" b="1" dirty="0"/>
              <a:t>Vzorové </a:t>
            </a:r>
            <a:r>
              <a:rPr lang="cs-CZ" sz="1800" b="1" dirty="0" smtClean="0"/>
              <a:t>smlouvy</a:t>
            </a:r>
          </a:p>
          <a:p>
            <a:r>
              <a:rPr lang="cs-CZ" sz="1800" b="1" dirty="0" smtClean="0"/>
              <a:t>Formulářové smlouvy (</a:t>
            </a:r>
            <a:r>
              <a:rPr lang="cs-CZ" sz="1800" b="1" dirty="0" err="1" smtClean="0"/>
              <a:t>adhézní</a:t>
            </a:r>
            <a:r>
              <a:rPr lang="cs-CZ" sz="1800" b="1" dirty="0" smtClean="0"/>
              <a:t> smlouvy)</a:t>
            </a:r>
            <a:endParaRPr lang="cs-CZ" sz="1800" b="1" dirty="0"/>
          </a:p>
          <a:p>
            <a:r>
              <a:rPr lang="cs-CZ" sz="1800" b="1" dirty="0"/>
              <a:t>Dodací podmínky</a:t>
            </a:r>
          </a:p>
          <a:p>
            <a:endParaRPr lang="cs-CZ" sz="1400" dirty="0"/>
          </a:p>
          <a:p>
            <a:endParaRPr lang="cs-CZ" sz="14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Prameny práva mezinárodního obchodu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8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Všechny státy mají svou legislativu jak pro oblast vnitrostátního obchodu, tak pro mezinárodní hospodářský styk.</a:t>
            </a:r>
          </a:p>
          <a:p>
            <a:pPr>
              <a:defRPr/>
            </a:pPr>
            <a:r>
              <a:rPr lang="cs-CZ" sz="1600" dirty="0"/>
              <a:t>Zákon o ochraně hospodářské soutěže č. 143/2001 Sb.</a:t>
            </a:r>
          </a:p>
          <a:p>
            <a:pPr>
              <a:defRPr/>
            </a:pPr>
            <a:r>
              <a:rPr lang="cs-CZ" sz="1600" dirty="0"/>
              <a:t>Zákon o zahraničním obchodu s vojenským materiálem č. 38/1994 Sb.</a:t>
            </a:r>
          </a:p>
          <a:p>
            <a:pPr>
              <a:defRPr/>
            </a:pPr>
            <a:r>
              <a:rPr lang="cs-CZ" sz="1600" dirty="0"/>
              <a:t>Celní zákon č. 242/2016 Sb.</a:t>
            </a:r>
          </a:p>
          <a:p>
            <a:pPr>
              <a:defRPr/>
            </a:pPr>
            <a:r>
              <a:rPr lang="cs-CZ" sz="1600" dirty="0"/>
              <a:t>Občanský zákoník č. 89/2012 Sb.</a:t>
            </a:r>
          </a:p>
          <a:p>
            <a:pPr>
              <a:defRPr/>
            </a:pPr>
            <a:r>
              <a:rPr lang="cs-CZ" sz="1600" dirty="0"/>
              <a:t>Zákon o mezinárodním právu soukromém č. 91/2012 Sb.</a:t>
            </a:r>
          </a:p>
          <a:p>
            <a:pPr>
              <a:defRPr/>
            </a:pPr>
            <a:r>
              <a:rPr lang="cs-CZ" sz="1600" dirty="0"/>
              <a:t>Zákon o obchodních korporacích č. 90/2012 Sb.</a:t>
            </a:r>
          </a:p>
          <a:p>
            <a:pPr>
              <a:defRPr/>
            </a:pPr>
            <a:r>
              <a:rPr lang="cs-CZ" sz="1600" dirty="0"/>
              <a:t>Živnostenský zákon č. 455/1991 Sb.</a:t>
            </a:r>
          </a:p>
          <a:p>
            <a:pPr>
              <a:defRPr/>
            </a:pPr>
            <a:r>
              <a:rPr lang="cs-CZ" sz="1600" dirty="0"/>
              <a:t>Zákon o rozhodčím řízení a o výkonu rozhodčích nálezů č. 216/1994 Sb.</a:t>
            </a:r>
          </a:p>
          <a:p>
            <a:pPr>
              <a:defRPr/>
            </a:pPr>
            <a:r>
              <a:rPr lang="cs-CZ" sz="1600" dirty="0"/>
              <a:t>Insolvenční zákon č. 182/2006 Sb.</a:t>
            </a:r>
          </a:p>
          <a:p>
            <a:pPr>
              <a:defRPr/>
            </a:pPr>
            <a:r>
              <a:rPr lang="cs-CZ" sz="1600" dirty="0"/>
              <a:t>Exekuční řád č. 120/2001 Sb.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Vnitrostátní právní předpisy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817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osoby (FO)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Právnické osoby (PO)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(obchodní korporace, Společný obchodní závod, Evropská společnost, Evropská družstevní společnost, Evropské hospodářské zájmové sdružení, Mezinárodní společnosti)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organizace vládní povahy (založené mezinárodní smlouvou):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EU, WTO, Mezinárodní měnový fond, Hospodářská sociální rada OSN, </a:t>
            </a:r>
            <a:r>
              <a:rPr lang="cs-CZ" sz="1600" dirty="0"/>
              <a:t>Hospodářská komise pro Evropu,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OSN pro obchod a rozvoj, Organizace pro hospodářskou spolupráci a rozvoj, Evropská banka pro obnovu a rozvoj, Organizace OSN pro průmyslový rozvoj.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obchodní nevládní organizace (soukromoprávní subjekty založené zřizovacími dokumenty podle práva státu jejich sídla): </a:t>
            </a:r>
            <a:r>
              <a:rPr lang="cs-CZ" sz="1600" dirty="0"/>
              <a:t>Mezinárodní obchodní komora, Světová federace obchodních míst, Mezinárodní centrum pro obchod a udržitelný rozvoj, Světová organizace poctivého obchodování.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Subjekty mezinárodního obchodu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3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27535"/>
            <a:ext cx="8208912" cy="4311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Právní osobnost </a:t>
            </a:r>
            <a:r>
              <a:rPr lang="cs-CZ" sz="1600" dirty="0"/>
              <a:t>- způsobilost mít v mezích právního řádu práva a povinnosti</a:t>
            </a:r>
          </a:p>
          <a:p>
            <a:r>
              <a:rPr lang="cs-CZ" sz="1600" b="1" dirty="0"/>
              <a:t>Svéprávnost </a:t>
            </a:r>
            <a:r>
              <a:rPr lang="cs-CZ" sz="1600" dirty="0"/>
              <a:t>- způsobilost nabývat pro sebe vlastním právním jednáním práva a zavazovat se k povinnostem (právně jednat)</a:t>
            </a:r>
          </a:p>
          <a:p>
            <a:r>
              <a:rPr lang="cs-CZ" sz="1600" b="1" dirty="0"/>
              <a:t>§ 29 ZMPS</a:t>
            </a:r>
          </a:p>
          <a:p>
            <a:r>
              <a:rPr lang="cs-CZ" sz="1600" b="1" dirty="0"/>
              <a:t>Fyzické osoby</a:t>
            </a:r>
          </a:p>
          <a:p>
            <a:r>
              <a:rPr lang="cs-CZ" sz="1600" dirty="0"/>
              <a:t>(1) Právní osobnost a svéprávnost se řídí, nestanoví-li se v tomto zákoně něco jiného, právním řádem státu, v němž má osoba obvyklý pobyt.</a:t>
            </a:r>
          </a:p>
          <a:p>
            <a:r>
              <a:rPr lang="cs-CZ" sz="1600" dirty="0"/>
              <a:t>(2) Nestanoví-li tento zákon něco jiného, stačí, jestliže fyzická osoba činící právní jednání je k němu způsobilá podle právního řádu platného v místě, v němž fyzická osoba právní jednání činí.</a:t>
            </a:r>
          </a:p>
          <a:p>
            <a:r>
              <a:rPr lang="cs-CZ" sz="1600" b="1" dirty="0"/>
              <a:t>§ 9 ZMPS</a:t>
            </a:r>
          </a:p>
          <a:p>
            <a:r>
              <a:rPr lang="cs-CZ" sz="1600" dirty="0"/>
              <a:t>(1) Způsobilost cizince být účastníkem řízení a jeho procesní způsobilost se řídí právním řádem státu, v němž má cizinec obvyklý pobyt; stačí však, je-li způsobilý podle českého právního řádu.</a:t>
            </a:r>
          </a:p>
          <a:p>
            <a:r>
              <a:rPr lang="cs-CZ" sz="1600" b="1" dirty="0"/>
              <a:t>Podnikající fyzická osoba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Fyzické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09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 organizovaný útvar, o kterém zákon stanoví, že má právní osobnost nebo jehož právní osobnost zákon uzná (§ 20 Občanského zákoníku - OZ)</a:t>
            </a:r>
          </a:p>
          <a:p>
            <a:r>
              <a:rPr lang="pl-PL" sz="1800" dirty="0"/>
              <a:t>má právní osobnost od svého vzniku do svého zániku (</a:t>
            </a:r>
            <a:r>
              <a:rPr lang="cs-CZ" sz="1800" dirty="0"/>
              <a:t>§118 OZ) </a:t>
            </a:r>
            <a:endParaRPr lang="pl-PL" sz="1800" dirty="0"/>
          </a:p>
          <a:p>
            <a:r>
              <a:rPr lang="cs-CZ" sz="1800" dirty="0"/>
              <a:t>vzniká dnem zápisu do veřejného rejstříku (§120 OZ)</a:t>
            </a:r>
          </a:p>
          <a:p>
            <a:r>
              <a:rPr lang="cs-CZ" sz="1800" dirty="0"/>
              <a:t>zaniká výmazem z veřejného rejstříku</a:t>
            </a:r>
          </a:p>
          <a:p>
            <a:r>
              <a:rPr lang="cs-CZ" sz="1800" dirty="0"/>
              <a:t>Pro určení osobního statutu právnické osoby se používá v jednotlivých státech dvou různých kritérií: </a:t>
            </a:r>
            <a:r>
              <a:rPr lang="cs-CZ" sz="1800" b="1" dirty="0"/>
              <a:t>principu inkorporačního </a:t>
            </a:r>
            <a:r>
              <a:rPr lang="cs-CZ" sz="1800" dirty="0"/>
              <a:t>(je osobním statutem právnické osoby právní řád, podle něhož (na jehož základě) právnická osoba vznikla (byla založena))</a:t>
            </a:r>
            <a:r>
              <a:rPr lang="cs-CZ" sz="1800" b="1" dirty="0"/>
              <a:t> a principu sídla </a:t>
            </a:r>
            <a:r>
              <a:rPr lang="cs-CZ" sz="1800" dirty="0"/>
              <a:t>(je osobním statutem právnické osoby právní řád státu, v němž má právnická osoba své skutečné (nikoli jen statutární) sídlo).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43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Občanský zákoník definuje 3 základní skupiny PO: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1. </a:t>
            </a:r>
            <a:r>
              <a:rPr lang="cs-CZ" sz="1400" b="1" dirty="0"/>
              <a:t>Korporace</a:t>
            </a:r>
            <a:r>
              <a:rPr lang="cs-CZ" sz="1400" dirty="0"/>
              <a:t> § 210 – 302 OZ – ty se dále dělí na </a:t>
            </a:r>
            <a:r>
              <a:rPr lang="cs-CZ" sz="1400" b="1" dirty="0"/>
              <a:t>obchodní korporace </a:t>
            </a:r>
            <a:r>
              <a:rPr lang="cs-CZ" sz="1400" dirty="0"/>
              <a:t>(obchodní společnosti a družstva) a </a:t>
            </a:r>
            <a:r>
              <a:rPr lang="cs-CZ" sz="1400" b="1" dirty="0"/>
              <a:t>spolky. </a:t>
            </a:r>
          </a:p>
          <a:p>
            <a:r>
              <a:rPr lang="cs-CZ" sz="1400" b="1" dirty="0"/>
              <a:t>Obchodními společnostmi </a:t>
            </a:r>
            <a:r>
              <a:rPr lang="cs-CZ" sz="1400" dirty="0"/>
              <a:t>jsou veřejná obchodní společnost a komanditní společnost </a:t>
            </a:r>
            <a:r>
              <a:rPr lang="cs-CZ" sz="1400" b="1" dirty="0"/>
              <a:t>(osobní společnosti)</a:t>
            </a:r>
            <a:r>
              <a:rPr lang="cs-CZ" sz="1400" dirty="0"/>
              <a:t>,</a:t>
            </a:r>
            <a:r>
              <a:rPr lang="cs-CZ" sz="1400" b="1" dirty="0"/>
              <a:t> </a:t>
            </a:r>
            <a:r>
              <a:rPr lang="cs-CZ" sz="1400" dirty="0"/>
              <a:t>společnost s ručením omezeným a akciová společnost (</a:t>
            </a:r>
            <a:r>
              <a:rPr lang="cs-CZ" sz="1400" b="1" dirty="0"/>
              <a:t>kapitálové společnosti</a:t>
            </a:r>
            <a:r>
              <a:rPr lang="cs-CZ" sz="1400" dirty="0"/>
              <a:t>)</a:t>
            </a:r>
          </a:p>
          <a:p>
            <a:r>
              <a:rPr lang="cs-CZ" sz="1400" b="1" dirty="0"/>
              <a:t>Družstvy</a:t>
            </a:r>
            <a:r>
              <a:rPr lang="cs-CZ" sz="1400" dirty="0"/>
              <a:t> jsou družstvo a evropská družstevní společnost.</a:t>
            </a:r>
          </a:p>
          <a:p>
            <a:r>
              <a:rPr lang="cs-CZ" sz="1400" b="1" dirty="0"/>
              <a:t>Spolek </a:t>
            </a:r>
            <a:r>
              <a:rPr lang="cs-CZ" sz="1400" dirty="0"/>
              <a:t>- alespoň tři osoby vedené společným zájmem mohou založit k jeho naplňování spolek jako samosprávný a dobrovolný svazek členů a spolčovat se v něm. (§ 214 odst.1 OZ). Hlavní činností spolku může být jen uspokojování a ochrana těch zájmů, k jejichž naplňování je spolek založen. Podnikání nebo jiná výdělečná činnost hlavní činností spolku být nemůže. (§ 217 odst. 1 OZ).</a:t>
            </a:r>
            <a:br>
              <a:rPr lang="cs-CZ" sz="1400" dirty="0"/>
            </a:br>
            <a:r>
              <a:rPr lang="cs-CZ" sz="1400" dirty="0"/>
              <a:t>2. </a:t>
            </a:r>
            <a:r>
              <a:rPr lang="cs-CZ" sz="1400" b="1" dirty="0"/>
              <a:t>Fundace</a:t>
            </a:r>
            <a:r>
              <a:rPr lang="cs-CZ" sz="1400" dirty="0"/>
              <a:t> § 303 – 401 OZ - Fundace je právnická osoba vytvořená majetkem vyčleněným k určitému účelu. Její činnost se váže na účel, k němuž byla zřízena. (§ 303 OZ). </a:t>
            </a:r>
            <a:r>
              <a:rPr lang="cs-CZ" sz="1400" b="1" dirty="0"/>
              <a:t>Fundace </a:t>
            </a:r>
            <a:r>
              <a:rPr lang="cs-CZ" sz="1400" dirty="0"/>
              <a:t>se dělí na </a:t>
            </a:r>
            <a:r>
              <a:rPr lang="cs-CZ" sz="1400" b="1" dirty="0"/>
              <a:t>nadace a nadační fondy.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3. </a:t>
            </a:r>
            <a:r>
              <a:rPr lang="cs-CZ" sz="1400" b="1" dirty="0"/>
              <a:t>Ústav</a:t>
            </a:r>
            <a:r>
              <a:rPr lang="cs-CZ" sz="1400" dirty="0"/>
              <a:t> § 402 – 418 OZ - Ústav je právnická osoba ustanovená za účelem provozování činnosti užitečné společensky nebo hospodářsky s využitím své osobní a majetkové složky. Ústav provozuje činnost, jejíž výsledky jsou každému rovnocenně dostupné za podmínek předem stanovených. (§ 402 OZ).</a:t>
            </a:r>
          </a:p>
          <a:p>
            <a:endParaRPr lang="cs-CZ" sz="1400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73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35292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Je způsob společného podnikání více obchodních závodů bez nutnosti se sloučit či splynout. </a:t>
            </a:r>
          </a:p>
          <a:p>
            <a:r>
              <a:rPr lang="cs-CZ" sz="1600" dirty="0"/>
              <a:t>Je to vytvoření partnerství pro společné podnikání, často na omezenou dobu s konkrétním cílem po jehož dosažení se společný podnik ukončí. </a:t>
            </a:r>
          </a:p>
          <a:p>
            <a:r>
              <a:rPr lang="cs-CZ" sz="1600" dirty="0"/>
              <a:t>Joint Venture je obvykle realizované vyčleněním určité části (zpravidla lidských zdrojů, výrobních kapacit, distribuční sítě, know-how) z partnerských obchodních závodů do společného obchodního závodu.</a:t>
            </a:r>
          </a:p>
          <a:p>
            <a:r>
              <a:rPr lang="cs-CZ" sz="1600" dirty="0"/>
              <a:t>Joint Venture zakládají většinou partneři ze stejného oboru s cílem posílit pozici na trhu, vytvořit nové výrobky nebo služby pomocí společně sdíleného know-how nebo pomocí společného kapitálu.</a:t>
            </a:r>
          </a:p>
          <a:p>
            <a:r>
              <a:rPr lang="cs-CZ" sz="1600" dirty="0"/>
              <a:t>Právní režim právnických osob se zahraniční majetkovou účast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í</a:t>
            </a:r>
            <a:r>
              <a:rPr lang="cs-CZ" sz="1600" dirty="0"/>
              <a:t> je upraven v </a:t>
            </a:r>
            <a:r>
              <a:rPr lang="cs-CZ" sz="1600" b="1" dirty="0"/>
              <a:t>§ 26 odst. 2 ZMPS</a:t>
            </a:r>
          </a:p>
          <a:p>
            <a:r>
              <a:rPr lang="cs-CZ" sz="1600" dirty="0"/>
              <a:t>Cizinci a zahraniční právnické osoby mají v oblasti svých osobních a majetkových práv, pokud tímto zákonem nebo jiným právním předpisem není stanoveno něco jiného, stejná práva a stejné povinnosti jako státní občané České republiky a české právnické osoby.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Společný obchodní závod (</a:t>
            </a:r>
            <a:r>
              <a:rPr lang="cs-CZ" b="1" dirty="0" err="1"/>
              <a:t>join</a:t>
            </a:r>
            <a:r>
              <a:rPr lang="cs-CZ" b="1" dirty="0"/>
              <a:t> venture)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330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6963</TotalTime>
  <Words>2825</Words>
  <Application>Microsoft Office PowerPoint</Application>
  <PresentationFormat>Předvádění na obrazovce (16:9)</PresentationFormat>
  <Paragraphs>195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Mezinárodní právo   Právo mezinárodního obchodu (pojem, prameny, subjekty)   </vt:lpstr>
      <vt:lpstr>Základní pojmy týkající se práva mezinárodního obchodu</vt:lpstr>
      <vt:lpstr>Prameny práva mezinárodního obchodu</vt:lpstr>
      <vt:lpstr>Vnitrostátní právní předpisy</vt:lpstr>
      <vt:lpstr>Subjekty mezinárodního obchodu</vt:lpstr>
      <vt:lpstr>Fyzické osoby</vt:lpstr>
      <vt:lpstr>Právnické osoby</vt:lpstr>
      <vt:lpstr>Právnické osoby</vt:lpstr>
      <vt:lpstr>Společný obchodní závod (join venture) </vt:lpstr>
      <vt:lpstr>Evropská akciová společnost (zkráceně Evropská společnost)</vt:lpstr>
      <vt:lpstr>Evropská družstevní společnost (EDS)</vt:lpstr>
      <vt:lpstr>Evropské hospodářské zájmové sdružení (EHZS)</vt:lpstr>
      <vt:lpstr>Mezinárodní společnosti a mezinárodní obchodní organizace</vt:lpstr>
      <vt:lpstr>Evropská unie</vt:lpstr>
      <vt:lpstr>Evropská unie – volný pohyb zboží</vt:lpstr>
      <vt:lpstr>Evropská unie – volný pohyb osob (pracovníků, svoboda usazování)</vt:lpstr>
      <vt:lpstr>Evropská unie – volný pohyb služeb</vt:lpstr>
      <vt:lpstr>Evropská unie – volný pohyb kapitálu</vt:lpstr>
      <vt:lpstr>Světová obchodní organizace (WTO)</vt:lpstr>
      <vt:lpstr>Organizace pro hospodářskou spolupráci a rozvoj (OECD)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322</cp:revision>
  <dcterms:created xsi:type="dcterms:W3CDTF">2016-07-06T15:42:34Z</dcterms:created>
  <dcterms:modified xsi:type="dcterms:W3CDTF">2023-04-25T12:57:29Z</dcterms:modified>
</cp:coreProperties>
</file>