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335" r:id="rId3"/>
    <p:sldId id="336" r:id="rId4"/>
    <p:sldId id="337" r:id="rId5"/>
    <p:sldId id="338" r:id="rId6"/>
    <p:sldId id="340" r:id="rId7"/>
    <p:sldId id="349" r:id="rId8"/>
    <p:sldId id="342" r:id="rId9"/>
    <p:sldId id="344" r:id="rId10"/>
    <p:sldId id="355" r:id="rId11"/>
    <p:sldId id="343" r:id="rId12"/>
    <p:sldId id="350" r:id="rId13"/>
    <p:sldId id="351" r:id="rId14"/>
    <p:sldId id="352" r:id="rId15"/>
    <p:sldId id="356" r:id="rId16"/>
    <p:sldId id="353" r:id="rId17"/>
    <p:sldId id="345" r:id="rId18"/>
    <p:sldId id="308" r:id="rId19"/>
    <p:sldId id="320" r:id="rId20"/>
    <p:sldId id="354" r:id="rId21"/>
    <p:sldId id="326" r:id="rId22"/>
    <p:sldId id="288" r:id="rId23"/>
    <p:sldId id="287" r:id="rId24"/>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E2B1F225-47BE-4160-AF55-E8A5A114716B}">
          <p14:sldIdLst>
            <p14:sldId id="256"/>
            <p14:sldId id="335"/>
            <p14:sldId id="336"/>
            <p14:sldId id="337"/>
            <p14:sldId id="338"/>
            <p14:sldId id="340"/>
            <p14:sldId id="349"/>
            <p14:sldId id="342"/>
            <p14:sldId id="344"/>
            <p14:sldId id="355"/>
            <p14:sldId id="343"/>
            <p14:sldId id="350"/>
            <p14:sldId id="351"/>
            <p14:sldId id="352"/>
            <p14:sldId id="356"/>
            <p14:sldId id="353"/>
            <p14:sldId id="345"/>
            <p14:sldId id="308"/>
            <p14:sldId id="320"/>
            <p14:sldId id="354"/>
            <p14:sldId id="326"/>
            <p14:sldId id="288"/>
            <p14:sldId id="287"/>
          </p14:sldIdLst>
        </p14:section>
        <p14:section name="Oddíl bez názvu" id="{81AE5FB3-2376-4EDC-A703-96895477FA3E}">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265" autoAdjust="0"/>
    <p:restoredTop sz="94660"/>
  </p:normalViewPr>
  <p:slideViewPr>
    <p:cSldViewPr>
      <p:cViewPr varScale="1">
        <p:scale>
          <a:sx n="125" d="100"/>
          <a:sy n="125" d="100"/>
        </p:scale>
        <p:origin x="96" y="33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02.05.2023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a:t>
            </a:fld>
            <a:endParaRPr lang="cs-CZ"/>
          </a:p>
        </p:txBody>
      </p:sp>
    </p:spTree>
    <p:extLst>
      <p:ext uri="{BB962C8B-B14F-4D97-AF65-F5344CB8AC3E}">
        <p14:creationId xmlns:p14="http://schemas.microsoft.com/office/powerpoint/2010/main" val="382120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a:t>
            </a:fld>
            <a:endParaRPr lang="cs-CZ"/>
          </a:p>
        </p:txBody>
      </p:sp>
    </p:spTree>
    <p:extLst>
      <p:ext uri="{BB962C8B-B14F-4D97-AF65-F5344CB8AC3E}">
        <p14:creationId xmlns:p14="http://schemas.microsoft.com/office/powerpoint/2010/main" val="2735641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a:t>
            </a:fld>
            <a:endParaRPr lang="cs-CZ"/>
          </a:p>
        </p:txBody>
      </p:sp>
    </p:spTree>
    <p:extLst>
      <p:ext uri="{BB962C8B-B14F-4D97-AF65-F5344CB8AC3E}">
        <p14:creationId xmlns:p14="http://schemas.microsoft.com/office/powerpoint/2010/main" val="25934157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13</a:t>
            </a:fld>
            <a:endParaRPr lang="cs-CZ"/>
          </a:p>
        </p:txBody>
      </p:sp>
    </p:spTree>
    <p:extLst>
      <p:ext uri="{BB962C8B-B14F-4D97-AF65-F5344CB8AC3E}">
        <p14:creationId xmlns:p14="http://schemas.microsoft.com/office/powerpoint/2010/main" val="36757151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14</a:t>
            </a:fld>
            <a:endParaRPr lang="cs-CZ"/>
          </a:p>
        </p:txBody>
      </p:sp>
    </p:spTree>
    <p:extLst>
      <p:ext uri="{BB962C8B-B14F-4D97-AF65-F5344CB8AC3E}">
        <p14:creationId xmlns:p14="http://schemas.microsoft.com/office/powerpoint/2010/main" val="2454140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15</a:t>
            </a:fld>
            <a:endParaRPr lang="cs-CZ"/>
          </a:p>
        </p:txBody>
      </p:sp>
    </p:spTree>
    <p:extLst>
      <p:ext uri="{BB962C8B-B14F-4D97-AF65-F5344CB8AC3E}">
        <p14:creationId xmlns:p14="http://schemas.microsoft.com/office/powerpoint/2010/main" val="3185754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16</a:t>
            </a:fld>
            <a:endParaRPr lang="cs-CZ"/>
          </a:p>
        </p:txBody>
      </p:sp>
    </p:spTree>
    <p:extLst>
      <p:ext uri="{BB962C8B-B14F-4D97-AF65-F5344CB8AC3E}">
        <p14:creationId xmlns:p14="http://schemas.microsoft.com/office/powerpoint/2010/main" val="6779108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17</a:t>
            </a:fld>
            <a:endParaRPr lang="cs-CZ"/>
          </a:p>
        </p:txBody>
      </p:sp>
    </p:spTree>
    <p:extLst>
      <p:ext uri="{BB962C8B-B14F-4D97-AF65-F5344CB8AC3E}">
        <p14:creationId xmlns:p14="http://schemas.microsoft.com/office/powerpoint/2010/main" val="31578017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18</a:t>
            </a:fld>
            <a:endParaRPr lang="cs-CZ"/>
          </a:p>
        </p:txBody>
      </p:sp>
    </p:spTree>
    <p:extLst>
      <p:ext uri="{BB962C8B-B14F-4D97-AF65-F5344CB8AC3E}">
        <p14:creationId xmlns:p14="http://schemas.microsoft.com/office/powerpoint/2010/main" val="29734374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19</a:t>
            </a:fld>
            <a:endParaRPr lang="cs-CZ"/>
          </a:p>
        </p:txBody>
      </p:sp>
    </p:spTree>
    <p:extLst>
      <p:ext uri="{BB962C8B-B14F-4D97-AF65-F5344CB8AC3E}">
        <p14:creationId xmlns:p14="http://schemas.microsoft.com/office/powerpoint/2010/main" val="10404549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20</a:t>
            </a:fld>
            <a:endParaRPr lang="cs-CZ"/>
          </a:p>
        </p:txBody>
      </p:sp>
    </p:spTree>
    <p:extLst>
      <p:ext uri="{BB962C8B-B14F-4D97-AF65-F5344CB8AC3E}">
        <p14:creationId xmlns:p14="http://schemas.microsoft.com/office/powerpoint/2010/main" val="1116345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a:t>
            </a:fld>
            <a:endParaRPr lang="cs-CZ"/>
          </a:p>
        </p:txBody>
      </p:sp>
    </p:spTree>
    <p:extLst>
      <p:ext uri="{BB962C8B-B14F-4D97-AF65-F5344CB8AC3E}">
        <p14:creationId xmlns:p14="http://schemas.microsoft.com/office/powerpoint/2010/main" val="321085761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21</a:t>
            </a:fld>
            <a:endParaRPr lang="cs-CZ"/>
          </a:p>
        </p:txBody>
      </p:sp>
    </p:spTree>
    <p:extLst>
      <p:ext uri="{BB962C8B-B14F-4D97-AF65-F5344CB8AC3E}">
        <p14:creationId xmlns:p14="http://schemas.microsoft.com/office/powerpoint/2010/main" val="165301304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22</a:t>
            </a:fld>
            <a:endParaRPr lang="cs-CZ"/>
          </a:p>
        </p:txBody>
      </p:sp>
    </p:spTree>
    <p:extLst>
      <p:ext uri="{BB962C8B-B14F-4D97-AF65-F5344CB8AC3E}">
        <p14:creationId xmlns:p14="http://schemas.microsoft.com/office/powerpoint/2010/main" val="428767630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23</a:t>
            </a:fld>
            <a:endParaRPr lang="cs-CZ"/>
          </a:p>
        </p:txBody>
      </p:sp>
    </p:spTree>
    <p:extLst>
      <p:ext uri="{BB962C8B-B14F-4D97-AF65-F5344CB8AC3E}">
        <p14:creationId xmlns:p14="http://schemas.microsoft.com/office/powerpoint/2010/main" val="1819143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a:t>
            </a:fld>
            <a:endParaRPr lang="cs-CZ"/>
          </a:p>
        </p:txBody>
      </p:sp>
    </p:spTree>
    <p:extLst>
      <p:ext uri="{BB962C8B-B14F-4D97-AF65-F5344CB8AC3E}">
        <p14:creationId xmlns:p14="http://schemas.microsoft.com/office/powerpoint/2010/main" val="825952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a:t>
            </a:fld>
            <a:endParaRPr lang="cs-CZ"/>
          </a:p>
        </p:txBody>
      </p:sp>
    </p:spTree>
    <p:extLst>
      <p:ext uri="{BB962C8B-B14F-4D97-AF65-F5344CB8AC3E}">
        <p14:creationId xmlns:p14="http://schemas.microsoft.com/office/powerpoint/2010/main" val="2331563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6</a:t>
            </a:fld>
            <a:endParaRPr lang="cs-CZ"/>
          </a:p>
        </p:txBody>
      </p:sp>
    </p:spTree>
    <p:extLst>
      <p:ext uri="{BB962C8B-B14F-4D97-AF65-F5344CB8AC3E}">
        <p14:creationId xmlns:p14="http://schemas.microsoft.com/office/powerpoint/2010/main" val="1487131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7</a:t>
            </a:fld>
            <a:endParaRPr lang="cs-CZ"/>
          </a:p>
        </p:txBody>
      </p:sp>
    </p:spTree>
    <p:extLst>
      <p:ext uri="{BB962C8B-B14F-4D97-AF65-F5344CB8AC3E}">
        <p14:creationId xmlns:p14="http://schemas.microsoft.com/office/powerpoint/2010/main" val="18403257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8</a:t>
            </a:fld>
            <a:endParaRPr lang="cs-CZ"/>
          </a:p>
        </p:txBody>
      </p:sp>
    </p:spTree>
    <p:extLst>
      <p:ext uri="{BB962C8B-B14F-4D97-AF65-F5344CB8AC3E}">
        <p14:creationId xmlns:p14="http://schemas.microsoft.com/office/powerpoint/2010/main" val="3420766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a:t>
            </a:fld>
            <a:endParaRPr lang="cs-CZ"/>
          </a:p>
        </p:txBody>
      </p:sp>
    </p:spTree>
    <p:extLst>
      <p:ext uri="{BB962C8B-B14F-4D97-AF65-F5344CB8AC3E}">
        <p14:creationId xmlns:p14="http://schemas.microsoft.com/office/powerpoint/2010/main" val="325978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a:t>
            </a:fld>
            <a:endParaRPr lang="cs-CZ"/>
          </a:p>
        </p:txBody>
      </p:sp>
    </p:spTree>
    <p:extLst>
      <p:ext uri="{BB962C8B-B14F-4D97-AF65-F5344CB8AC3E}">
        <p14:creationId xmlns:p14="http://schemas.microsoft.com/office/powerpoint/2010/main" val="1311669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a:solidFill>
                  <a:schemeClr val="bg1"/>
                </a:solidFill>
                <a:latin typeface="Times New Roman" panose="02020603050405020304" pitchFamily="18" charset="0"/>
                <a:cs typeface="Times New Roman" panose="02020603050405020304" pitchFamily="18" charset="0"/>
              </a:rPr>
              <a:t>Mezinárodní právo</a:t>
            </a:r>
            <a:br>
              <a:rPr lang="cs-CZ" sz="4000" b="1" dirty="0">
                <a:solidFill>
                  <a:schemeClr val="bg1"/>
                </a:solidFill>
                <a:latin typeface="Times New Roman" panose="02020603050405020304" pitchFamily="18" charset="0"/>
                <a:cs typeface="Times New Roman" panose="02020603050405020304" pitchFamily="18" charset="0"/>
              </a:rPr>
            </a:br>
            <a:r>
              <a:rPr lang="cs-CZ" sz="2700" b="1" dirty="0">
                <a:solidFill>
                  <a:schemeClr val="bg1"/>
                </a:solidFill>
                <a:latin typeface="Times New Roman" panose="02020603050405020304" pitchFamily="18" charset="0"/>
                <a:cs typeface="Times New Roman" panose="02020603050405020304" pitchFamily="18" charset="0"/>
              </a:rPr>
              <a:t/>
            </a:r>
            <a:br>
              <a:rPr lang="cs-CZ" sz="2700" b="1" dirty="0">
                <a:solidFill>
                  <a:schemeClr val="bg1"/>
                </a:solidFill>
                <a:latin typeface="Times New Roman" panose="02020603050405020304" pitchFamily="18" charset="0"/>
                <a:cs typeface="Times New Roman" panose="02020603050405020304" pitchFamily="18" charset="0"/>
              </a:rPr>
            </a:br>
            <a:r>
              <a:rPr lang="cs-CZ" sz="2700" b="1" dirty="0">
                <a:solidFill>
                  <a:schemeClr val="bg1"/>
                </a:solidFill>
                <a:latin typeface="Times New Roman" panose="02020603050405020304" pitchFamily="18" charset="0"/>
                <a:cs typeface="Times New Roman" panose="02020603050405020304" pitchFamily="18" charset="0"/>
              </a:rPr>
              <a:t/>
            </a:r>
            <a:br>
              <a:rPr lang="cs-CZ" sz="2700" b="1" dirty="0">
                <a:solidFill>
                  <a:schemeClr val="bg1"/>
                </a:solidFill>
                <a:latin typeface="Times New Roman" panose="02020603050405020304" pitchFamily="18" charset="0"/>
                <a:cs typeface="Times New Roman" panose="02020603050405020304" pitchFamily="18" charset="0"/>
              </a:rPr>
            </a:br>
            <a:r>
              <a:rPr lang="cs-CZ" sz="3100" b="1" dirty="0">
                <a:solidFill>
                  <a:schemeClr val="bg1"/>
                </a:solidFill>
              </a:rPr>
              <a:t>Regulace mezinárodního obchodního styku. Mezinárodní koupě. INCOTERMS</a:t>
            </a: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r>
              <a:rPr lang="cs-CZ" sz="2700" b="1" dirty="0">
                <a:solidFill>
                  <a:schemeClr val="bg1"/>
                </a:solidFill>
                <a:cs typeface="Times New Roman" panose="02020603050405020304" pitchFamily="18" charset="0"/>
              </a:rPr>
              <a:t/>
            </a:r>
            <a:br>
              <a:rPr lang="cs-CZ" sz="2700" b="1" dirty="0">
                <a:solidFill>
                  <a:schemeClr val="bg1"/>
                </a:solidFill>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
            </a:r>
            <a:br>
              <a:rPr lang="cs-CZ" sz="4000" b="1" dirty="0">
                <a:solidFill>
                  <a:schemeClr val="bg1"/>
                </a:solidFill>
                <a:latin typeface="Times New Roman" panose="02020603050405020304" pitchFamily="18" charset="0"/>
                <a:cs typeface="Times New Roman" panose="02020603050405020304" pitchFamily="18" charset="0"/>
              </a:rPr>
            </a:b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651870"/>
            <a:ext cx="3888432" cy="936104"/>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956047" y="3723878"/>
            <a:ext cx="2016224"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Mgr. </a:t>
            </a:r>
            <a:r>
              <a:rPr lang="cs-CZ" altLang="cs-CZ" sz="1200" b="1" dirty="0" err="1">
                <a:solidFill>
                  <a:srgbClr val="307871"/>
                </a:solidFill>
                <a:latin typeface="Times New Roman" panose="02020603050405020304" pitchFamily="18" charset="0"/>
                <a:cs typeface="Times New Roman" panose="02020603050405020304" pitchFamily="18" charset="0"/>
              </a:rPr>
              <a:t>Danuta</a:t>
            </a:r>
            <a:r>
              <a:rPr lang="cs-CZ" altLang="cs-CZ" sz="1200" b="1" dirty="0">
                <a:solidFill>
                  <a:srgbClr val="307871"/>
                </a:solidFill>
                <a:latin typeface="Times New Roman" panose="02020603050405020304" pitchFamily="18" charset="0"/>
                <a:cs typeface="Times New Roman" panose="02020603050405020304" pitchFamily="18" charset="0"/>
              </a:rPr>
              <a:t> Duda, Ph.D.</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280920" cy="3384376"/>
          </a:xfrm>
          <a:prstGeom prst="rect">
            <a:avLst/>
          </a:prstGeom>
        </p:spPr>
        <p:txBody>
          <a:bodyPr>
            <a:noAutofit/>
          </a:bodyPr>
          <a:lstStyle/>
          <a:p>
            <a:r>
              <a:rPr lang="cs-CZ" altLang="cs-CZ" sz="1400" b="1" dirty="0">
                <a:solidFill>
                  <a:srgbClr val="307871"/>
                </a:solidFill>
                <a:latin typeface="Times New Roman" panose="02020603050405020304" pitchFamily="18" charset="0"/>
                <a:cs typeface="Times New Roman" panose="02020603050405020304" pitchFamily="18" charset="0"/>
              </a:rPr>
              <a:t>Forma smlouvy</a:t>
            </a:r>
          </a:p>
          <a:p>
            <a:r>
              <a:rPr lang="cs-CZ" altLang="cs-CZ" sz="1400" dirty="0">
                <a:solidFill>
                  <a:srgbClr val="307871"/>
                </a:solidFill>
                <a:latin typeface="Times New Roman" panose="02020603050405020304" pitchFamily="18" charset="0"/>
                <a:cs typeface="Times New Roman" panose="02020603050405020304" pitchFamily="18" charset="0"/>
              </a:rPr>
              <a:t>Smlouva o koupi nemusí být uzavřena nebo prokazována písemně a nevyžadují se u ní žádné jiné formální náležitosti (čl. 11 Vídeňské úmluvy)</a:t>
            </a:r>
          </a:p>
          <a:p>
            <a:r>
              <a:rPr lang="cs-CZ" altLang="cs-CZ" sz="1400" b="1" dirty="0">
                <a:solidFill>
                  <a:srgbClr val="307871"/>
                </a:solidFill>
                <a:latin typeface="Times New Roman" panose="02020603050405020304" pitchFamily="18" charset="0"/>
                <a:cs typeface="Times New Roman" panose="02020603050405020304" pitchFamily="18" charset="0"/>
              </a:rPr>
              <a:t>Uzavření smlouvy</a:t>
            </a:r>
          </a:p>
          <a:p>
            <a:r>
              <a:rPr lang="cs-CZ" altLang="cs-CZ" sz="1400" dirty="0">
                <a:solidFill>
                  <a:srgbClr val="307871"/>
                </a:solidFill>
                <a:latin typeface="Times New Roman" panose="02020603050405020304" pitchFamily="18" charset="0"/>
                <a:cs typeface="Times New Roman" panose="02020603050405020304" pitchFamily="18" charset="0"/>
              </a:rPr>
              <a:t>Návrh na uzavření smlouvy</a:t>
            </a:r>
          </a:p>
          <a:p>
            <a:r>
              <a:rPr lang="cs-CZ" altLang="cs-CZ" sz="1400" dirty="0">
                <a:solidFill>
                  <a:srgbClr val="307871"/>
                </a:solidFill>
                <a:latin typeface="Times New Roman" panose="02020603050405020304" pitchFamily="18" charset="0"/>
                <a:cs typeface="Times New Roman" panose="02020603050405020304" pitchFamily="18" charset="0"/>
              </a:rPr>
              <a:t>Přijetí nabídky</a:t>
            </a:r>
          </a:p>
          <a:p>
            <a:pPr marL="0" indent="0">
              <a:buNone/>
            </a:pPr>
            <a:endParaRPr lang="cs-CZ" altLang="cs-CZ" sz="1400" dirty="0">
              <a:solidFill>
                <a:srgbClr val="307871"/>
              </a:solidFill>
              <a:latin typeface="Times New Roman" panose="02020603050405020304" pitchFamily="18" charset="0"/>
              <a:cs typeface="Times New Roman" panose="02020603050405020304" pitchFamily="18" charset="0"/>
            </a:endParaRPr>
          </a:p>
          <a:p>
            <a:pPr marL="3200400" lvl="7" indent="0">
              <a:buNone/>
            </a:pPr>
            <a:r>
              <a:rPr lang="cs-CZ" altLang="cs-CZ" sz="1400" dirty="0">
                <a:solidFill>
                  <a:srgbClr val="307871"/>
                </a:solidFill>
                <a:latin typeface="Times New Roman" panose="02020603050405020304" pitchFamily="18" charset="0"/>
                <a:cs typeface="Times New Roman" panose="02020603050405020304" pitchFamily="18" charset="0"/>
              </a:rPr>
              <a:t>Návrh (oferta)</a:t>
            </a: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pPr marL="0" indent="0">
              <a:buNone/>
            </a:pPr>
            <a:r>
              <a:rPr lang="cs-CZ" altLang="cs-CZ" sz="1400" dirty="0">
                <a:solidFill>
                  <a:srgbClr val="307871"/>
                </a:solidFill>
                <a:latin typeface="Times New Roman" panose="02020603050405020304" pitchFamily="18" charset="0"/>
                <a:cs typeface="Times New Roman" panose="02020603050405020304" pitchFamily="18" charset="0"/>
              </a:rPr>
              <a:t>			Přijetí (akceptace)</a:t>
            </a: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
        <p:nvSpPr>
          <p:cNvPr id="7" name="Oval 5"/>
          <p:cNvSpPr>
            <a:spLocks noChangeArrowheads="1"/>
          </p:cNvSpPr>
          <p:nvPr/>
        </p:nvSpPr>
        <p:spPr bwMode="auto">
          <a:xfrm>
            <a:off x="1187625" y="2536056"/>
            <a:ext cx="1584175" cy="755774"/>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cs-CZ" altLang="cs-CZ" sz="1800" i="0" dirty="0">
                <a:solidFill>
                  <a:schemeClr val="bg1"/>
                </a:solidFill>
                <a:latin typeface="Tahoma" panose="020B0604030504040204" pitchFamily="34" charset="0"/>
              </a:rPr>
              <a:t>Navrhovatel</a:t>
            </a:r>
          </a:p>
          <a:p>
            <a:pPr algn="ctr" eaLnBrk="1" hangingPunct="1">
              <a:spcBef>
                <a:spcPct val="0"/>
              </a:spcBef>
              <a:buFontTx/>
              <a:buNone/>
            </a:pPr>
            <a:r>
              <a:rPr lang="cs-CZ" altLang="cs-CZ" sz="1800" i="0" dirty="0">
                <a:solidFill>
                  <a:schemeClr val="bg1"/>
                </a:solidFill>
                <a:latin typeface="Tahoma" panose="020B0604030504040204" pitchFamily="34" charset="0"/>
              </a:rPr>
              <a:t>(Oferent)</a:t>
            </a:r>
          </a:p>
        </p:txBody>
      </p:sp>
      <p:sp>
        <p:nvSpPr>
          <p:cNvPr id="8" name="Line 7"/>
          <p:cNvSpPr>
            <a:spLocks noChangeShapeType="1"/>
          </p:cNvSpPr>
          <p:nvPr/>
        </p:nvSpPr>
        <p:spPr bwMode="auto">
          <a:xfrm>
            <a:off x="2771800" y="2931790"/>
            <a:ext cx="2376487"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9" name="Oval 6"/>
          <p:cNvSpPr>
            <a:spLocks noChangeArrowheads="1"/>
          </p:cNvSpPr>
          <p:nvPr/>
        </p:nvSpPr>
        <p:spPr bwMode="auto">
          <a:xfrm>
            <a:off x="5148287" y="2427734"/>
            <a:ext cx="1584176" cy="864096"/>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cs-CZ" altLang="cs-CZ" sz="1800" i="0" dirty="0">
                <a:solidFill>
                  <a:schemeClr val="bg1"/>
                </a:solidFill>
                <a:latin typeface="Tahoma" panose="020B0604030504040204" pitchFamily="34" charset="0"/>
              </a:rPr>
              <a:t>Příjemce</a:t>
            </a:r>
          </a:p>
          <a:p>
            <a:pPr algn="ctr" eaLnBrk="1" hangingPunct="1">
              <a:spcBef>
                <a:spcPct val="0"/>
              </a:spcBef>
              <a:buFontTx/>
              <a:buNone/>
            </a:pPr>
            <a:r>
              <a:rPr lang="cs-CZ" altLang="cs-CZ" sz="1800" i="0" dirty="0">
                <a:solidFill>
                  <a:schemeClr val="bg1"/>
                </a:solidFill>
                <a:latin typeface="Tahoma" panose="020B0604030504040204" pitchFamily="34" charset="0"/>
              </a:rPr>
              <a:t>(Akceptant)</a:t>
            </a:r>
          </a:p>
        </p:txBody>
      </p:sp>
      <p:sp>
        <p:nvSpPr>
          <p:cNvPr id="10" name="Oval 12"/>
          <p:cNvSpPr>
            <a:spLocks noChangeArrowheads="1"/>
          </p:cNvSpPr>
          <p:nvPr/>
        </p:nvSpPr>
        <p:spPr bwMode="auto">
          <a:xfrm>
            <a:off x="1187625" y="3723878"/>
            <a:ext cx="1440159" cy="788441"/>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cs-CZ" altLang="cs-CZ" sz="1800" i="0" dirty="0">
                <a:solidFill>
                  <a:schemeClr val="bg1"/>
                </a:solidFill>
                <a:latin typeface="Tahoma" panose="020B0604030504040204" pitchFamily="34" charset="0"/>
              </a:rPr>
              <a:t>Navrhovatel</a:t>
            </a:r>
          </a:p>
          <a:p>
            <a:pPr algn="ctr" eaLnBrk="1" hangingPunct="1">
              <a:spcBef>
                <a:spcPct val="0"/>
              </a:spcBef>
              <a:buFontTx/>
              <a:buNone/>
            </a:pPr>
            <a:r>
              <a:rPr lang="cs-CZ" altLang="cs-CZ" sz="1800" i="0" dirty="0">
                <a:solidFill>
                  <a:schemeClr val="bg1"/>
                </a:solidFill>
                <a:latin typeface="Tahoma" panose="020B0604030504040204" pitchFamily="34" charset="0"/>
              </a:rPr>
              <a:t>(Oferent)</a:t>
            </a:r>
          </a:p>
        </p:txBody>
      </p:sp>
      <p:sp>
        <p:nvSpPr>
          <p:cNvPr id="11" name="Line 9"/>
          <p:cNvSpPr>
            <a:spLocks noChangeShapeType="1"/>
          </p:cNvSpPr>
          <p:nvPr/>
        </p:nvSpPr>
        <p:spPr bwMode="auto">
          <a:xfrm flipH="1">
            <a:off x="2627784" y="4227934"/>
            <a:ext cx="2376488" cy="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cs-CZ"/>
          </a:p>
        </p:txBody>
      </p:sp>
      <p:sp>
        <p:nvSpPr>
          <p:cNvPr id="13" name="Oval 11"/>
          <p:cNvSpPr>
            <a:spLocks noChangeArrowheads="1"/>
          </p:cNvSpPr>
          <p:nvPr/>
        </p:nvSpPr>
        <p:spPr bwMode="auto">
          <a:xfrm>
            <a:off x="5004272" y="3867894"/>
            <a:ext cx="1943993" cy="644425"/>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cs-CZ" altLang="cs-CZ" sz="1800" i="0" dirty="0">
                <a:solidFill>
                  <a:schemeClr val="bg1"/>
                </a:solidFill>
                <a:latin typeface="Tahoma" panose="020B0604030504040204" pitchFamily="34" charset="0"/>
              </a:rPr>
              <a:t>Příjemce</a:t>
            </a:r>
          </a:p>
          <a:p>
            <a:pPr algn="ctr" eaLnBrk="1" hangingPunct="1">
              <a:spcBef>
                <a:spcPct val="0"/>
              </a:spcBef>
              <a:buFontTx/>
              <a:buNone/>
            </a:pPr>
            <a:r>
              <a:rPr lang="cs-CZ" altLang="cs-CZ" sz="1800" i="0" dirty="0">
                <a:solidFill>
                  <a:schemeClr val="bg1"/>
                </a:solidFill>
                <a:latin typeface="Tahoma" panose="020B0604030504040204" pitchFamily="34" charset="0"/>
              </a:rPr>
              <a:t>(Akceptant)</a:t>
            </a:r>
          </a:p>
        </p:txBody>
      </p:sp>
    </p:spTree>
    <p:extLst>
      <p:ext uri="{BB962C8B-B14F-4D97-AF65-F5344CB8AC3E}">
        <p14:creationId xmlns:p14="http://schemas.microsoft.com/office/powerpoint/2010/main" val="39970135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352928" cy="3456384"/>
          </a:xfrm>
          <a:prstGeom prst="rect">
            <a:avLst/>
          </a:prstGeom>
        </p:spPr>
        <p:txBody>
          <a:bodyPr>
            <a:noAutofit/>
          </a:bodyPr>
          <a:lstStyle/>
          <a:p>
            <a:r>
              <a:rPr lang="cs-CZ" sz="1600" b="1" dirty="0"/>
              <a:t>Povinnost prodávajícího</a:t>
            </a:r>
          </a:p>
          <a:p>
            <a:r>
              <a:rPr lang="cs-CZ" sz="1600" b="1" dirty="0"/>
              <a:t>Prodávající je povinen: </a:t>
            </a:r>
          </a:p>
          <a:p>
            <a:r>
              <a:rPr lang="cs-CZ" sz="1600" dirty="0"/>
              <a:t>a) dodat zboží</a:t>
            </a:r>
          </a:p>
          <a:p>
            <a:r>
              <a:rPr lang="cs-CZ" sz="1600" dirty="0"/>
              <a:t>b) předat jakékoliv doklady, které se k němu vztahují</a:t>
            </a:r>
          </a:p>
          <a:p>
            <a:r>
              <a:rPr lang="cs-CZ" sz="1600" dirty="0"/>
              <a:t>c) převést vlastnické právo ke zboží za podmínek stanovených smlouvou a Úmluvou</a:t>
            </a:r>
          </a:p>
          <a:p>
            <a:r>
              <a:rPr lang="cs-CZ" altLang="cs-CZ" sz="1600" b="1" dirty="0">
                <a:solidFill>
                  <a:srgbClr val="307871"/>
                </a:solidFill>
                <a:latin typeface="Times New Roman" panose="02020603050405020304" pitchFamily="18" charset="0"/>
                <a:cs typeface="Times New Roman" panose="02020603050405020304" pitchFamily="18" charset="0"/>
              </a:rPr>
              <a:t>Právo prodávajícího:</a:t>
            </a:r>
          </a:p>
          <a:p>
            <a:r>
              <a:rPr lang="cs-CZ" altLang="cs-CZ" sz="1600" b="1" dirty="0">
                <a:solidFill>
                  <a:srgbClr val="307871"/>
                </a:solidFill>
                <a:latin typeface="Times New Roman" panose="02020603050405020304" pitchFamily="18" charset="0"/>
                <a:cs typeface="Times New Roman" panose="02020603050405020304" pitchFamily="18" charset="0"/>
              </a:rPr>
              <a:t>Prodávající může odstoupit od smlouvy:</a:t>
            </a:r>
          </a:p>
          <a:p>
            <a:r>
              <a:rPr lang="cs-CZ" altLang="cs-CZ" sz="1600" dirty="0">
                <a:solidFill>
                  <a:srgbClr val="307871"/>
                </a:solidFill>
                <a:latin typeface="Times New Roman" panose="02020603050405020304" pitchFamily="18" charset="0"/>
                <a:cs typeface="Times New Roman" panose="02020603050405020304" pitchFamily="18" charset="0"/>
              </a:rPr>
              <a:t>a) jestliže kupující nesplněním některé své povinnosti ze smlouvy nebo Úmluvy porušil smlouvu podstatným způsobem</a:t>
            </a:r>
          </a:p>
          <a:p>
            <a:r>
              <a:rPr lang="cs-CZ" altLang="cs-CZ" sz="1600" dirty="0">
                <a:solidFill>
                  <a:srgbClr val="307871"/>
                </a:solidFill>
                <a:latin typeface="Times New Roman" panose="02020603050405020304" pitchFamily="18" charset="0"/>
                <a:cs typeface="Times New Roman" panose="02020603050405020304" pitchFamily="18" charset="0"/>
              </a:rPr>
              <a:t>b) jestliže kupující nesplnil povinnost zaplatit kupní cenu</a:t>
            </a:r>
          </a:p>
          <a:p>
            <a:r>
              <a:rPr lang="cs-CZ" altLang="cs-CZ" sz="1600" dirty="0">
                <a:solidFill>
                  <a:srgbClr val="307871"/>
                </a:solidFill>
                <a:latin typeface="Times New Roman" panose="02020603050405020304" pitchFamily="18" charset="0"/>
                <a:cs typeface="Times New Roman" panose="02020603050405020304" pitchFamily="18" charset="0"/>
              </a:rPr>
              <a:t>c) jestliže kupující nesplnil povinnost převzít dodávku zboží v dodatečné lhůtě stanovené prodávajícím nebo jestliže prohlásí, že tyto povinnosti v této lhůtě nesplní</a:t>
            </a: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080439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352928" cy="3744416"/>
          </a:xfrm>
          <a:prstGeom prst="rect">
            <a:avLst/>
          </a:prstGeom>
        </p:spPr>
        <p:txBody>
          <a:bodyPr>
            <a:noAutofit/>
          </a:bodyPr>
          <a:lstStyle/>
          <a:p>
            <a:r>
              <a:rPr lang="cs-CZ" sz="1600" b="1" dirty="0"/>
              <a:t>Práva kupujícího</a:t>
            </a:r>
          </a:p>
          <a:p>
            <a:r>
              <a:rPr lang="cs-CZ" altLang="cs-CZ" sz="1600" dirty="0">
                <a:solidFill>
                  <a:srgbClr val="307871"/>
                </a:solidFill>
                <a:latin typeface="Times New Roman" panose="02020603050405020304" pitchFamily="18" charset="0"/>
                <a:cs typeface="Times New Roman" panose="02020603050405020304" pitchFamily="18" charset="0"/>
              </a:rPr>
              <a:t>Nesplní-li prodávající některou svou povinnost ze smlouvy o koupi nebo z Úmluvy, může kupující</a:t>
            </a:r>
          </a:p>
          <a:p>
            <a:r>
              <a:rPr lang="cs-CZ" altLang="cs-CZ" sz="1600" dirty="0">
                <a:solidFill>
                  <a:srgbClr val="307871"/>
                </a:solidFill>
                <a:latin typeface="Times New Roman" panose="02020603050405020304" pitchFamily="18" charset="0"/>
                <a:cs typeface="Times New Roman" panose="02020603050405020304" pitchFamily="18" charset="0"/>
              </a:rPr>
              <a:t>a) uplatnit stanovená práva (odstoupit od smlouvy, snížit kupní cenu)</a:t>
            </a:r>
          </a:p>
          <a:p>
            <a:r>
              <a:rPr lang="cs-CZ" altLang="cs-CZ" sz="1600" dirty="0">
                <a:solidFill>
                  <a:srgbClr val="307871"/>
                </a:solidFill>
                <a:latin typeface="Times New Roman" panose="02020603050405020304" pitchFamily="18" charset="0"/>
                <a:cs typeface="Times New Roman" panose="02020603050405020304" pitchFamily="18" charset="0"/>
              </a:rPr>
              <a:t>b) požadovat náhradu škody</a:t>
            </a:r>
          </a:p>
          <a:p>
            <a:r>
              <a:rPr lang="cs-CZ" altLang="cs-CZ" sz="1600" dirty="0">
                <a:solidFill>
                  <a:srgbClr val="307871"/>
                </a:solidFill>
                <a:latin typeface="Times New Roman" panose="02020603050405020304" pitchFamily="18" charset="0"/>
                <a:cs typeface="Times New Roman" panose="02020603050405020304" pitchFamily="18" charset="0"/>
              </a:rPr>
              <a:t>Jestliže zboží neodpovídá smlouvě, může kupující požadovat dodání náhradního zboží, jen jestliže vadné plnění zakládá podstatné porušení smlouvy a je-li požadavek na dodání náhradního zboží uplatněn buď současně s oznámením vad, nebo v přiměřené době poté.</a:t>
            </a:r>
          </a:p>
          <a:p>
            <a:r>
              <a:rPr lang="cs-CZ" altLang="cs-CZ" sz="1600" dirty="0">
                <a:solidFill>
                  <a:srgbClr val="307871"/>
                </a:solidFill>
                <a:latin typeface="Times New Roman" panose="02020603050405020304" pitchFamily="18" charset="0"/>
                <a:cs typeface="Times New Roman" panose="02020603050405020304" pitchFamily="18" charset="0"/>
              </a:rPr>
              <a:t>Jestliže zboží neodpovídá smlouvě, může kupující požadovat na prodávajícím odstranění vadného plnění, ledaže by to bylo nepřiměřené s přihlédnutím ke všem okolnostem.</a:t>
            </a:r>
          </a:p>
          <a:p>
            <a:r>
              <a:rPr lang="cs-CZ" altLang="cs-CZ" sz="1600" b="1" dirty="0">
                <a:solidFill>
                  <a:srgbClr val="307871"/>
                </a:solidFill>
                <a:latin typeface="Times New Roman" panose="02020603050405020304" pitchFamily="18" charset="0"/>
                <a:cs typeface="Times New Roman" panose="02020603050405020304" pitchFamily="18" charset="0"/>
              </a:rPr>
              <a:t>Povinnosti kupujícího</a:t>
            </a:r>
          </a:p>
          <a:p>
            <a:r>
              <a:rPr lang="cs-CZ" altLang="cs-CZ" sz="1600" dirty="0">
                <a:solidFill>
                  <a:srgbClr val="307871"/>
                </a:solidFill>
                <a:latin typeface="Times New Roman" panose="02020603050405020304" pitchFamily="18" charset="0"/>
                <a:cs typeface="Times New Roman" panose="02020603050405020304" pitchFamily="18" charset="0"/>
              </a:rPr>
              <a:t>Kupující je povinen zaplatit za zboží kupní cenu a převzít dodávku v souladu se smlouvou a Úmluvou.</a:t>
            </a: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707811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352928" cy="3672408"/>
          </a:xfrm>
          <a:prstGeom prst="rect">
            <a:avLst/>
          </a:prstGeom>
        </p:spPr>
        <p:txBody>
          <a:bodyPr>
            <a:noAutofit/>
          </a:bodyPr>
          <a:lstStyle/>
          <a:p>
            <a:r>
              <a:rPr lang="cs-CZ" sz="1600" b="1" dirty="0"/>
              <a:t>Placení kupní ceny</a:t>
            </a:r>
          </a:p>
          <a:p>
            <a:r>
              <a:rPr lang="cs-CZ" sz="1600" dirty="0"/>
              <a:t>Povinnost kupujícího splnit formality ohledně zaplacení kupní ceny. </a:t>
            </a:r>
          </a:p>
          <a:p>
            <a:r>
              <a:rPr lang="cs-CZ" sz="1600" dirty="0"/>
              <a:t>Jestliže smlouva byla platně uzavřena, avšak není v ní výslovně nebo nepřímo stanovena kupní cena a ani ustanovení umožňující její určení, má se za to, že strany, pokud neprojevily jinou vůli, nepřímo určily kupní cenu odpovídající kupní ceně, která se všeobecně účtovala v době uzavírání smlouvy za takové zboží za srovnatelných okolností v příslušném obchodním odvětví. </a:t>
            </a:r>
          </a:p>
          <a:p>
            <a:r>
              <a:rPr lang="cs-CZ" sz="1600" dirty="0"/>
              <a:t>Jestliže kupní cena je určena podle váhy zboží, je rozhodující v případě pochybnosti čistá váha.</a:t>
            </a:r>
          </a:p>
          <a:p>
            <a:r>
              <a:rPr lang="cs-CZ" sz="1600" dirty="0"/>
              <a:t>Povinnost kupujícího zaplatit kupní cenu v místě podnikání prodávajícího nebo v místě předání zboží nebo dokladů. Prodávající  nese jakékoli zvýšení výloh spojených s placením, jsou-li způsobeny změnou jeho místa podnikání po uzavření smlouvy.</a:t>
            </a:r>
          </a:p>
          <a:p>
            <a:r>
              <a:rPr lang="cs-CZ" sz="1600" dirty="0"/>
              <a:t>Prodávající je oprávněn podmínit předání zboží nebo dokladů opravňujících nakládání se zbožím úhradou kupní ceny</a:t>
            </a: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382015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280920" cy="3384376"/>
          </a:xfrm>
          <a:prstGeom prst="rect">
            <a:avLst/>
          </a:prstGeom>
        </p:spPr>
        <p:txBody>
          <a:bodyPr>
            <a:noAutofit/>
          </a:bodyPr>
          <a:lstStyle/>
          <a:p>
            <a:r>
              <a:rPr lang="cs-CZ" sz="1400" b="1" dirty="0"/>
              <a:t>Odpovědnost za vady</a:t>
            </a:r>
          </a:p>
          <a:p>
            <a:r>
              <a:rPr lang="cs-CZ" sz="1400" dirty="0"/>
              <a:t>Vada představuje nesoulad mezi dohodnutým a poskytnutým plněním.</a:t>
            </a:r>
          </a:p>
          <a:p>
            <a:r>
              <a:rPr lang="cs-CZ" sz="1400" dirty="0"/>
              <a:t>Prodávající odpovídá podle smlouvy a Úmluvy za jakoukoli vadu, kterou má zboží v okamžiku přechodu nebezpečí na kupujícího (vada zjevná), i když se vada stane zjevnou až po této době.</a:t>
            </a:r>
          </a:p>
          <a:p>
            <a:r>
              <a:rPr lang="cs-CZ" sz="1400" dirty="0"/>
              <a:t>Prodávající rovněž odpovídá za jakoukoli vadu zboží, jež vznikne po uvedené době, jestliže je způsobena porušením některé jeho povinnosti, včetně nedodržení záruky, že zboží po určitou dobu bude způsobilé pro obvyklé své použití nebo pro zvláštní použití nebo že si zachová určitou jakost nebo určité vlastnosti.</a:t>
            </a:r>
          </a:p>
          <a:p>
            <a:r>
              <a:rPr lang="cs-CZ" sz="1400" dirty="0"/>
              <a:t>Kupující musí prohlédnout zboží nebo zařídit jeho prohlídku v době podle okolností co nejkratší.</a:t>
            </a:r>
          </a:p>
          <a:p>
            <a:r>
              <a:rPr lang="cs-CZ" sz="1400" dirty="0"/>
              <a:t>Právo kupujícího z vad zboží zaniká, jestliže kupující neoznámí prodávajícímu povahu těchto vad v přiměřené době poté, kdy je zjistil nebo je měl zjistit (vada skrytá)</a:t>
            </a:r>
          </a:p>
          <a:p>
            <a:r>
              <a:rPr lang="cs-CZ" altLang="cs-CZ" sz="1400" dirty="0">
                <a:solidFill>
                  <a:srgbClr val="307871"/>
                </a:solidFill>
                <a:latin typeface="Times New Roman" panose="02020603050405020304" pitchFamily="18" charset="0"/>
                <a:cs typeface="Times New Roman" panose="02020603050405020304" pitchFamily="18" charset="0"/>
              </a:rPr>
              <a:t>Právo kupujícího z vad zboží vždy zaniká, jestliže kupující neoznámí prodávajícímu vady zboží nejpozději do dvou let ode dne, kdy zboží bylo skutečně předáno kupujícímu, ledaže tato lhůta není v souladu se smluvní záruční lhůtou (prekluzivní lhůta).</a:t>
            </a:r>
          </a:p>
          <a:p>
            <a:r>
              <a:rPr lang="cs-CZ" altLang="cs-CZ" sz="1400" dirty="0">
                <a:solidFill>
                  <a:srgbClr val="307871"/>
                </a:solidFill>
                <a:latin typeface="Times New Roman" panose="02020603050405020304" pitchFamily="18" charset="0"/>
                <a:cs typeface="Times New Roman" panose="02020603050405020304" pitchFamily="18" charset="0"/>
              </a:rPr>
              <a:t>Prodávající se nemůže dovolávat uvedených ustanovení, jsou-li vady zboží důsledkem skutečností, o kterých prodávající věděl nebo o kterých nemohl nevědět a které nesdělil kupujícímu.</a:t>
            </a: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79184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280920" cy="3384376"/>
          </a:xfrm>
          <a:prstGeom prst="rect">
            <a:avLst/>
          </a:prstGeom>
        </p:spPr>
        <p:txBody>
          <a:bodyPr>
            <a:noAutofit/>
          </a:bodyPr>
          <a:lstStyle/>
          <a:p>
            <a:pPr>
              <a:lnSpc>
                <a:spcPct val="90000"/>
              </a:lnSpc>
              <a:buNone/>
            </a:pPr>
            <a:r>
              <a:rPr lang="cs-CZ" altLang="cs-CZ" sz="1600" b="1" dirty="0"/>
              <a:t>Příklad:</a:t>
            </a:r>
          </a:p>
          <a:p>
            <a:pPr>
              <a:lnSpc>
                <a:spcPct val="90000"/>
              </a:lnSpc>
            </a:pPr>
            <a:r>
              <a:rPr lang="cs-CZ" altLang="cs-CZ" sz="1600" dirty="0"/>
              <a:t>Německý kupující a italský prodávající. Předmětem koupě je </a:t>
            </a:r>
            <a:r>
              <a:rPr lang="cs-CZ" altLang="cs-CZ" sz="1600" b="1" dirty="0"/>
              <a:t>obuv</a:t>
            </a:r>
            <a:r>
              <a:rPr lang="cs-CZ" altLang="cs-CZ" sz="1600" dirty="0"/>
              <a:t>.</a:t>
            </a:r>
          </a:p>
          <a:p>
            <a:pPr>
              <a:lnSpc>
                <a:spcPct val="90000"/>
              </a:lnSpc>
            </a:pPr>
            <a:r>
              <a:rPr lang="cs-CZ" altLang="cs-CZ" sz="1600" dirty="0"/>
              <a:t>Kupující telefonicky </a:t>
            </a:r>
            <a:r>
              <a:rPr lang="cs-CZ" altLang="cs-CZ" sz="1600" b="1" dirty="0"/>
              <a:t>oznámil vady </a:t>
            </a:r>
            <a:r>
              <a:rPr lang="cs-CZ" altLang="cs-CZ" sz="1600" dirty="0"/>
              <a:t>19. den po dodání zboží.</a:t>
            </a:r>
          </a:p>
          <a:p>
            <a:pPr lvl="1">
              <a:lnSpc>
                <a:spcPct val="90000"/>
              </a:lnSpc>
            </a:pPr>
            <a:r>
              <a:rPr lang="cs-CZ" altLang="cs-CZ" sz="1600" dirty="0"/>
              <a:t>Kupující </a:t>
            </a:r>
            <a:r>
              <a:rPr lang="cs-CZ" altLang="cs-CZ" sz="1600" b="1" dirty="0"/>
              <a:t>nezaplatil cenu </a:t>
            </a:r>
            <a:r>
              <a:rPr lang="cs-CZ" altLang="cs-CZ" sz="1600" dirty="0"/>
              <a:t>a </a:t>
            </a:r>
            <a:r>
              <a:rPr lang="cs-CZ" altLang="cs-CZ" sz="1600" b="1" dirty="0"/>
              <a:t>odstoupil od smlouvy</a:t>
            </a:r>
            <a:r>
              <a:rPr lang="cs-CZ" altLang="cs-CZ" sz="1600" dirty="0"/>
              <a:t>.</a:t>
            </a:r>
          </a:p>
          <a:p>
            <a:pPr>
              <a:lnSpc>
                <a:spcPct val="90000"/>
              </a:lnSpc>
            </a:pPr>
            <a:r>
              <a:rPr lang="cs-CZ" altLang="cs-CZ" sz="1600" dirty="0"/>
              <a:t>Prodávající podal žalobu. Soud rozhodl, že </a:t>
            </a:r>
            <a:r>
              <a:rPr lang="cs-CZ" altLang="cs-CZ" sz="1600" b="1" u="sng" dirty="0"/>
              <a:t>šlo o</a:t>
            </a:r>
            <a:r>
              <a:rPr lang="cs-CZ" altLang="cs-CZ" sz="1600" u="sng" dirty="0"/>
              <a:t> </a:t>
            </a:r>
            <a:r>
              <a:rPr lang="cs-CZ" altLang="cs-CZ" sz="1600" b="1" u="sng" dirty="0"/>
              <a:t>podstatné </a:t>
            </a:r>
            <a:r>
              <a:rPr lang="cs-CZ" altLang="cs-CZ" sz="1600" dirty="0"/>
              <a:t>porušení smlouvy, tudíž kupující mohl odstoupit od smlouvy.</a:t>
            </a:r>
          </a:p>
          <a:p>
            <a:pPr lvl="1">
              <a:lnSpc>
                <a:spcPct val="90000"/>
              </a:lnSpc>
            </a:pPr>
            <a:r>
              <a:rPr lang="cs-CZ" altLang="cs-CZ" sz="1600" dirty="0"/>
              <a:t>Kupující dle soudu splnil také podmínku </a:t>
            </a:r>
            <a:r>
              <a:rPr lang="cs-CZ" altLang="cs-CZ" sz="1600" b="1" dirty="0"/>
              <a:t>informovat</a:t>
            </a:r>
            <a:r>
              <a:rPr lang="cs-CZ" altLang="cs-CZ" sz="1600" dirty="0"/>
              <a:t> druhou stranu o nedostatcích zboží, dle požadavku Vídeňské úmluvy (oznámení </a:t>
            </a:r>
            <a:r>
              <a:rPr lang="cs-CZ" altLang="cs-CZ" sz="1600" u="sng" dirty="0"/>
              <a:t>v přiměřené době </a:t>
            </a:r>
            <a:r>
              <a:rPr lang="cs-CZ" altLang="cs-CZ" sz="1600" dirty="0"/>
              <a:t>po objevení vad).</a:t>
            </a: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Odpovědnost za vady - příklad</a:t>
            </a:r>
            <a:endParaRPr lang="cs-CZ" b="1" dirty="0"/>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err="1">
                <a:solidFill>
                  <a:srgbClr val="307871"/>
                </a:solidFill>
                <a:latin typeface="Times New Roman" panose="02020603050405020304" pitchFamily="18" charset="0"/>
                <a:cs typeface="Times New Roman" panose="02020603050405020304" pitchFamily="18" charset="0"/>
              </a:rPr>
              <a:t>ky</a:t>
            </a: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329738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424936" cy="3825528"/>
          </a:xfrm>
          <a:prstGeom prst="rect">
            <a:avLst/>
          </a:prstGeom>
        </p:spPr>
        <p:txBody>
          <a:bodyPr>
            <a:noAutofit/>
          </a:bodyPr>
          <a:lstStyle/>
          <a:p>
            <a:r>
              <a:rPr lang="cs-CZ" sz="1800" b="1" dirty="0"/>
              <a:t>Náhrada škody</a:t>
            </a:r>
          </a:p>
          <a:p>
            <a:r>
              <a:rPr lang="cs-CZ" altLang="cs-CZ" sz="1800" dirty="0">
                <a:solidFill>
                  <a:srgbClr val="307871"/>
                </a:solidFill>
                <a:latin typeface="Times New Roman" panose="02020603050405020304" pitchFamily="18" charset="0"/>
                <a:cs typeface="Times New Roman" panose="02020603050405020304" pitchFamily="18" charset="0"/>
              </a:rPr>
              <a:t>Náhrada škody při porušení smlouvy jednou stranou zahrnuje částku odpovídající ztrátě, včetně ušlého zisku, kterou utrpěla druhá strana v důsledku porušení smlouvy.</a:t>
            </a:r>
          </a:p>
          <a:p>
            <a:r>
              <a:rPr lang="cs-CZ" sz="1800" dirty="0"/>
              <a:t>V případě odstoupení od smlouvy a za podmínky, že došlo v přiměřené době ke koupi náhradního zboží nebo k prodeji zboží, lze uplatnit náhradu škody v podobě rozdílu mezi původní kupní cenou a novou kupní cenou dosaženou při náhradní koupi nebo prodeji.</a:t>
            </a:r>
          </a:p>
          <a:p>
            <a:r>
              <a:rPr lang="cs-CZ" sz="1800" dirty="0"/>
              <a:t>Nedošlo-li po odstoupení od smlouvy k náhradnímu prodeji nebo koupi, pak lze uplatnit na náhradě škody rozdíl mezi kupní cenou podle smlouvy a běžnou cenou platnou v době odstoupení.</a:t>
            </a:r>
          </a:p>
          <a:p>
            <a:r>
              <a:rPr lang="cs-CZ" sz="1800" dirty="0"/>
              <a:t>Strana uplatňující náhradu škody musí usilovat o přiměřená opatření ke zmenšení ztráty.</a:t>
            </a:r>
            <a:endParaRPr lang="cs-CZ" altLang="cs-CZ" sz="18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endParaRPr lang="cs-CZ" b="1" dirty="0"/>
          </a:p>
        </p:txBody>
      </p:sp>
      <p:sp>
        <p:nvSpPr>
          <p:cNvPr id="12" name="Zástupný symbol pro obsah 2"/>
          <p:cNvSpPr txBox="1">
            <a:spLocks/>
          </p:cNvSpPr>
          <p:nvPr/>
        </p:nvSpPr>
        <p:spPr>
          <a:xfrm>
            <a:off x="1115616" y="4741094"/>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8273865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843558"/>
            <a:ext cx="8280920" cy="3456384"/>
          </a:xfrm>
          <a:prstGeom prst="rect">
            <a:avLst/>
          </a:prstGeom>
        </p:spPr>
        <p:txBody>
          <a:bodyPr>
            <a:noAutofit/>
          </a:bodyPr>
          <a:lstStyle/>
          <a:p>
            <a:r>
              <a:rPr lang="cs-CZ" sz="1600" dirty="0"/>
              <a:t>Promlčecí lhůta činí čtyři roky.</a:t>
            </a:r>
          </a:p>
          <a:p>
            <a:r>
              <a:rPr lang="cs-CZ" sz="1600" dirty="0"/>
              <a:t>Promlčecí lhůta začíná běžet dnem, kdy právo lze uplatnit v právním řízení.</a:t>
            </a:r>
          </a:p>
          <a:p>
            <a:r>
              <a:rPr lang="cs-CZ" sz="1600" dirty="0"/>
              <a:t>Právo vzniklé z porušení smlouvy lze uplatnit v právním řízení dnem, kdy smlouva byla porušena.</a:t>
            </a:r>
          </a:p>
          <a:p>
            <a:r>
              <a:rPr lang="cs-CZ" sz="1600" dirty="0"/>
              <a:t>Právo z vad zboží lze uplatnit v právním řízení </a:t>
            </a:r>
            <a:r>
              <a:rPr lang="cs-CZ" sz="1600" dirty="0">
                <a:solidFill>
                  <a:srgbClr val="307871"/>
                </a:solidFill>
              </a:rPr>
              <a:t>dnem, kdy zboží bylo skutečně předáno kupujícímu nebo kdy zboží nabízené k předání bylo kupujícímu odmítnuto</a:t>
            </a:r>
            <a:r>
              <a:rPr lang="cs-CZ" sz="1600" dirty="0"/>
              <a:t>. </a:t>
            </a:r>
          </a:p>
          <a:p>
            <a:r>
              <a:rPr lang="cs-CZ" sz="1600" dirty="0"/>
              <a:t>Právo zakládající se na podvodu spáchaném před uzavřením smlouvy nebo při něm nebo během jejího plnění lze uplatnit v právním řízení dnem, kdy podvod byl nebo mohl být při náležité péči odhalen.</a:t>
            </a:r>
          </a:p>
          <a:p>
            <a:r>
              <a:rPr lang="cs-CZ" sz="1600" dirty="0"/>
              <a:t>Jestliže věřitel učiní na území státu, kde má dlužník místo podnikání, před uplynutím promlčecí lhůty jiný právní úkon než uvedený pro stavění promlčecí doby a jestliže podle práva tohoto státu tento úkon má za následek, že promlčecí lhůta probíhá znovu, počíná běžet nová lhůta čtyř let od doby určené tímto právem.</a:t>
            </a:r>
          </a:p>
          <a:p>
            <a:endParaRPr lang="cs-CZ" sz="1400" dirty="0"/>
          </a:p>
          <a:p>
            <a:endParaRPr lang="cs-CZ" altLang="cs-CZ" sz="1400" b="1"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b="1" dirty="0"/>
              <a:t>Úmluva o promlčení při mezinárodní koupi zboží</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944573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280920" cy="3456384"/>
          </a:xfrm>
          <a:prstGeom prst="rect">
            <a:avLst/>
          </a:prstGeom>
        </p:spPr>
        <p:txBody>
          <a:bodyPr>
            <a:noAutofit/>
          </a:bodyPr>
          <a:lstStyle/>
          <a:p>
            <a:r>
              <a:rPr lang="cs-CZ" sz="1600" dirty="0"/>
              <a:t>Je soubor mezinárodních výkladových pravidel pro nejvíce běžně používané obchodní doložky  v zahraničním obchodním styku, který je připravován a vydáván Mezinárodní obchodní komorou v Paříži.</a:t>
            </a:r>
          </a:p>
          <a:p>
            <a:r>
              <a:rPr lang="cs-CZ" sz="1600" dirty="0"/>
              <a:t>Nemají povahu právní normy a závaznými se stávají pouze tehdy, jestliže se na ně strany kupní smlouvy výslovně odvolají v textu smlouvy. </a:t>
            </a:r>
          </a:p>
          <a:p>
            <a:r>
              <a:rPr lang="cs-CZ" sz="1600" dirty="0"/>
              <a:t>Uvádějí, která ze smluvních stran </a:t>
            </a:r>
            <a:r>
              <a:rPr lang="cs-CZ" sz="1600" dirty="0">
                <a:solidFill>
                  <a:schemeClr val="tx1">
                    <a:lumMod val="75000"/>
                  </a:schemeClr>
                </a:solidFill>
              </a:rPr>
              <a:t>je </a:t>
            </a:r>
            <a:r>
              <a:rPr lang="cs-CZ" sz="1600" dirty="0"/>
              <a:t>zavázána obstarat přepravu nebo pojištění, kdy prodávající dodává zboží kupujícímu a jaké náklady nese ta která strana. </a:t>
            </a:r>
          </a:p>
          <a:p>
            <a:r>
              <a:rPr lang="cs-CZ" sz="1600" dirty="0"/>
              <a:t>Upravují především: </a:t>
            </a:r>
          </a:p>
          <a:p>
            <a:r>
              <a:rPr lang="cs-CZ" sz="1600" dirty="0"/>
              <a:t>a) způsob, místo a okamžik předání zboží kupujícímu</a:t>
            </a:r>
          </a:p>
          <a:p>
            <a:r>
              <a:rPr lang="cs-CZ" sz="1600" dirty="0"/>
              <a:t>b) způsob, místo a okamžik přechodu výloh a rizik z prodávajícího na kupujícího</a:t>
            </a:r>
          </a:p>
          <a:p>
            <a:r>
              <a:rPr lang="cs-CZ" sz="1600" dirty="0"/>
              <a:t>c) další povinnosti stran při zajišťování dopravy, průvodních dokladů, kontroly, pojištění, celního odbavení apod.</a:t>
            </a: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912768" cy="507703"/>
          </a:xfrm>
        </p:spPr>
        <p:txBody>
          <a:bodyPr/>
          <a:lstStyle/>
          <a:p>
            <a:r>
              <a:rPr lang="cs-CZ" b="1" dirty="0"/>
              <a:t>INCOTERMS (International </a:t>
            </a:r>
            <a:r>
              <a:rPr lang="cs-CZ" b="1" dirty="0" err="1"/>
              <a:t>Commercial</a:t>
            </a:r>
            <a:r>
              <a:rPr lang="cs-CZ" b="1" dirty="0"/>
              <a:t> </a:t>
            </a:r>
            <a:r>
              <a:rPr lang="cs-CZ" b="1" dirty="0" err="1"/>
              <a:t>Terms</a:t>
            </a:r>
            <a:r>
              <a:rPr lang="cs-CZ" b="1" dirty="0"/>
              <a:t>) </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969330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915566"/>
            <a:ext cx="8280920" cy="3456384"/>
          </a:xfrm>
          <a:prstGeom prst="rect">
            <a:avLst/>
          </a:prstGeom>
        </p:spPr>
        <p:txBody>
          <a:bodyPr>
            <a:noAutofit/>
          </a:bodyPr>
          <a:lstStyle/>
          <a:p>
            <a:r>
              <a:rPr lang="cs-CZ" sz="1600" b="1" dirty="0"/>
              <a:t>EXW</a:t>
            </a:r>
            <a:r>
              <a:rPr lang="cs-CZ" sz="1600" dirty="0"/>
              <a:t> (</a:t>
            </a:r>
            <a:r>
              <a:rPr lang="cs-CZ" sz="1600" i="1" dirty="0"/>
              <a:t>Ex Works</a:t>
            </a:r>
            <a:r>
              <a:rPr lang="cs-CZ" sz="1600" dirty="0"/>
              <a:t>, „ze závodu“) znamená, že prodávající splní dodání, jakmile dá zboží k dispozici kupujícímu v objektu prodávajícího, anebo v jiném místě (např. závod, továrna, skladiště apod.) </a:t>
            </a:r>
          </a:p>
          <a:p>
            <a:r>
              <a:rPr lang="cs-CZ" sz="1600" b="1" dirty="0"/>
              <a:t>FCA</a:t>
            </a:r>
            <a:r>
              <a:rPr lang="cs-CZ" sz="1600" dirty="0"/>
              <a:t> (</a:t>
            </a:r>
            <a:r>
              <a:rPr lang="cs-CZ" sz="1600" i="1" dirty="0"/>
              <a:t>Free </a:t>
            </a:r>
            <a:r>
              <a:rPr lang="cs-CZ" sz="1600" i="1" dirty="0" err="1"/>
              <a:t>Carrier</a:t>
            </a:r>
            <a:r>
              <a:rPr lang="cs-CZ" sz="1600" i="1" dirty="0"/>
              <a:t> </a:t>
            </a:r>
            <a:r>
              <a:rPr lang="cs-CZ" sz="1600" dirty="0"/>
              <a:t>„vyplaceně dopravci“) - stanoví, že prodávající je povinen předat dodané zboží v ujednaném místě dopravci. Stranám se doporučuje co nejpřesněji  specifikovat bod v ujednaném místě dodání, neboť v tomto bodě přechází riziko z prodávajícího na kupujícího.</a:t>
            </a:r>
          </a:p>
          <a:p>
            <a:r>
              <a:rPr lang="cs-CZ" sz="1600" b="1" dirty="0"/>
              <a:t>CPT </a:t>
            </a:r>
            <a:r>
              <a:rPr lang="cs-CZ" sz="1600" dirty="0"/>
              <a:t>(</a:t>
            </a:r>
            <a:r>
              <a:rPr lang="cs-CZ" sz="1600" i="1" dirty="0" err="1"/>
              <a:t>Carriage</a:t>
            </a:r>
            <a:r>
              <a:rPr lang="cs-CZ" sz="1600" i="1" dirty="0"/>
              <a:t> </a:t>
            </a:r>
            <a:r>
              <a:rPr lang="cs-CZ" sz="1600" i="1" dirty="0" err="1"/>
              <a:t>Paid</a:t>
            </a:r>
            <a:r>
              <a:rPr lang="cs-CZ" sz="1600" i="1" dirty="0"/>
              <a:t> to</a:t>
            </a:r>
            <a:r>
              <a:rPr lang="cs-CZ" sz="1600" dirty="0"/>
              <a:t>, „přeprava placena do“) znamená, že prodávající dodává zboží dopravci anebo jiné osobě jmenované prodávajícím ve sjednaném místě (pokud takové místo je dohodnuto mezi stranami) a prodávající je povinen sjednat přepravu a hradit náklady spojené s přepravou zboží do jmenovaného místa určení.</a:t>
            </a:r>
          </a:p>
          <a:p>
            <a:r>
              <a:rPr lang="cs-CZ" sz="1600" b="1" dirty="0"/>
              <a:t>CIP</a:t>
            </a:r>
            <a:r>
              <a:rPr lang="cs-CZ" sz="1600" dirty="0"/>
              <a:t> (</a:t>
            </a:r>
            <a:r>
              <a:rPr lang="cs-CZ" sz="1600" i="1" dirty="0" err="1"/>
              <a:t>Carriage</a:t>
            </a:r>
            <a:r>
              <a:rPr lang="cs-CZ" sz="1600" i="1" dirty="0"/>
              <a:t> and </a:t>
            </a:r>
            <a:r>
              <a:rPr lang="cs-CZ" sz="1600" i="1" dirty="0" err="1"/>
              <a:t>Insurance</a:t>
            </a:r>
            <a:r>
              <a:rPr lang="cs-CZ" sz="1600" i="1" dirty="0"/>
              <a:t> </a:t>
            </a:r>
            <a:r>
              <a:rPr lang="cs-CZ" sz="1600" i="1" dirty="0" err="1"/>
              <a:t>Paid</a:t>
            </a:r>
            <a:r>
              <a:rPr lang="cs-CZ" sz="1600" i="1" dirty="0"/>
              <a:t> to</a:t>
            </a:r>
            <a:r>
              <a:rPr lang="cs-CZ" sz="1600" dirty="0"/>
              <a:t>, „přeprava a pojištění placeny do“) doložka je podobná jako CPT, rozdíl je v přepravním pojištění, které musí na vlastní náklady obstarat prodávající. </a:t>
            </a:r>
          </a:p>
          <a:p>
            <a:endParaRPr lang="cs-CZ" sz="1400" dirty="0"/>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sz="2000" b="1" dirty="0"/>
              <a:t>INCOTERMS – Doložky vhodné pro jakýkoliv způsob přepravy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195463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1059582"/>
            <a:ext cx="8280920" cy="3240360"/>
          </a:xfrm>
          <a:prstGeom prst="rect">
            <a:avLst/>
          </a:prstGeom>
        </p:spPr>
        <p:txBody>
          <a:bodyPr>
            <a:noAutofit/>
          </a:bodyPr>
          <a:lstStyle/>
          <a:p>
            <a:r>
              <a:rPr lang="cs-CZ" sz="1800" b="1" dirty="0"/>
              <a:t>Regulace státních zásahů do poměrů vznikajících v mezinárodním obchodním styku je obsažena v:</a:t>
            </a:r>
          </a:p>
          <a:p>
            <a:r>
              <a:rPr lang="cs-CZ" sz="1800" dirty="0"/>
              <a:t>- mezinárodních smlouvách</a:t>
            </a:r>
          </a:p>
          <a:p>
            <a:r>
              <a:rPr lang="cs-CZ" sz="1800" dirty="0"/>
              <a:t>- pravidlech jednotného trhu EU</a:t>
            </a:r>
          </a:p>
          <a:p>
            <a:r>
              <a:rPr lang="cs-CZ" sz="1800" dirty="0"/>
              <a:t>- vnitrostátních právních předpisech</a:t>
            </a: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352928" cy="507703"/>
          </a:xfrm>
        </p:spPr>
        <p:txBody>
          <a:bodyPr/>
          <a:lstStyle/>
          <a:p>
            <a:r>
              <a:rPr lang="cs-CZ" b="1" dirty="0"/>
              <a:t>Regulace mezinárodního obchodního styku</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29895248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280920" cy="3312368"/>
          </a:xfrm>
          <a:prstGeom prst="rect">
            <a:avLst/>
          </a:prstGeom>
        </p:spPr>
        <p:txBody>
          <a:bodyPr>
            <a:noAutofit/>
          </a:bodyPr>
          <a:lstStyle/>
          <a:p>
            <a:r>
              <a:rPr lang="cs-CZ" sz="1600" b="1" dirty="0"/>
              <a:t>DAT </a:t>
            </a:r>
            <a:r>
              <a:rPr lang="cs-CZ" sz="1600" dirty="0"/>
              <a:t>(</a:t>
            </a:r>
            <a:r>
              <a:rPr lang="cs-CZ" sz="1600" i="1" dirty="0" err="1"/>
              <a:t>Delivered</a:t>
            </a:r>
            <a:r>
              <a:rPr lang="cs-CZ" sz="1600" i="1" dirty="0"/>
              <a:t> </a:t>
            </a:r>
            <a:r>
              <a:rPr lang="cs-CZ" sz="1600" i="1" dirty="0" err="1"/>
              <a:t>at</a:t>
            </a:r>
            <a:r>
              <a:rPr lang="cs-CZ" sz="1600" i="1" dirty="0"/>
              <a:t> Terminal</a:t>
            </a:r>
            <a:r>
              <a:rPr lang="cs-CZ" sz="1600" dirty="0"/>
              <a:t>, „s dodáním do překladiště“) znamená, že prodávající splní dodání, jakmile je zboží vyloženo z příchozího dopravního prostředku a dáno k dispozici kupujícímu ve jmenovaném překladišti</a:t>
            </a:r>
            <a:r>
              <a:rPr lang="cs-CZ" sz="1600" dirty="0">
                <a:solidFill>
                  <a:schemeClr val="tx1">
                    <a:lumMod val="75000"/>
                  </a:schemeClr>
                </a:solidFill>
              </a:rPr>
              <a:t>,</a:t>
            </a:r>
            <a:r>
              <a:rPr lang="cs-CZ" sz="1600" dirty="0">
                <a:solidFill>
                  <a:srgbClr val="FF0000"/>
                </a:solidFill>
              </a:rPr>
              <a:t> </a:t>
            </a:r>
            <a:r>
              <a:rPr lang="cs-CZ" sz="1600" dirty="0"/>
              <a:t>ve jmenovaném přístavu anebo v místě určení.</a:t>
            </a:r>
            <a:endParaRPr lang="cs-CZ" sz="1600" b="1" dirty="0"/>
          </a:p>
          <a:p>
            <a:r>
              <a:rPr lang="cs-CZ" sz="1600" b="1" dirty="0"/>
              <a:t>DAP </a:t>
            </a:r>
            <a:r>
              <a:rPr lang="cs-CZ" sz="1600" dirty="0"/>
              <a:t>(</a:t>
            </a:r>
            <a:r>
              <a:rPr lang="cs-CZ" sz="1600" i="1" dirty="0" err="1"/>
              <a:t>Delivered</a:t>
            </a:r>
            <a:r>
              <a:rPr lang="cs-CZ" sz="1600" i="1" dirty="0"/>
              <a:t> </a:t>
            </a:r>
            <a:r>
              <a:rPr lang="cs-CZ" sz="1600" i="1" dirty="0" err="1"/>
              <a:t>at</a:t>
            </a:r>
            <a:r>
              <a:rPr lang="cs-CZ" sz="1600" i="1" dirty="0"/>
              <a:t> Place,</a:t>
            </a:r>
            <a:r>
              <a:rPr lang="cs-CZ" sz="1600" dirty="0"/>
              <a:t> „s dodáním v místě určení“) znamená, že prodávající splní dodání, jakmile je zboží dáno k dispozici kupujícímu na příchozím dopravním prostředku připravené k vykládce v místě určení.</a:t>
            </a:r>
          </a:p>
          <a:p>
            <a:r>
              <a:rPr lang="cs-CZ" sz="1600" b="1" dirty="0"/>
              <a:t>DDP</a:t>
            </a:r>
            <a:r>
              <a:rPr lang="cs-CZ" sz="1600" dirty="0"/>
              <a:t> (</a:t>
            </a:r>
            <a:r>
              <a:rPr lang="cs-CZ" sz="1600" i="1" dirty="0" err="1"/>
              <a:t>Delivered</a:t>
            </a:r>
            <a:r>
              <a:rPr lang="cs-CZ" sz="1600" i="1" dirty="0"/>
              <a:t> Duty </a:t>
            </a:r>
            <a:r>
              <a:rPr lang="cs-CZ" sz="1600" i="1" dirty="0" err="1"/>
              <a:t>Paid</a:t>
            </a:r>
            <a:r>
              <a:rPr lang="cs-CZ" sz="1600" dirty="0"/>
              <a:t>, „s dodáním clo placeno“) znamená, že prodávající splní dodání, jakmile dá zboží k dispozici kupujícímu, celně odbavené pro dovoz na příchozím dopravním prostředku</a:t>
            </a:r>
            <a:r>
              <a:rPr lang="cs-CZ" sz="1600" dirty="0">
                <a:solidFill>
                  <a:schemeClr val="tx1">
                    <a:lumMod val="75000"/>
                  </a:schemeClr>
                </a:solidFill>
              </a:rPr>
              <a:t>,</a:t>
            </a:r>
            <a:r>
              <a:rPr lang="cs-CZ" sz="1600" dirty="0">
                <a:solidFill>
                  <a:srgbClr val="FF0000"/>
                </a:solidFill>
              </a:rPr>
              <a:t> </a:t>
            </a:r>
            <a:r>
              <a:rPr lang="cs-CZ" sz="1600" dirty="0"/>
              <a:t> připravené k vykládce ve sjednaném místě určení. Prodávající nese veškeré náklady a riziko spojené s dodáním zboží do tohoto místa a má povinnost celně odbavit zboží nejen pro vývoz, ale i pro dovoz a uhradit clo jak pro vývoz, tak i dovoz včetně provedení příslušných celních odbavení.</a:t>
            </a: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80920" cy="507703"/>
          </a:xfrm>
        </p:spPr>
        <p:txBody>
          <a:bodyPr/>
          <a:lstStyle/>
          <a:p>
            <a:r>
              <a:rPr lang="cs-CZ" sz="2000" b="1" dirty="0"/>
              <a:t>INCOTERMS – Doložky vhodné pro jakýkoliv způsob přepravy</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563001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352928" cy="3600400"/>
          </a:xfrm>
          <a:prstGeom prst="rect">
            <a:avLst/>
          </a:prstGeom>
        </p:spPr>
        <p:txBody>
          <a:bodyPr>
            <a:noAutofit/>
          </a:bodyPr>
          <a:lstStyle/>
          <a:p>
            <a:r>
              <a:rPr lang="cs-CZ" sz="1600" dirty="0"/>
              <a:t>Mezi soubory zásad mezinárodního smluvního práva, které jsou vytvořeny soukromými subjekty, můžeme zařadit </a:t>
            </a:r>
            <a:r>
              <a:rPr lang="cs-CZ" sz="1600" b="1" dirty="0"/>
              <a:t>Zásady mezinárodních obchodních smluv UNIDROIT </a:t>
            </a:r>
            <a:r>
              <a:rPr lang="cs-CZ" sz="1600" dirty="0"/>
              <a:t>(UPICC, UNIDROIT </a:t>
            </a:r>
            <a:r>
              <a:rPr lang="cs-CZ" sz="1600" i="1" dirty="0" err="1"/>
              <a:t>Principles</a:t>
            </a:r>
            <a:r>
              <a:rPr lang="cs-CZ" sz="1600" i="1" dirty="0"/>
              <a:t> </a:t>
            </a:r>
            <a:r>
              <a:rPr lang="cs-CZ" sz="1600" i="1" dirty="0" err="1"/>
              <a:t>of</a:t>
            </a:r>
            <a:r>
              <a:rPr lang="cs-CZ" sz="1600" i="1" dirty="0"/>
              <a:t> International </a:t>
            </a:r>
            <a:r>
              <a:rPr lang="cs-CZ" sz="1600" i="1" dirty="0" err="1"/>
              <a:t>Commercial</a:t>
            </a:r>
            <a:r>
              <a:rPr lang="cs-CZ" sz="1600" i="1" dirty="0"/>
              <a:t> </a:t>
            </a:r>
            <a:r>
              <a:rPr lang="cs-CZ" sz="1600" i="1" dirty="0" err="1"/>
              <a:t>Contracts</a:t>
            </a:r>
            <a:r>
              <a:rPr lang="cs-CZ" sz="1600" dirty="0"/>
              <a:t>) a </a:t>
            </a:r>
            <a:r>
              <a:rPr lang="cs-CZ" sz="1600" b="1" dirty="0"/>
              <a:t>Evropské principy smluvního práva </a:t>
            </a:r>
            <a:r>
              <a:rPr lang="cs-CZ" sz="1600" dirty="0"/>
              <a:t>vypracované</a:t>
            </a:r>
            <a:r>
              <a:rPr lang="cs-CZ" sz="1600" b="1" dirty="0"/>
              <a:t> </a:t>
            </a:r>
            <a:r>
              <a:rPr lang="cs-CZ" sz="1600" dirty="0"/>
              <a:t>Komisí pro evropské smluvní právo (PECL, </a:t>
            </a:r>
            <a:r>
              <a:rPr lang="cs-CZ" sz="1600" i="1" dirty="0" err="1"/>
              <a:t>Principles</a:t>
            </a:r>
            <a:r>
              <a:rPr lang="cs-CZ" sz="1600" i="1" dirty="0"/>
              <a:t> </a:t>
            </a:r>
            <a:r>
              <a:rPr lang="cs-CZ" sz="1600" i="1" dirty="0" err="1"/>
              <a:t>of</a:t>
            </a:r>
            <a:r>
              <a:rPr lang="cs-CZ" sz="1600" i="1" dirty="0"/>
              <a:t> </a:t>
            </a:r>
            <a:r>
              <a:rPr lang="cs-CZ" sz="1600" i="1" dirty="0" err="1"/>
              <a:t>European</a:t>
            </a:r>
            <a:r>
              <a:rPr lang="cs-CZ" sz="1600" i="1" dirty="0"/>
              <a:t> </a:t>
            </a:r>
            <a:r>
              <a:rPr lang="cs-CZ" sz="1600" i="1" dirty="0" err="1"/>
              <a:t>Contract</a:t>
            </a:r>
            <a:r>
              <a:rPr lang="cs-CZ" sz="1600" i="1" dirty="0"/>
              <a:t> </a:t>
            </a:r>
            <a:r>
              <a:rPr lang="cs-CZ" sz="1600" i="1" dirty="0" err="1"/>
              <a:t>Law</a:t>
            </a:r>
            <a:r>
              <a:rPr lang="cs-CZ" sz="1600" dirty="0"/>
              <a:t>).</a:t>
            </a:r>
          </a:p>
          <a:p>
            <a:r>
              <a:rPr lang="cs-CZ" sz="1600" dirty="0"/>
              <a:t>Obsah UPICC byl koncipován především tak, aby poskytl souhrn pravidel speciálně upravených pro potřeby mezinárodních obchodních transakcí. Jejím cílem je vytvořit vyváženy souhrn norem určených k celosvětovému  použití, bez ohledu na právní tradice, ekonomické a politické podmínky země, v níž mají být aplikovány. Použijí se tehdy, jestliže se strany dohodnou, že smlouva se jimi bude řídit.</a:t>
            </a:r>
          </a:p>
          <a:p>
            <a:r>
              <a:rPr lang="cs-CZ" sz="1600" dirty="0"/>
              <a:t>PECL – lze charakterizovat jako úpravu teritoriální, avšak vztahující se na všechny typy smluv. Jsou konstruovány především jako podpora slabší smluvní strany v právním poměru. Nejsou konstruovány výslovně pro poměry s mezinárodním prvkem, ale mohou být použity i ve vztazích čistě vnitrostátních.</a:t>
            </a: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552728" cy="507703"/>
          </a:xfrm>
        </p:spPr>
        <p:txBody>
          <a:bodyPr/>
          <a:lstStyle/>
          <a:p>
            <a:r>
              <a:rPr lang="cs-CZ" b="1" dirty="0"/>
              <a:t>Zásady mezinárodního smluvního práva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614896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280920" cy="3384376"/>
          </a:xfrm>
          <a:prstGeom prst="rect">
            <a:avLst/>
          </a:prstGeom>
        </p:spPr>
        <p:txBody>
          <a:bodyPr>
            <a:noAutofit/>
          </a:bodyPr>
          <a:lstStyle/>
          <a:p>
            <a:pPr eaLnBrk="0" fontAlgn="base" hangingPunct="0">
              <a:spcBef>
                <a:spcPct val="0"/>
              </a:spcBef>
              <a:spcAft>
                <a:spcPct val="0"/>
              </a:spcAft>
            </a:pPr>
            <a:r>
              <a:rPr lang="cs-CZ" sz="1400" dirty="0"/>
              <a:t>DOBIÁŠ P., Z. KUČERA, T. MACH a B. POLÁČEK, 2014. </a:t>
            </a:r>
            <a:r>
              <a:rPr lang="cs-CZ" sz="1400" i="1" dirty="0"/>
              <a:t>Sbírka příkladů z mezinárodního práva soukromého.</a:t>
            </a:r>
            <a:r>
              <a:rPr lang="cs-CZ" sz="1400" dirty="0"/>
              <a:t> Praha: </a:t>
            </a:r>
            <a:r>
              <a:rPr lang="cs-CZ" sz="1400" dirty="0" err="1"/>
              <a:t>Leges</a:t>
            </a:r>
            <a:r>
              <a:rPr lang="cs-CZ" sz="1400" dirty="0"/>
              <a:t>. ISBN 978-80-87576-81-6.</a:t>
            </a:r>
          </a:p>
          <a:p>
            <a:pPr eaLnBrk="0" fontAlgn="base" hangingPunct="0">
              <a:spcBef>
                <a:spcPct val="0"/>
              </a:spcBef>
              <a:spcAft>
                <a:spcPct val="0"/>
              </a:spcAft>
            </a:pPr>
            <a:r>
              <a:rPr lang="cs-CZ" sz="1400" dirty="0"/>
              <a:t>POLÁČEK B., 2017. </a:t>
            </a:r>
            <a:r>
              <a:rPr lang="cs-CZ" sz="1400" i="1" dirty="0"/>
              <a:t>Právo mezinárodního obchodu</a:t>
            </a:r>
            <a:r>
              <a:rPr lang="cs-CZ" sz="1400" dirty="0"/>
              <a:t>. Praha: </a:t>
            </a:r>
            <a:r>
              <a:rPr lang="cs-CZ" sz="1400" dirty="0" err="1"/>
              <a:t>Wolters</a:t>
            </a:r>
            <a:r>
              <a:rPr lang="cs-CZ" sz="1400" dirty="0"/>
              <a:t> </a:t>
            </a:r>
            <a:r>
              <a:rPr lang="cs-CZ" sz="1400" dirty="0" err="1"/>
              <a:t>Kluwer</a:t>
            </a:r>
            <a:r>
              <a:rPr lang="cs-CZ" sz="1400" dirty="0"/>
              <a:t>. ISBN 978-80-7552-770-7.</a:t>
            </a:r>
          </a:p>
          <a:p>
            <a:pPr eaLnBrk="0" fontAlgn="base" hangingPunct="0">
              <a:spcBef>
                <a:spcPct val="0"/>
              </a:spcBef>
              <a:spcAft>
                <a:spcPct val="0"/>
              </a:spcAft>
            </a:pPr>
            <a:r>
              <a:rPr lang="cs-CZ" sz="1400" dirty="0"/>
              <a:t>JANKŮ M., 2019. </a:t>
            </a:r>
            <a:r>
              <a:rPr lang="cs-CZ" sz="1400" i="1" dirty="0"/>
              <a:t>WTO a právo mezinárodního obchodu. </a:t>
            </a:r>
            <a:r>
              <a:rPr lang="cs-CZ" sz="1400" dirty="0"/>
              <a:t>Praha: C. H. Beck. ISBN 978-80-7400-735-4.</a:t>
            </a:r>
            <a:endParaRPr lang="cs-CZ" sz="1400" i="1" dirty="0"/>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496944"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Literatura</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graphicFrame>
        <p:nvGraphicFramePr>
          <p:cNvPr id="2" name="Tabulka 1"/>
          <p:cNvGraphicFramePr>
            <a:graphicFrameLocks noGrp="1"/>
          </p:cNvGraphicFramePr>
          <p:nvPr>
            <p:extLst>
              <p:ext uri="{D42A27DB-BD31-4B8C-83A1-F6EECF244321}">
                <p14:modId xmlns:p14="http://schemas.microsoft.com/office/powerpoint/2010/main" val="1225397854"/>
              </p:ext>
            </p:extLst>
          </p:nvPr>
        </p:nvGraphicFramePr>
        <p:xfrm>
          <a:off x="628650" y="2818289"/>
          <a:ext cx="7886700" cy="365760"/>
        </p:xfrm>
        <a:graphic>
          <a:graphicData uri="http://schemas.openxmlformats.org/drawingml/2006/table">
            <a:tbl>
              <a:tblPr/>
              <a:tblGrid>
                <a:gridCol w="3943350">
                  <a:extLst>
                    <a:ext uri="{9D8B030D-6E8A-4147-A177-3AD203B41FA5}">
                      <a16:colId xmlns:a16="http://schemas.microsoft.com/office/drawing/2014/main" val="3027492555"/>
                    </a:ext>
                  </a:extLst>
                </a:gridCol>
                <a:gridCol w="3943350">
                  <a:extLst>
                    <a:ext uri="{9D8B030D-6E8A-4147-A177-3AD203B41FA5}">
                      <a16:colId xmlns:a16="http://schemas.microsoft.com/office/drawing/2014/main" val="666016002"/>
                    </a:ext>
                  </a:extLst>
                </a:gridCol>
              </a:tblGrid>
              <a:tr h="0">
                <a:tc>
                  <a:txBody>
                    <a:bodyPr/>
                    <a:lstStyle/>
                    <a:p>
                      <a:endParaRPr lang="cs-CZ"/>
                    </a:p>
                  </a:txBody>
                  <a:tcPr anchor="ctr">
                    <a:lnL>
                      <a:noFill/>
                    </a:lnL>
                    <a:lnR>
                      <a:noFill/>
                    </a:lnR>
                    <a:lnT>
                      <a:noFill/>
                    </a:lnT>
                    <a:lnB>
                      <a:noFill/>
                    </a:lnB>
                  </a:tcPr>
                </a:tc>
                <a:tc>
                  <a:txBody>
                    <a:bodyPr/>
                    <a:lstStyle/>
                    <a:p>
                      <a:endParaRPr lang="cs-CZ" dirty="0"/>
                    </a:p>
                  </a:txBody>
                  <a:tcPr anchor="ctr">
                    <a:lnL>
                      <a:noFill/>
                    </a:lnL>
                    <a:lnR>
                      <a:noFill/>
                    </a:lnR>
                    <a:lnT>
                      <a:noFill/>
                    </a:lnT>
                    <a:lnB>
                      <a:noFill/>
                    </a:lnB>
                  </a:tcPr>
                </a:tc>
                <a:extLst>
                  <a:ext uri="{0D108BD9-81ED-4DB2-BD59-A6C34878D82A}">
                    <a16:rowId xmlns:a16="http://schemas.microsoft.com/office/drawing/2014/main" val="3957066762"/>
                  </a:ext>
                </a:extLst>
              </a:tr>
            </a:tbl>
          </a:graphicData>
        </a:graphic>
      </p:graphicFrame>
    </p:spTree>
    <p:extLst>
      <p:ext uri="{BB962C8B-B14F-4D97-AF65-F5344CB8AC3E}">
        <p14:creationId xmlns:p14="http://schemas.microsoft.com/office/powerpoint/2010/main" val="42391004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280920" cy="3384376"/>
          </a:xfrm>
          <a:prstGeom prst="rect">
            <a:avLst/>
          </a:prstGeom>
        </p:spPr>
        <p:txBody>
          <a:bodyPr>
            <a:noAutofit/>
          </a:bodyPr>
          <a:lstStyle/>
          <a:p>
            <a:pPr marL="0" indent="0" algn="ctr" eaLnBrk="0" fontAlgn="base" hangingPunct="0">
              <a:spcBef>
                <a:spcPct val="0"/>
              </a:spcBef>
              <a:spcAft>
                <a:spcPct val="0"/>
              </a:spcAft>
              <a:buNone/>
            </a:pPr>
            <a:endParaRPr lang="cs-CZ" altLang="cs-CZ" sz="4000" b="1" dirty="0">
              <a:solidFill>
                <a:schemeClr val="tx1">
                  <a:lumMod val="75000"/>
                </a:schemeClr>
              </a:solidFill>
            </a:endParaRPr>
          </a:p>
          <a:p>
            <a:pPr marL="0" indent="0" algn="ctr" eaLnBrk="0" fontAlgn="base" hangingPunct="0">
              <a:spcBef>
                <a:spcPct val="0"/>
              </a:spcBef>
              <a:spcAft>
                <a:spcPct val="0"/>
              </a:spcAft>
              <a:buNone/>
            </a:pPr>
            <a:r>
              <a:rPr lang="cs-CZ" altLang="cs-CZ" sz="4000" b="1" dirty="0">
                <a:solidFill>
                  <a:schemeClr val="tx1">
                    <a:lumMod val="75000"/>
                  </a:schemeClr>
                </a:solidFill>
              </a:rPr>
              <a:t>Dekuji za pozornost</a:t>
            </a: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496944" cy="507703"/>
          </a:xfrm>
        </p:spPr>
        <p:txBody>
          <a:bodyPr/>
          <a:lstStyle/>
          <a:p>
            <a:endParaRPr lang="cs-CZ" altLang="cs-CZ" b="1" dirty="0">
              <a:solidFill>
                <a:srgbClr val="307871"/>
              </a:solidFill>
              <a:latin typeface="Times New Roman" panose="02020603050405020304" pitchFamily="18" charset="0"/>
              <a:cs typeface="Times New Roman" panose="02020603050405020304" pitchFamily="18" charset="0"/>
            </a:endParaRP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214160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064896" cy="3096344"/>
          </a:xfrm>
          <a:prstGeom prst="rect">
            <a:avLst/>
          </a:prstGeom>
        </p:spPr>
        <p:txBody>
          <a:bodyPr>
            <a:noAutofit/>
          </a:bodyPr>
          <a:lstStyle/>
          <a:p>
            <a:r>
              <a:rPr lang="cs-CZ" sz="1400" b="1" dirty="0"/>
              <a:t>Smlouva o Evropské unii a Smlouva o fungování EU</a:t>
            </a:r>
          </a:p>
          <a:p>
            <a:pPr>
              <a:lnSpc>
                <a:spcPct val="90000"/>
              </a:lnSpc>
              <a:defRPr/>
            </a:pPr>
            <a:r>
              <a:rPr lang="cs-CZ" sz="1400" dirty="0"/>
              <a:t>Čl. 34: Množstevní omezení dovozu, jakož i veškerá opatření s rovnocenným účinkem, jsou mezi členskými státy zakázána.</a:t>
            </a:r>
          </a:p>
          <a:p>
            <a:pPr>
              <a:lnSpc>
                <a:spcPct val="90000"/>
              </a:lnSpc>
              <a:defRPr/>
            </a:pPr>
            <a:r>
              <a:rPr lang="cs-CZ" sz="1400" dirty="0"/>
              <a:t>Čl. 35: Množstevní omezení vývozu, jakož i veškerá opatření s rovnocenným účinkem jsou mezi členskými státy zakázána.</a:t>
            </a:r>
          </a:p>
          <a:p>
            <a:pPr>
              <a:defRPr/>
            </a:pPr>
            <a:r>
              <a:rPr lang="cs-CZ" sz="1400" dirty="0"/>
              <a:t>Čl. 36: Dovoz, vývoz nebo průvoz zboží lze zakázat nebo omezit, je-li to odůvodněno</a:t>
            </a:r>
          </a:p>
          <a:p>
            <a:pPr>
              <a:defRPr/>
            </a:pPr>
            <a:r>
              <a:rPr lang="cs-CZ" sz="1400" dirty="0"/>
              <a:t>- veřejnou mravností,</a:t>
            </a:r>
          </a:p>
          <a:p>
            <a:pPr>
              <a:defRPr/>
            </a:pPr>
            <a:r>
              <a:rPr lang="cs-CZ" sz="1400" dirty="0"/>
              <a:t>- veřejným pořádkem,</a:t>
            </a:r>
          </a:p>
          <a:p>
            <a:pPr>
              <a:defRPr/>
            </a:pPr>
            <a:r>
              <a:rPr lang="cs-CZ" sz="1400" dirty="0"/>
              <a:t>- veřejnou bezpečností,</a:t>
            </a:r>
          </a:p>
          <a:p>
            <a:pPr>
              <a:defRPr/>
            </a:pPr>
            <a:r>
              <a:rPr lang="cs-CZ" sz="1400" dirty="0"/>
              <a:t>- ochranou zdraví a života lidí a zvířat a ochranou rostlin,</a:t>
            </a:r>
          </a:p>
          <a:p>
            <a:pPr>
              <a:defRPr/>
            </a:pPr>
            <a:r>
              <a:rPr lang="cs-CZ" sz="1400" dirty="0"/>
              <a:t>- ochranou národního kulturního pokladu, jenž má uměleckou, historickou nebo archeologickou hodnotu,</a:t>
            </a:r>
          </a:p>
          <a:p>
            <a:pPr>
              <a:defRPr/>
            </a:pPr>
            <a:r>
              <a:rPr lang="cs-CZ" sz="1400" dirty="0"/>
              <a:t>- ochranou průmyslového a obchodního vlastnictví.</a:t>
            </a:r>
          </a:p>
          <a:p>
            <a:pPr>
              <a:lnSpc>
                <a:spcPct val="90000"/>
              </a:lnSpc>
              <a:defRPr/>
            </a:pPr>
            <a:endParaRPr lang="cs-CZ" sz="1400" dirty="0"/>
          </a:p>
          <a:p>
            <a:endParaRPr lang="cs-CZ" sz="1400" dirty="0"/>
          </a:p>
          <a:p>
            <a:endParaRPr lang="cs-CZ" sz="1400" dirty="0"/>
          </a:p>
          <a:p>
            <a:endParaRPr lang="cs-CZ" sz="1400" dirty="0"/>
          </a:p>
          <a:p>
            <a:endParaRPr lang="cs-CZ" sz="1400" b="1" dirty="0"/>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552728" cy="507703"/>
          </a:xfrm>
        </p:spPr>
        <p:txBody>
          <a:bodyPr/>
          <a:lstStyle/>
          <a:p>
            <a:r>
              <a:rPr lang="cs-CZ" b="1" dirty="0"/>
              <a:t>Mezinárodní smluvní regulace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cs-CZ" altLang="cs-CZ" sz="8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977383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431540" y="987574"/>
            <a:ext cx="8316924" cy="3816424"/>
          </a:xfrm>
          <a:prstGeom prst="rect">
            <a:avLst/>
          </a:prstGeom>
        </p:spPr>
        <p:txBody>
          <a:bodyPr>
            <a:noAutofit/>
          </a:bodyPr>
          <a:lstStyle/>
          <a:p>
            <a:r>
              <a:rPr lang="cs-CZ" sz="1400" b="1" dirty="0"/>
              <a:t>Smlouvy o volném obchodu </a:t>
            </a:r>
            <a:r>
              <a:rPr lang="cs-CZ" sz="1400" dirty="0"/>
              <a:t>- zřizují oblast volného obchodu odstraňováním překážek vzájemného obchodu (clo, vývozní a dovozní poplatky, množstevní omezení), např. Komplexní hospodářská a obchodní dohoda mezi Kanadou a EU (CETA) nebo Dohoda o volném obchodu mezi EU a Jižní Koreou</a:t>
            </a:r>
            <a:endParaRPr lang="cs-CZ" sz="1400" b="1" dirty="0"/>
          </a:p>
          <a:p>
            <a:r>
              <a:rPr lang="cs-CZ" sz="1400" b="1" dirty="0"/>
              <a:t>Mezinárodní obchodní smlouvy – </a:t>
            </a:r>
            <a:r>
              <a:rPr lang="cs-CZ" sz="1400" dirty="0"/>
              <a:t>vytvářejí rámec obchodních styků tím, že obsahují doložky upravující právní postavení osob jednoho státu na území druhého státu</a:t>
            </a:r>
          </a:p>
          <a:p>
            <a:r>
              <a:rPr lang="cs-CZ" sz="1400" b="1" dirty="0"/>
              <a:t>Mezinárodní obchodní dohody </a:t>
            </a:r>
            <a:r>
              <a:rPr lang="cs-CZ" sz="1400" dirty="0"/>
              <a:t>– jsou ujednání o konkrétní výměně zboží v určitém časovém období</a:t>
            </a:r>
          </a:p>
          <a:p>
            <a:r>
              <a:rPr lang="cs-CZ" sz="1400" b="1" dirty="0"/>
              <a:t>Smlouvy o vzájemných poměrech – </a:t>
            </a:r>
            <a:r>
              <a:rPr lang="cs-CZ" sz="1400" dirty="0"/>
              <a:t>stanoví, že smluvní strany budou v souladu se svým právním řádem a mezinárodními smlouvami vytvářet příznivé ekonomické, finanční a právní podmínky pro vzájemnou podnikatelskou a jinou hospodářskou činnost.</a:t>
            </a:r>
          </a:p>
          <a:p>
            <a:r>
              <a:rPr lang="cs-CZ" sz="1400" b="1" dirty="0"/>
              <a:t>Smlouvy o hospodářské a vědeckotechnické spolupráci </a:t>
            </a:r>
            <a:r>
              <a:rPr lang="cs-CZ" sz="1400" dirty="0"/>
              <a:t>– upravují poskytování hospodářské a vědeckotechnické pomoci spočívající např. v předávání výsledků základního a aplikovaného výzkumu. Např. Dohoda mezi vládou České republiky a vládou Ázerbájdžánské republiky o hospodářské, vědeckotechnické a kulturní spolupráci.</a:t>
            </a:r>
          </a:p>
          <a:p>
            <a:r>
              <a:rPr lang="cs-CZ" sz="1400" b="1" dirty="0"/>
              <a:t>Dohody o vzájemné podpoře a ochraně investic – </a:t>
            </a:r>
            <a:r>
              <a:rPr lang="cs-CZ" sz="1400" dirty="0"/>
              <a:t>stanovují způsob ochrany investic zahraničního investora na území hostitelského státu</a:t>
            </a:r>
          </a:p>
          <a:p>
            <a:r>
              <a:rPr lang="cs-CZ" sz="1400" b="1" dirty="0"/>
              <a:t>Celní úmluvy, mezinárodní zbožové/surovinové dohody, smlouvy o zamezení dvojího zdanění</a:t>
            </a:r>
          </a:p>
          <a:p>
            <a:pPr marL="0" indent="0">
              <a:buNone/>
            </a:pPr>
            <a:endParaRPr lang="cs-CZ" sz="1400" b="1" dirty="0"/>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984776" cy="507703"/>
          </a:xfrm>
        </p:spPr>
        <p:txBody>
          <a:bodyPr/>
          <a:lstStyle/>
          <a:p>
            <a:r>
              <a:rPr lang="cs-CZ" b="1" dirty="0"/>
              <a:t>Mezinárodní smluvní regulace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4176079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843558"/>
            <a:ext cx="8280920" cy="3888432"/>
          </a:xfrm>
          <a:prstGeom prst="rect">
            <a:avLst/>
          </a:prstGeom>
        </p:spPr>
        <p:txBody>
          <a:bodyPr>
            <a:noAutofit/>
          </a:bodyPr>
          <a:lstStyle/>
          <a:p>
            <a:r>
              <a:rPr lang="cs-CZ" sz="1400" dirty="0"/>
              <a:t>Regulace mezinárodního obchodního styku v rámci EU se děje pomocí společné obchodní politiky členských států.</a:t>
            </a:r>
          </a:p>
          <a:p>
            <a:r>
              <a:rPr lang="cs-CZ" altLang="cs-CZ" sz="1400" dirty="0">
                <a:solidFill>
                  <a:srgbClr val="307871"/>
                </a:solidFill>
                <a:latin typeface="Times New Roman" panose="02020603050405020304" pitchFamily="18" charset="0"/>
                <a:cs typeface="Times New Roman" panose="02020603050405020304" pitchFamily="18" charset="0"/>
              </a:rPr>
              <a:t>Základním cílem společné obchodní politiky je pak kontrola dovozu a vývozu při shodných podmínkách osob podnikajících v EU.</a:t>
            </a:r>
          </a:p>
          <a:p>
            <a:r>
              <a:rPr lang="cs-CZ" altLang="cs-CZ" sz="1400" dirty="0">
                <a:solidFill>
                  <a:srgbClr val="307871"/>
                </a:solidFill>
                <a:latin typeface="Times New Roman" panose="02020603050405020304" pitchFamily="18" charset="0"/>
                <a:cs typeface="Times New Roman" panose="02020603050405020304" pitchFamily="18" charset="0"/>
              </a:rPr>
              <a:t>Mezi nástroje obchodní politiky patří unijní akty, které se nazývají autonomními nástroji společné obchodní politiky (celní unie, ochranná opatření v oblasti dovozu a vývozu, smluvní nástroje – preferenční a asociační dohody).</a:t>
            </a:r>
          </a:p>
          <a:p>
            <a:r>
              <a:rPr lang="cs-CZ" altLang="cs-CZ" sz="1400" b="1" dirty="0">
                <a:solidFill>
                  <a:srgbClr val="307871"/>
                </a:solidFill>
                <a:latin typeface="Times New Roman" panose="02020603050405020304" pitchFamily="18" charset="0"/>
                <a:cs typeface="Times New Roman" panose="02020603050405020304" pitchFamily="18" charset="0"/>
              </a:rPr>
              <a:t>Cla </a:t>
            </a:r>
            <a:r>
              <a:rPr lang="cs-CZ" altLang="cs-CZ" sz="1400" dirty="0">
                <a:solidFill>
                  <a:srgbClr val="307871"/>
                </a:solidFill>
                <a:latin typeface="Times New Roman" panose="02020603050405020304" pitchFamily="18" charset="0"/>
                <a:cs typeface="Times New Roman" panose="02020603050405020304" pitchFamily="18" charset="0"/>
              </a:rPr>
              <a:t>- </a:t>
            </a:r>
            <a:r>
              <a:rPr lang="cs-CZ" sz="1400" dirty="0"/>
              <a:t>cly se rozumí veškeré dávky, které se vybírají podle celního sazebníku v souvislosti s přechodem zboží přes hranice, základními předpisy v této oblasti jsou celní kodex Unie a nařízení o celní a statistické nomenklatuře a o společném celním sazebníku.</a:t>
            </a:r>
          </a:p>
          <a:p>
            <a:r>
              <a:rPr lang="cs-CZ" sz="1400" b="1" dirty="0"/>
              <a:t>Kvóty </a:t>
            </a:r>
            <a:r>
              <a:rPr lang="cs-CZ" sz="1400" dirty="0"/>
              <a:t>– jsou přímou restrikcí množství určitého dováženého statku, představují výjimku z obecně stanovených povinností platit clo v souladu  s celním sazebníkem</a:t>
            </a:r>
          </a:p>
          <a:p>
            <a:r>
              <a:rPr lang="cs-CZ" sz="1400" b="1" dirty="0"/>
              <a:t>Preferenční dohody – </a:t>
            </a:r>
            <a:r>
              <a:rPr lang="cs-CZ" sz="1400" dirty="0"/>
              <a:t>dohoda o Evropském hospodářském prostoru mezi EU a ESVO (mimo Švýcarska) nevytváří celní unii, ale v obchodní části preferenční režim oblasti volného obchodu (průmyslové zboží, zpracované zemědělské a rybí produkty) </a:t>
            </a:r>
          </a:p>
          <a:p>
            <a:r>
              <a:rPr lang="cs-CZ" sz="1400" b="1" dirty="0"/>
              <a:t>ESVO – Evropské společenství volného obchodu </a:t>
            </a:r>
            <a:r>
              <a:rPr lang="cs-CZ" sz="1400" dirty="0"/>
              <a:t>tvoří Island. Lichtenštejnsko, Švýcarsko a Norsko.</a:t>
            </a: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b="1" dirty="0">
              <a:solidFill>
                <a:srgbClr val="307871"/>
              </a:solidFill>
              <a:latin typeface="Times New Roman" panose="02020603050405020304" pitchFamily="18" charset="0"/>
              <a:cs typeface="Times New Roman" panose="02020603050405020304" pitchFamily="18" charset="0"/>
            </a:endParaRPr>
          </a:p>
          <a:p>
            <a:endParaRPr lang="cs-CZ" altLang="cs-CZ" sz="1400" b="1"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5904656" cy="507703"/>
          </a:xfrm>
        </p:spPr>
        <p:txBody>
          <a:bodyPr/>
          <a:lstStyle/>
          <a:p>
            <a:r>
              <a:rPr lang="cs-CZ" b="1" dirty="0"/>
              <a:t>Společná obchodní politika EU</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3218565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843558"/>
            <a:ext cx="8280920" cy="3312368"/>
          </a:xfrm>
          <a:prstGeom prst="rect">
            <a:avLst/>
          </a:prstGeom>
        </p:spPr>
        <p:txBody>
          <a:bodyPr>
            <a:noAutofit/>
          </a:bodyPr>
          <a:lstStyle/>
          <a:p>
            <a:pPr>
              <a:defRPr/>
            </a:pPr>
            <a:r>
              <a:rPr lang="cs-CZ" sz="1400" dirty="0"/>
              <a:t>Podmínky pro vydávání povolení k vývozu nebo dovozu zboží a služeb (licence) jsou stanoveny jednotlivými právními předpisy, které problematiku vývozu a dovozu upravují, vč. odpovědného státního orgánu. </a:t>
            </a:r>
          </a:p>
          <a:p>
            <a:pPr>
              <a:defRPr/>
            </a:pPr>
            <a:r>
              <a:rPr lang="cs-CZ" sz="1400" dirty="0">
                <a:solidFill>
                  <a:srgbClr val="307871"/>
                </a:solidFill>
              </a:rPr>
              <a:t>Ministerstvo průmyslu a obchodu je ústředním orgánem státní správy pro obchodní a zahraničně ekonomickou </a:t>
            </a:r>
            <a:r>
              <a:rPr lang="cs-CZ" sz="1400" dirty="0"/>
              <a:t>politiku, zahraniční obchod a podporu exportu</a:t>
            </a:r>
          </a:p>
          <a:p>
            <a:pPr>
              <a:defRPr/>
            </a:pPr>
            <a:r>
              <a:rPr lang="cs-CZ" sz="1400" dirty="0"/>
              <a:t>a) koordinuje zahraničně obchodní politiku ČR ve vztahu k jednotlivým státům</a:t>
            </a:r>
          </a:p>
          <a:p>
            <a:pPr>
              <a:defRPr/>
            </a:pPr>
            <a:r>
              <a:rPr lang="cs-CZ" sz="1400" dirty="0"/>
              <a:t>b) zabezpečuje sjednávání dvoustranných a mnohostranných obchodních a ekonomických dohod včetně komoditních dohod</a:t>
            </a:r>
          </a:p>
          <a:p>
            <a:pPr>
              <a:defRPr/>
            </a:pPr>
            <a:r>
              <a:rPr lang="cs-CZ" sz="1400" dirty="0"/>
              <a:t>c) realizuje obchodní spolupráci s EU, ESVO, WTO a jinými mezinárodními organizacemi a integračními seskupeními</a:t>
            </a:r>
          </a:p>
          <a:p>
            <a:pPr>
              <a:defRPr/>
            </a:pPr>
            <a:r>
              <a:rPr lang="cs-CZ" sz="1400" dirty="0"/>
              <a:t>d) řídí a vykonává činnosti spojené s uplatňováním licenčního režimu v oblasti hospodářských styků se zahraničím</a:t>
            </a:r>
          </a:p>
          <a:p>
            <a:pPr>
              <a:defRPr/>
            </a:pPr>
            <a:r>
              <a:rPr lang="cs-CZ" sz="1400" dirty="0"/>
              <a:t>e) posuzuje dovoz dumpingových výrobků a přijímá opatření na ochranu proti dovozu těchto výrobků</a:t>
            </a:r>
          </a:p>
          <a:p>
            <a:endParaRPr lang="cs-CZ" sz="1400" b="1" dirty="0"/>
          </a:p>
          <a:p>
            <a:endParaRPr lang="cs-CZ" sz="1400" b="1" dirty="0"/>
          </a:p>
          <a:p>
            <a:endParaRPr lang="cs-CZ" sz="1400" dirty="0"/>
          </a:p>
          <a:p>
            <a:endParaRPr lang="cs-CZ" sz="1400" dirty="0"/>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552728" cy="507703"/>
          </a:xfrm>
        </p:spPr>
        <p:txBody>
          <a:bodyPr/>
          <a:lstStyle/>
          <a:p>
            <a:r>
              <a:rPr lang="cs-CZ" b="1" dirty="0"/>
              <a:t>Vnitrostátní regulace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596817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843558"/>
            <a:ext cx="8280920" cy="3312368"/>
          </a:xfrm>
          <a:prstGeom prst="rect">
            <a:avLst/>
          </a:prstGeom>
        </p:spPr>
        <p:txBody>
          <a:bodyPr>
            <a:noAutofit/>
          </a:bodyPr>
          <a:lstStyle/>
          <a:p>
            <a:pPr>
              <a:defRPr/>
            </a:pPr>
            <a:r>
              <a:rPr lang="cs-CZ" sz="1400" dirty="0"/>
              <a:t>Zákon o provádění mezinárodních sankcí č. 69/2006 Sb.</a:t>
            </a:r>
          </a:p>
          <a:p>
            <a:pPr>
              <a:defRPr/>
            </a:pPr>
            <a:r>
              <a:rPr lang="cs-CZ" sz="1400" dirty="0"/>
              <a:t>Zákon o zahraničním obchodu s vojenským materiálem č. 38/1994</a:t>
            </a:r>
          </a:p>
          <a:p>
            <a:pPr>
              <a:defRPr/>
            </a:pPr>
            <a:r>
              <a:rPr lang="cs-CZ" sz="1400" dirty="0"/>
              <a:t>Atomový zákon č. 263/2016 Sb.</a:t>
            </a:r>
          </a:p>
          <a:p>
            <a:pPr>
              <a:defRPr/>
            </a:pPr>
            <a:r>
              <a:rPr lang="cs-CZ" sz="1400" dirty="0"/>
              <a:t>Zákon o některých opatřeních souvisejících se zákazem chemických zbraní č. 19/1997 Sb.</a:t>
            </a:r>
          </a:p>
          <a:p>
            <a:pPr>
              <a:defRPr/>
            </a:pPr>
            <a:r>
              <a:rPr lang="cs-CZ" sz="1400" dirty="0"/>
              <a:t>Zákon o působnosti orgánů Celní správy České republiky v souvislosti s vymáháním práv duševního vlastnictví č. 355/2014</a:t>
            </a:r>
          </a:p>
          <a:p>
            <a:pPr>
              <a:defRPr/>
            </a:pPr>
            <a:r>
              <a:rPr lang="cs-CZ" sz="1400" dirty="0"/>
              <a:t>Zákon o ochraně před dovozem subvencovaných výrobků č. 63/2000 Sb.</a:t>
            </a:r>
          </a:p>
          <a:p>
            <a:r>
              <a:rPr lang="cs-CZ" sz="1400" dirty="0"/>
              <a:t>Zákon o kontrole obchodu s výrobky, jejichž držení se v ČR omezuje z bezpečnostních důvodů č. 228/2005 Sb.</a:t>
            </a:r>
          </a:p>
          <a:p>
            <a:r>
              <a:rPr lang="cs-CZ" sz="1400" dirty="0"/>
              <a:t>Zákon, jímž se provádí režim Evropských společenství pro kontrolu vývozu zboží a technologií dvojího užití č. 594/2004 Sb.</a:t>
            </a:r>
          </a:p>
          <a:p>
            <a:r>
              <a:rPr lang="cs-CZ" sz="1400" dirty="0"/>
              <a:t>Zákon o ochraně ovzduší č. 201/2012 Sb.</a:t>
            </a:r>
          </a:p>
          <a:p>
            <a:r>
              <a:rPr lang="cs-CZ" sz="1400" dirty="0"/>
              <a:t>Zákon o odpadech č. 185/2001 Sb.</a:t>
            </a:r>
          </a:p>
          <a:p>
            <a:r>
              <a:rPr lang="cs-CZ" sz="1400" dirty="0"/>
              <a:t>Zákon o obchodování s ohroženými druhy č. 100/2004 Sb.</a:t>
            </a:r>
          </a:p>
          <a:p>
            <a:r>
              <a:rPr lang="cs-CZ" sz="1400" dirty="0"/>
              <a:t>Zákon o prodeji a vývozu předmětu kulturní hodnoty č. 71/1994 Sb.</a:t>
            </a:r>
          </a:p>
          <a:p>
            <a:endParaRPr lang="cs-CZ" sz="1400" dirty="0"/>
          </a:p>
          <a:p>
            <a:endParaRPr lang="cs-CZ" sz="1400" dirty="0"/>
          </a:p>
          <a:p>
            <a:endParaRPr lang="cs-CZ" sz="1400" b="1" dirty="0"/>
          </a:p>
          <a:p>
            <a:endParaRPr lang="cs-CZ" sz="1400" dirty="0"/>
          </a:p>
          <a:p>
            <a:endParaRPr lang="cs-CZ" sz="1400" dirty="0"/>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6552728" cy="507703"/>
          </a:xfrm>
        </p:spPr>
        <p:txBody>
          <a:bodyPr/>
          <a:lstStyle/>
          <a:p>
            <a:r>
              <a:rPr lang="cs-CZ" b="1" dirty="0"/>
              <a:t>Vnitrostátní regulace</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965034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131590"/>
            <a:ext cx="8280920" cy="3240360"/>
          </a:xfrm>
          <a:prstGeom prst="rect">
            <a:avLst/>
          </a:prstGeom>
        </p:spPr>
        <p:txBody>
          <a:bodyPr>
            <a:noAutofit/>
          </a:bodyPr>
          <a:lstStyle/>
          <a:p>
            <a:r>
              <a:rPr lang="cs-CZ" altLang="cs-CZ" sz="1600" dirty="0">
                <a:solidFill>
                  <a:srgbClr val="307871"/>
                </a:solidFill>
                <a:latin typeface="Times New Roman" panose="02020603050405020304" pitchFamily="18" charset="0"/>
                <a:cs typeface="Times New Roman" panose="02020603050405020304" pitchFamily="18" charset="0"/>
              </a:rPr>
              <a:t>Unifikace regulující mezinárodní kupní smlouvu patří k neúspěšnějším jak na úrovni mezinárodních smluv, tak v případě nestátních úprav.</a:t>
            </a:r>
          </a:p>
          <a:p>
            <a:r>
              <a:rPr lang="cs-CZ" altLang="cs-CZ" sz="1600" dirty="0">
                <a:solidFill>
                  <a:srgbClr val="307871"/>
                </a:solidFill>
                <a:latin typeface="Times New Roman" panose="02020603050405020304" pitchFamily="18" charset="0"/>
                <a:cs typeface="Times New Roman" panose="02020603050405020304" pitchFamily="18" charset="0"/>
              </a:rPr>
              <a:t>Nejvýznamnější přímou úpravu mezinárodní koupě zboží představuje:</a:t>
            </a:r>
          </a:p>
          <a:p>
            <a:r>
              <a:rPr lang="cs-CZ" altLang="cs-CZ" sz="1600" b="1" dirty="0">
                <a:solidFill>
                  <a:srgbClr val="307871"/>
                </a:solidFill>
                <a:latin typeface="Times New Roman" panose="02020603050405020304" pitchFamily="18" charset="0"/>
                <a:cs typeface="Times New Roman" panose="02020603050405020304" pitchFamily="18" charset="0"/>
              </a:rPr>
              <a:t>Úmluva OSN o smlouvách o mezinárodní koupi zboží (Vídeňská úmluva)</a:t>
            </a:r>
          </a:p>
          <a:p>
            <a:r>
              <a:rPr lang="cs-CZ" altLang="cs-CZ" sz="1600" b="1" dirty="0">
                <a:solidFill>
                  <a:srgbClr val="307871"/>
                </a:solidFill>
                <a:latin typeface="Times New Roman" panose="02020603050405020304" pitchFamily="18" charset="0"/>
                <a:cs typeface="Times New Roman" panose="02020603050405020304" pitchFamily="18" charset="0"/>
              </a:rPr>
              <a:t>Úmluva o promlčení při mezinárodní koupi zboží</a:t>
            </a:r>
          </a:p>
          <a:p>
            <a:r>
              <a:rPr lang="cs-CZ" altLang="cs-CZ" sz="1600" dirty="0">
                <a:solidFill>
                  <a:srgbClr val="307871"/>
                </a:solidFill>
                <a:latin typeface="Times New Roman" panose="02020603050405020304" pitchFamily="18" charset="0"/>
                <a:cs typeface="Times New Roman" panose="02020603050405020304" pitchFamily="18" charset="0"/>
              </a:rPr>
              <a:t>Kolizní úprava je pak obsažena vedle Úmluvy OSN o smlouvách o mezinárodní koupi zboží a Úmluvy o promlčení při mezinárodní koupi zboží i v </a:t>
            </a:r>
            <a:r>
              <a:rPr lang="cs-CZ" altLang="cs-CZ" sz="1600" b="1" dirty="0">
                <a:solidFill>
                  <a:srgbClr val="307871"/>
                </a:solidFill>
                <a:latin typeface="Times New Roman" panose="02020603050405020304" pitchFamily="18" charset="0"/>
                <a:cs typeface="Times New Roman" panose="02020603050405020304" pitchFamily="18" charset="0"/>
              </a:rPr>
              <a:t>nařízení Řím I </a:t>
            </a:r>
            <a:r>
              <a:rPr lang="cs-CZ" altLang="cs-CZ" sz="1600" dirty="0">
                <a:solidFill>
                  <a:srgbClr val="307871"/>
                </a:solidFill>
                <a:latin typeface="Times New Roman" panose="02020603050405020304" pitchFamily="18" charset="0"/>
                <a:cs typeface="Times New Roman" panose="02020603050405020304" pitchFamily="18" charset="0"/>
              </a:rPr>
              <a:t>a</a:t>
            </a:r>
            <a:r>
              <a:rPr lang="cs-CZ" altLang="cs-CZ" sz="1600" b="1" dirty="0">
                <a:solidFill>
                  <a:srgbClr val="307871"/>
                </a:solidFill>
                <a:latin typeface="Times New Roman" panose="02020603050405020304" pitchFamily="18" charset="0"/>
                <a:cs typeface="Times New Roman" panose="02020603050405020304" pitchFamily="18" charset="0"/>
              </a:rPr>
              <a:t> zákoně o mezinárodním právu soukromém</a:t>
            </a:r>
          </a:p>
          <a:p>
            <a:endParaRPr lang="cs-CZ" altLang="cs-CZ" sz="14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b="1" dirty="0"/>
              <a:t>Mezinárodní koupě zboží</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635099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95536" y="1059582"/>
            <a:ext cx="8280920" cy="3240360"/>
          </a:xfrm>
          <a:prstGeom prst="rect">
            <a:avLst/>
          </a:prstGeom>
        </p:spPr>
        <p:txBody>
          <a:bodyPr>
            <a:noAutofit/>
          </a:bodyPr>
          <a:lstStyle/>
          <a:p>
            <a:r>
              <a:rPr lang="cs-CZ" altLang="cs-CZ" sz="1400" dirty="0"/>
              <a:t>Upravuje smlouvy o koupi zboží mezi stranami, které mají místa podnikání v různých státech, jestliže:</a:t>
            </a:r>
          </a:p>
          <a:p>
            <a:r>
              <a:rPr lang="cs-CZ" altLang="cs-CZ" sz="1400" dirty="0">
                <a:solidFill>
                  <a:srgbClr val="307871"/>
                </a:solidFill>
                <a:latin typeface="Times New Roman" panose="02020603050405020304" pitchFamily="18" charset="0"/>
                <a:cs typeface="Times New Roman" panose="02020603050405020304" pitchFamily="18" charset="0"/>
              </a:rPr>
              <a:t>a) tyto státy jsou smluvními státy</a:t>
            </a:r>
          </a:p>
          <a:p>
            <a:r>
              <a:rPr lang="cs-CZ" altLang="cs-CZ" sz="1400" dirty="0">
                <a:solidFill>
                  <a:srgbClr val="307871"/>
                </a:solidFill>
                <a:latin typeface="Times New Roman" panose="02020603050405020304" pitchFamily="18" charset="0"/>
                <a:cs typeface="Times New Roman" panose="02020603050405020304" pitchFamily="18" charset="0"/>
              </a:rPr>
              <a:t>b) podle ustanovení mezinárodního práva soukromého se má použít právního řádu některého smluvního státu</a:t>
            </a:r>
          </a:p>
          <a:p>
            <a:r>
              <a:rPr lang="cs-CZ" altLang="cs-CZ" sz="1600" b="1" dirty="0"/>
              <a:t>Příklad:</a:t>
            </a:r>
          </a:p>
          <a:p>
            <a:pPr lvl="1"/>
            <a:r>
              <a:rPr lang="cs-CZ" altLang="cs-CZ" sz="1400" dirty="0"/>
              <a:t>A je subjektem mající místo podnikání na území Polska, B je subjektem podnikající na území ČR. </a:t>
            </a:r>
          </a:p>
          <a:p>
            <a:pPr lvl="1"/>
            <a:r>
              <a:rPr lang="cs-CZ" altLang="cs-CZ" sz="1400" b="1" dirty="0"/>
              <a:t>Oba státy jsou smluvními státy Úmluvy</a:t>
            </a:r>
            <a:r>
              <a:rPr lang="cs-CZ" altLang="cs-CZ" sz="1400" dirty="0"/>
              <a:t>.</a:t>
            </a:r>
          </a:p>
          <a:p>
            <a:pPr lvl="1"/>
            <a:r>
              <a:rPr lang="cs-CZ" altLang="cs-CZ" sz="1400" dirty="0"/>
              <a:t>Bez nutnosti odkazu na Vídeňskou úmluvu, je-li vztah kvalifikovaný jako mezinárodní kupní smlouva, bude aplikována Vídeňská úmluva</a:t>
            </a:r>
          </a:p>
          <a:p>
            <a:endParaRPr lang="cs-CZ" altLang="cs-CZ" sz="1400" dirty="0">
              <a:solidFill>
                <a:srgbClr val="307871"/>
              </a:solidFill>
              <a:latin typeface="Times New Roman" panose="02020603050405020304" pitchFamily="18" charset="0"/>
              <a:cs typeface="Times New Roman" panose="02020603050405020304" pitchFamily="18" charset="0"/>
            </a:endParaRPr>
          </a:p>
          <a:p>
            <a:pPr marL="0" indent="0">
              <a:buNone/>
            </a:pPr>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a:p>
            <a:endParaRPr lang="cs-CZ" altLang="cs-CZ" sz="1400" dirty="0">
              <a:solidFill>
                <a:srgbClr val="307871"/>
              </a:solidFill>
              <a:latin typeface="Times New Roman" panose="02020603050405020304" pitchFamily="18" charset="0"/>
              <a:cs typeface="Times New Roman" panose="02020603050405020304" pitchFamily="18" charset="0"/>
            </a:endParaRPr>
          </a:p>
        </p:txBody>
      </p:sp>
      <p:sp>
        <p:nvSpPr>
          <p:cNvPr id="16" name="Zástupný symbol pro obsah 2"/>
          <p:cNvSpPr txBox="1">
            <a:spLocks/>
          </p:cNvSpPr>
          <p:nvPr/>
        </p:nvSpPr>
        <p:spPr>
          <a:xfrm>
            <a:off x="395536" y="1275606"/>
            <a:ext cx="5760640"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altLang="cs-CZ" sz="1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8208912" cy="507703"/>
          </a:xfrm>
        </p:spPr>
        <p:txBody>
          <a:bodyPr/>
          <a:lstStyle/>
          <a:p>
            <a:r>
              <a:rPr lang="cs-CZ" altLang="cs-CZ" b="1" dirty="0">
                <a:solidFill>
                  <a:srgbClr val="307871"/>
                </a:solidFill>
                <a:latin typeface="Times New Roman" panose="02020603050405020304" pitchFamily="18" charset="0"/>
                <a:cs typeface="Times New Roman" panose="02020603050405020304" pitchFamily="18" charset="0"/>
              </a:rPr>
              <a:t>Úmluva OSN o smlouvách o mezinárodní koupi zboží</a:t>
            </a:r>
          </a:p>
        </p:txBody>
      </p:sp>
      <p:sp>
        <p:nvSpPr>
          <p:cNvPr id="12"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cs-CZ" sz="1400" dirty="0">
              <a:solidFill>
                <a:srgbClr val="307871"/>
              </a:solidFill>
              <a:latin typeface="Enriqueta" panose="02000000000000000000" pitchFamily="2" charset="0"/>
            </a:endParaRPr>
          </a:p>
        </p:txBody>
      </p:sp>
    </p:spTree>
    <p:extLst>
      <p:ext uri="{BB962C8B-B14F-4D97-AF65-F5344CB8AC3E}">
        <p14:creationId xmlns:p14="http://schemas.microsoft.com/office/powerpoint/2010/main" val="1845031762"/>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7466</TotalTime>
  <Words>2832</Words>
  <Application>Microsoft Office PowerPoint</Application>
  <PresentationFormat>Předvádění na obrazovce (16:9)</PresentationFormat>
  <Paragraphs>222</Paragraphs>
  <Slides>23</Slides>
  <Notes>22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Arial</vt:lpstr>
      <vt:lpstr>Calibri</vt:lpstr>
      <vt:lpstr>Enriqueta</vt:lpstr>
      <vt:lpstr>Tahoma</vt:lpstr>
      <vt:lpstr>Times New Roman</vt:lpstr>
      <vt:lpstr>SLU</vt:lpstr>
      <vt:lpstr>Mezinárodní právo   Regulace mezinárodního obchodního styku. Mezinárodní koupě. INCOTERMS   </vt:lpstr>
      <vt:lpstr>Regulace mezinárodního obchodního styku</vt:lpstr>
      <vt:lpstr>Mezinárodní smluvní regulace</vt:lpstr>
      <vt:lpstr>Mezinárodní smluvní regulace</vt:lpstr>
      <vt:lpstr>Společná obchodní politika EU</vt:lpstr>
      <vt:lpstr>Vnitrostátní regulace</vt:lpstr>
      <vt:lpstr>Vnitrostátní regulace</vt:lpstr>
      <vt:lpstr>Mezinárodní koupě zboží</vt:lpstr>
      <vt:lpstr>Úmluva OSN o smlouvách o mezinárodní koupi zboží</vt:lpstr>
      <vt:lpstr>Úmluva OSN o smlouvách o mezinárodní koupi zboží</vt:lpstr>
      <vt:lpstr>Úmluva OSN o smlouvách o mezinárodní koupi zboží</vt:lpstr>
      <vt:lpstr>Úmluva OSN o smlouvách o mezinárodní koupi zboží</vt:lpstr>
      <vt:lpstr>Úmluva OSN o smlouvách o mezinárodní koupi zboží</vt:lpstr>
      <vt:lpstr>Úmluva OSN o smlouvách o mezinárodní koupi zboží</vt:lpstr>
      <vt:lpstr>Odpovědnost za vady - příklad</vt:lpstr>
      <vt:lpstr>Úmluva OSN o smlouvách o mezinárodní koupi zboží</vt:lpstr>
      <vt:lpstr>Úmluva o promlčení při mezinárodní koupi zboží</vt:lpstr>
      <vt:lpstr>INCOTERMS (International Commercial Terms) </vt:lpstr>
      <vt:lpstr>INCOTERMS – Doložky vhodné pro jakýkoliv způsob přepravy</vt:lpstr>
      <vt:lpstr>INCOTERMS – Doložky vhodné pro jakýkoliv způsob přepravy</vt:lpstr>
      <vt:lpstr>Zásady mezinárodního smluvního práva</vt:lpstr>
      <vt:lpstr>Literatura</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dud0001</cp:lastModifiedBy>
  <cp:revision>346</cp:revision>
  <dcterms:created xsi:type="dcterms:W3CDTF">2016-07-06T15:42:34Z</dcterms:created>
  <dcterms:modified xsi:type="dcterms:W3CDTF">2023-05-02T07:22:20Z</dcterms:modified>
</cp:coreProperties>
</file>