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0" r:id="rId3"/>
    <p:sldId id="257" r:id="rId4"/>
    <p:sldId id="268" r:id="rId5"/>
    <p:sldId id="286" r:id="rId6"/>
    <p:sldId id="266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0"/>
            <p14:sldId id="257"/>
            <p14:sldId id="268"/>
            <p14:sldId id="286"/>
            <p14:sldId id="266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8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1. Vymezení mezinárodního práva. Rozdělení mezinárodního práva na mezinárodní právo veřejné a mezinárodní právo soukromé. Prameny mezinárodního práva, mezinárodní smlouvy, obecné právní zásady, soudní </a:t>
            </a:r>
            <a:r>
              <a:rPr lang="cs-CZ" sz="1600" dirty="0" smtClean="0"/>
              <a:t>praxe.</a:t>
            </a:r>
          </a:p>
          <a:p>
            <a:r>
              <a:rPr lang="cs-CZ" sz="1600" dirty="0" smtClean="0"/>
              <a:t>2</a:t>
            </a:r>
            <a:r>
              <a:rPr lang="cs-CZ" sz="1600" dirty="0"/>
              <a:t>. Základy mezinárodního práva veřejného. Specifika mezinárodního práva veřejného. Subjekty mezinárodního práva veřejného (stát, mezinárodní organizace), mezinárodněprávní postavení států (stát a jeho prvky, vznik, zánik a druhy států). Mezinárodněprávní postavení obyvatelstva, jednotlivců a ochrana lidských práv. Právo mezinárodních </a:t>
            </a:r>
            <a:r>
              <a:rPr lang="cs-CZ" sz="1600" dirty="0" smtClean="0"/>
              <a:t>organizací.</a:t>
            </a:r>
          </a:p>
          <a:p>
            <a:r>
              <a:rPr lang="cs-CZ" sz="1600" dirty="0" smtClean="0"/>
              <a:t>3. Mezinárodní </a:t>
            </a:r>
            <a:r>
              <a:rPr lang="cs-CZ" sz="1600" dirty="0"/>
              <a:t>smlouvy a mezinárodní spory v rámci mezinárodního práva veřejného. Definice mezinárodních smluv. Specifika, klasifikace, vznik, platnost, uzavírání, změna a revize mezinárodních smluv. Recepce mezinárodního práva. Právo mírového urovnávání mezinárodních sporů. Mezinárodní odpovědnost. Mezinárodní zločin.</a:t>
            </a: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4. Základy mezinárodního práva soukromého. Mezinárodní právo soukromé, pojem, předmět, prameny. Subjekty a právní jednání. Kolizní úprava rodinného práva. Kolizní úprava dědického práva. Kolizní úprava věcných práv. Kolizní úprava závazkových </a:t>
            </a:r>
            <a:r>
              <a:rPr lang="cs-CZ" sz="1600" dirty="0" smtClean="0"/>
              <a:t>práv.</a:t>
            </a:r>
          </a:p>
          <a:p>
            <a:r>
              <a:rPr lang="cs-CZ" sz="1600" dirty="0" smtClean="0"/>
              <a:t>5</a:t>
            </a:r>
            <a:r>
              <a:rPr lang="cs-CZ" sz="1600" dirty="0"/>
              <a:t>. Mezinárodní právo soukromé procesní. Příslušnost soudu v řízení s mezinárodním prvkem. Uznání a výkon cizích rozhodnutí. Právní pomoc ve styku s cizinou. Rozhodčí řízení. Případové </a:t>
            </a:r>
            <a:r>
              <a:rPr lang="cs-CZ" sz="1600" dirty="0" smtClean="0"/>
              <a:t>studie.</a:t>
            </a:r>
          </a:p>
          <a:p>
            <a:r>
              <a:rPr lang="cs-CZ" sz="1600" dirty="0" smtClean="0"/>
              <a:t>6</a:t>
            </a:r>
            <a:r>
              <a:rPr lang="cs-CZ" sz="1600" dirty="0"/>
              <a:t>. Právo mezinárodního obchodu. Úvod do práva mezinárodního obchodu. Subjekty mezinárodního obchodu. Mezinárodní obchodní organizace. Regulace mezinárodního obchodního styku. Mezinárodní koupě zboží. Postup při uzavírání kupní smlouvy. Obsah smlouvy. Práva a povinnosti stran kupní smlouvy. Porušení smlouvy, právní následky, odpovědnost za porušení kupní smlouvy. </a:t>
            </a:r>
            <a:r>
              <a:rPr lang="cs-CZ" sz="1600" dirty="0" err="1" smtClean="0"/>
              <a:t>Incoterms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7. Řešení </a:t>
            </a:r>
            <a:r>
              <a:rPr lang="cs-CZ" sz="1600" dirty="0"/>
              <a:t>sporů v mezinárodním obchodním styku. Alternativní metody řešení sporů. Soudní řízení. Rozhodčí řízení. Případové studie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Struktura výkladu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600" dirty="0"/>
              <a:t>Zpracování a prezentování </a:t>
            </a:r>
            <a:r>
              <a:rPr lang="cs-CZ" altLang="cs-CZ" sz="1600" dirty="0" smtClean="0"/>
              <a:t>seminární práce a eseje na zadané téma</a:t>
            </a:r>
          </a:p>
          <a:p>
            <a:pPr>
              <a:defRPr/>
            </a:pPr>
            <a:r>
              <a:rPr lang="cs-CZ" altLang="cs-CZ" sz="1600" dirty="0" smtClean="0"/>
              <a:t>Povinná 60 </a:t>
            </a:r>
            <a:r>
              <a:rPr lang="cs-CZ" altLang="cs-CZ" sz="1600" dirty="0"/>
              <a:t>% účast na </a:t>
            </a:r>
            <a:r>
              <a:rPr lang="cs-CZ" altLang="cs-CZ" sz="1600" dirty="0" smtClean="0"/>
              <a:t>seminářích</a:t>
            </a:r>
          </a:p>
          <a:p>
            <a:pPr>
              <a:defRPr/>
            </a:pPr>
            <a:r>
              <a:rPr lang="cs-CZ" altLang="cs-CZ" sz="1600" dirty="0" smtClean="0"/>
              <a:t>Průběžný test (4.4.2023 na přednášce) </a:t>
            </a:r>
          </a:p>
          <a:p>
            <a:pPr>
              <a:defRPr/>
            </a:pPr>
            <a:r>
              <a:rPr lang="cs-CZ" altLang="cs-CZ" sz="1600" dirty="0" smtClean="0"/>
              <a:t>Zkouška </a:t>
            </a:r>
            <a:r>
              <a:rPr lang="cs-CZ" altLang="cs-CZ" sz="1600" dirty="0"/>
              <a:t>(okruhy viz struktura výkladu</a:t>
            </a:r>
            <a:r>
              <a:rPr lang="cs-CZ" altLang="cs-CZ" sz="1600" dirty="0" smtClean="0"/>
              <a:t>) </a:t>
            </a:r>
          </a:p>
          <a:p>
            <a:pPr>
              <a:defRPr/>
            </a:pPr>
            <a:r>
              <a:rPr lang="cs-CZ" sz="1600" b="1" dirty="0" smtClean="0"/>
              <a:t>Konzultační </a:t>
            </a:r>
            <a:r>
              <a:rPr lang="cs-CZ" sz="1600" b="1" dirty="0"/>
              <a:t>hodiny: </a:t>
            </a:r>
            <a:r>
              <a:rPr lang="cs-CZ" sz="1600" dirty="0"/>
              <a:t>úterý od 9:00 do </a:t>
            </a:r>
            <a:r>
              <a:rPr lang="cs-CZ" sz="1600" dirty="0" smtClean="0"/>
              <a:t>10:30 hod., úterý od 13:00 do 14:00 hod., čtvrtek od 11:40 do 12:10 hod. pouze </a:t>
            </a:r>
            <a:r>
              <a:rPr lang="cs-CZ" sz="1600" dirty="0"/>
              <a:t>po předchozí domluvě e-mailem nebo prostřednictvím MS </a:t>
            </a:r>
            <a:r>
              <a:rPr lang="cs-CZ" sz="1600" dirty="0" err="1"/>
              <a:t>Teams</a:t>
            </a:r>
            <a:endParaRPr lang="cs-CZ" sz="1600" dirty="0"/>
          </a:p>
          <a:p>
            <a:pPr>
              <a:defRPr/>
            </a:pPr>
            <a:r>
              <a:rPr lang="cs-CZ" sz="1600" b="1" dirty="0"/>
              <a:t>Kancelář:</a:t>
            </a:r>
            <a:r>
              <a:rPr lang="cs-CZ" sz="1600" dirty="0"/>
              <a:t> A207</a:t>
            </a:r>
          </a:p>
          <a:p>
            <a:pPr>
              <a:defRPr/>
            </a:pPr>
            <a:r>
              <a:rPr lang="cs-CZ" sz="1600" b="1" dirty="0"/>
              <a:t>Email:</a:t>
            </a:r>
            <a:r>
              <a:rPr lang="cs-CZ" sz="1600" dirty="0"/>
              <a:t> </a:t>
            </a:r>
            <a:r>
              <a:rPr lang="cs-CZ" sz="1600" dirty="0" err="1"/>
              <a:t>duda</a:t>
            </a:r>
            <a:r>
              <a:rPr lang="de-DE" sz="1600" dirty="0"/>
              <a:t>@opf.slu.cz</a:t>
            </a:r>
            <a:endParaRPr lang="cs-CZ" sz="1600" dirty="0"/>
          </a:p>
          <a:p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altLang="cs-CZ" b="1" dirty="0"/>
              <a:t>Podmínky absolvování </a:t>
            </a:r>
            <a:r>
              <a:rPr lang="cs-CZ" altLang="cs-CZ" b="1" dirty="0" smtClean="0"/>
              <a:t>předmětu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smtClean="0"/>
              <a:t>Základem pro úspěšné absolvování předmětu jsou přednášky.</a:t>
            </a:r>
          </a:p>
          <a:p>
            <a:endParaRPr lang="cs-CZ" sz="1400" b="1" dirty="0" smtClean="0"/>
          </a:p>
          <a:p>
            <a:r>
              <a:rPr lang="cs-CZ" sz="1400" b="1" dirty="0" smtClean="0"/>
              <a:t>povinná </a:t>
            </a:r>
            <a:r>
              <a:rPr lang="cs-CZ" sz="1400" b="1" dirty="0"/>
              <a:t>literatura </a:t>
            </a:r>
            <a:endParaRPr lang="cs-CZ" sz="1400" b="1" dirty="0" smtClean="0"/>
          </a:p>
          <a:p>
            <a:r>
              <a:rPr lang="cs-CZ" sz="1400" dirty="0" smtClean="0"/>
              <a:t>MALACKA </a:t>
            </a:r>
            <a:r>
              <a:rPr lang="cs-CZ" sz="1400" dirty="0"/>
              <a:t>M. a L. RYŠAVÝ, 2019. Mezinárodní právo soukromé. Praha: </a:t>
            </a:r>
            <a:r>
              <a:rPr lang="cs-CZ" sz="1400" dirty="0" err="1"/>
              <a:t>Leges</a:t>
            </a:r>
            <a:r>
              <a:rPr lang="cs-CZ" sz="1400" dirty="0"/>
              <a:t>, s. 208. ISBN 978-80-7502-358-2. </a:t>
            </a:r>
          </a:p>
          <a:p>
            <a:r>
              <a:rPr lang="cs-CZ" sz="1400" dirty="0"/>
              <a:t>ONDŘEJ J., J. MRÁZEK a O. KUNC, 2018. Základy mezinárodního práva veřejného. Praha: </a:t>
            </a:r>
            <a:r>
              <a:rPr lang="cs-CZ" sz="1400" dirty="0" err="1"/>
              <a:t>C.H.Beck</a:t>
            </a:r>
            <a:r>
              <a:rPr lang="cs-CZ" sz="1400" dirty="0"/>
              <a:t>, s. 288. ISBN 978-80-7400-487-2. </a:t>
            </a:r>
          </a:p>
          <a:p>
            <a:r>
              <a:rPr lang="cs-CZ" sz="1400" dirty="0"/>
              <a:t>POLÁČEK B., 2017. Právo mezinárodního obchodu.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340. ISBN 978-80-7552-770-7.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doporučená literatura </a:t>
            </a:r>
            <a:endParaRPr lang="cs-CZ" sz="1400" b="1" dirty="0" smtClean="0"/>
          </a:p>
          <a:p>
            <a:r>
              <a:rPr lang="cs-CZ" sz="1400" dirty="0" smtClean="0"/>
              <a:t>DOBIÁŠ </a:t>
            </a:r>
            <a:r>
              <a:rPr lang="cs-CZ" sz="1400" dirty="0"/>
              <a:t>P., Z. KUČERA, T. MACH a B. POLÁČEK, 2014. Sbírka příkladů z mezinárodního práva soukromého. Praha: </a:t>
            </a:r>
            <a:r>
              <a:rPr lang="cs-CZ" sz="1400" dirty="0" err="1"/>
              <a:t>Leges</a:t>
            </a:r>
            <a:r>
              <a:rPr lang="cs-CZ" sz="1400" dirty="0"/>
              <a:t>, s. 126. ISBN 978-80-87576-81-6. </a:t>
            </a:r>
          </a:p>
          <a:p>
            <a:r>
              <a:rPr lang="cs-CZ" sz="1400" dirty="0"/>
              <a:t>MICHALIČKOVÁ J. a </a:t>
            </a:r>
            <a:r>
              <a:rPr lang="cs-CZ" sz="1400" dirty="0" err="1"/>
              <a:t>A</a:t>
            </a:r>
            <a:r>
              <a:rPr lang="cs-CZ" sz="1400" dirty="0"/>
              <a:t>. KARPAT, 2018. Případové studie z evropského mezinárodního práva soukromého.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123. ISBN 978-80-8168-930-7. </a:t>
            </a:r>
          </a:p>
          <a:p>
            <a:r>
              <a:rPr lang="cs-CZ" sz="1400" dirty="0"/>
              <a:t>ROZEHNALOVÁ, N., K. DRLIČKOVÁ, T. KYSELOVSKÁ, J. VALDHANS, 2018. Mezinárodní právo soukromé Evropské unie. 2. vydání.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 ČR, s. 392. ISBN 978-80-7598-123-3. </a:t>
            </a:r>
          </a:p>
          <a:p>
            <a:r>
              <a:rPr lang="cs-CZ" sz="1400" dirty="0"/>
              <a:t>ŠTURMA P. a Č. ČEPELKA, 2018. Mezinárodní právo veřejné. Praha: </a:t>
            </a:r>
            <a:r>
              <a:rPr lang="cs-CZ" sz="1400" dirty="0" err="1"/>
              <a:t>C.H.Beck</a:t>
            </a:r>
            <a:r>
              <a:rPr lang="cs-CZ" sz="1400" dirty="0"/>
              <a:t>, s. 584. ISBN 978-80-7400-721-7.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617</Words>
  <Application>Microsoft Office PowerPoint</Application>
  <PresentationFormat>Předvádění na obrazovce (16:9)</PresentationFormat>
  <Paragraphs>41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SLU</vt:lpstr>
      <vt:lpstr>Mezinárodní právo    </vt:lpstr>
      <vt:lpstr>Struktura výkladu</vt:lpstr>
      <vt:lpstr>Struktura výkladu</vt:lpstr>
      <vt:lpstr>Podmínky absolvování předmětu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106</cp:revision>
  <dcterms:created xsi:type="dcterms:W3CDTF">2016-07-06T15:42:34Z</dcterms:created>
  <dcterms:modified xsi:type="dcterms:W3CDTF">2023-02-21T10:15:43Z</dcterms:modified>
</cp:coreProperties>
</file>