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08" r:id="rId3"/>
    <p:sldId id="292" r:id="rId4"/>
    <p:sldId id="294" r:id="rId5"/>
    <p:sldId id="310" r:id="rId6"/>
    <p:sldId id="309" r:id="rId7"/>
    <p:sldId id="311" r:id="rId8"/>
    <p:sldId id="312" r:id="rId9"/>
    <p:sldId id="290" r:id="rId10"/>
    <p:sldId id="295" r:id="rId11"/>
    <p:sldId id="291" r:id="rId12"/>
    <p:sldId id="314" r:id="rId13"/>
    <p:sldId id="315" r:id="rId14"/>
    <p:sldId id="316" r:id="rId15"/>
    <p:sldId id="257" r:id="rId16"/>
    <p:sldId id="313" r:id="rId17"/>
    <p:sldId id="298" r:id="rId18"/>
    <p:sldId id="284" r:id="rId19"/>
    <p:sldId id="318" r:id="rId20"/>
    <p:sldId id="317" r:id="rId21"/>
    <p:sldId id="288" r:id="rId22"/>
    <p:sldId id="287"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E2B1F225-47BE-4160-AF55-E8A5A114716B}">
          <p14:sldIdLst>
            <p14:sldId id="256"/>
            <p14:sldId id="308"/>
            <p14:sldId id="292"/>
            <p14:sldId id="294"/>
            <p14:sldId id="310"/>
            <p14:sldId id="309"/>
            <p14:sldId id="311"/>
            <p14:sldId id="312"/>
            <p14:sldId id="290"/>
            <p14:sldId id="295"/>
            <p14:sldId id="291"/>
            <p14:sldId id="314"/>
            <p14:sldId id="315"/>
            <p14:sldId id="316"/>
            <p14:sldId id="257"/>
            <p14:sldId id="313"/>
            <p14:sldId id="298"/>
            <p14:sldId id="284"/>
            <p14:sldId id="318"/>
            <p14:sldId id="317"/>
            <p14:sldId id="288"/>
            <p14:sldId id="287"/>
          </p14:sldIdLst>
        </p14:section>
        <p14:section name="Oddíl bez názvu" id="{81AE5FB3-2376-4EDC-A703-96895477FA3E}">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9" d="100"/>
          <a:sy n="139" d="100"/>
        </p:scale>
        <p:origin x="198"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04.04.2023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2973437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2803460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1684770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29553401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1919143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6353269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15166696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30647244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3787229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3228633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2111319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p14="http://schemas.microsoft.com/office/powerpoint/2010/main" val="42876763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181914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108622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1022996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3174817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3330229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2982745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26865215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3919269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Mezinárodní právo</a:t>
            </a:r>
            <a:br>
              <a:rPr lang="cs-CZ" sz="4000" b="1" dirty="0">
                <a:solidFill>
                  <a:schemeClr val="bg1"/>
                </a:solidFill>
                <a:latin typeface="Times New Roman" panose="02020603050405020304" pitchFamily="18" charset="0"/>
                <a:cs typeface="Times New Roman" panose="02020603050405020304" pitchFamily="18" charset="0"/>
              </a:rPr>
            </a:br>
            <a:r>
              <a:rPr lang="cs-CZ" sz="2700" b="1" dirty="0">
                <a:solidFill>
                  <a:schemeClr val="bg1"/>
                </a:solidFill>
                <a:latin typeface="Times New Roman" panose="02020603050405020304" pitchFamily="18" charset="0"/>
                <a:cs typeface="Times New Roman" panose="02020603050405020304" pitchFamily="18" charset="0"/>
              </a:rPr>
              <a:t/>
            </a:r>
            <a:br>
              <a:rPr lang="cs-CZ" sz="2700" b="1" dirty="0">
                <a:solidFill>
                  <a:schemeClr val="bg1"/>
                </a:solidFill>
                <a:latin typeface="Times New Roman" panose="02020603050405020304" pitchFamily="18" charset="0"/>
                <a:cs typeface="Times New Roman" panose="02020603050405020304" pitchFamily="18" charset="0"/>
              </a:rPr>
            </a:br>
            <a:r>
              <a:rPr lang="cs-CZ" sz="2700" b="1" dirty="0">
                <a:solidFill>
                  <a:schemeClr val="bg1"/>
                </a:solidFill>
                <a:latin typeface="Times New Roman" panose="02020603050405020304" pitchFamily="18" charset="0"/>
                <a:cs typeface="Times New Roman" panose="02020603050405020304" pitchFamily="18" charset="0"/>
              </a:rPr>
              <a:t>Kolizní úprava věcného práva, dědického práva a závazkového práva </a:t>
            </a: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2700" b="1" dirty="0">
                <a:solidFill>
                  <a:schemeClr val="bg1"/>
                </a:solidFill>
                <a:cs typeface="Times New Roman" panose="02020603050405020304" pitchFamily="18" charset="0"/>
              </a:rPr>
              <a:t/>
            </a:r>
            <a:br>
              <a:rPr lang="cs-CZ" sz="2700" b="1" dirty="0">
                <a:solidFill>
                  <a:schemeClr val="bg1"/>
                </a:solidFill>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651870"/>
            <a:ext cx="3888432" cy="936104"/>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Mgr. </a:t>
            </a:r>
            <a:r>
              <a:rPr lang="cs-CZ" altLang="cs-CZ" sz="1200" b="1" dirty="0" err="1">
                <a:solidFill>
                  <a:srgbClr val="307871"/>
                </a:solidFill>
                <a:latin typeface="Times New Roman" panose="02020603050405020304" pitchFamily="18" charset="0"/>
                <a:cs typeface="Times New Roman" panose="02020603050405020304" pitchFamily="18" charset="0"/>
              </a:rPr>
              <a:t>Danuta</a:t>
            </a:r>
            <a:r>
              <a:rPr lang="cs-CZ" altLang="cs-CZ" sz="1200" b="1" dirty="0">
                <a:solidFill>
                  <a:srgbClr val="307871"/>
                </a:solidFill>
                <a:latin typeface="Times New Roman" panose="02020603050405020304" pitchFamily="18" charset="0"/>
                <a:cs typeface="Times New Roman" panose="02020603050405020304" pitchFamily="18" charset="0"/>
              </a:rPr>
              <a:t> Duda, Ph.D.</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528392"/>
          </a:xfrm>
          <a:prstGeom prst="rect">
            <a:avLst/>
          </a:prstGeom>
        </p:spPr>
        <p:txBody>
          <a:bodyPr>
            <a:noAutofit/>
          </a:bodyPr>
          <a:lstStyle/>
          <a:p>
            <a:r>
              <a:rPr lang="cs-CZ" sz="1600" dirty="0"/>
              <a:t>→ </a:t>
            </a:r>
            <a:r>
              <a:rPr lang="cs-CZ" sz="1600" b="1" dirty="0"/>
              <a:t>Nařízení Evropského parlamentu a Rady (EU) č. 650/2012 ze dne 4. července 2012 o příslušnosti, rozhodném právu, uznávání a výkonu rozhodnutí a přijímání a výkonu veřejných listin v dědických věcech a o vytvoření evropského dědického osvědčení</a:t>
            </a:r>
          </a:p>
          <a:p>
            <a:r>
              <a:rPr lang="cs-CZ" sz="1600" dirty="0"/>
              <a:t>Článek 4</a:t>
            </a:r>
          </a:p>
          <a:p>
            <a:r>
              <a:rPr lang="cs-CZ" sz="1600" b="1" dirty="0"/>
              <a:t>Obecná příslušnost</a:t>
            </a:r>
          </a:p>
          <a:p>
            <a:r>
              <a:rPr lang="cs-CZ" sz="1600" dirty="0"/>
              <a:t>Soudy členského státu, na jehož území měl zůstavitel obvyklý pobyt v době smrti, jsou příslušné rozhodovat o dědictví jako o celku.</a:t>
            </a:r>
          </a:p>
          <a:p>
            <a:r>
              <a:rPr lang="cs-CZ" sz="1600" b="1" dirty="0"/>
              <a:t>Příklad: </a:t>
            </a:r>
            <a:r>
              <a:rPr lang="cs-CZ" sz="1600" dirty="0"/>
              <a:t>Pan X, český státní občan , pracoval posledních 10 let v </a:t>
            </a:r>
            <a:r>
              <a:rPr lang="cs-CZ" sz="1600" dirty="0" smtClean="0"/>
              <a:t>Německu, </a:t>
            </a:r>
            <a:r>
              <a:rPr lang="cs-CZ" sz="1600" dirty="0"/>
              <a:t>kde trávil pravidelně čtyři dny v týdnu. Zbývající čas trávil v ČR, kde žije jeho rodina a kde se nachází většina jeho majetku. V Německu měl pouze bankovní účet. Zemřel při dopravní nehodě v Rakousku. V tomto případě lze dospět k závěru, že obvyklý pobyt zůstavitele se nacházel v ČR, protože k ní vykazuje </a:t>
            </a:r>
            <a:r>
              <a:rPr lang="cs-CZ" sz="1600" b="1" dirty="0"/>
              <a:t>úzký a trvalý vztah.</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dědického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24369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8280920" cy="3384376"/>
          </a:xfrm>
          <a:prstGeom prst="rect">
            <a:avLst/>
          </a:prstGeom>
        </p:spPr>
        <p:txBody>
          <a:bodyPr>
            <a:noAutofit/>
          </a:bodyPr>
          <a:lstStyle/>
          <a:p>
            <a:r>
              <a:rPr lang="cs-CZ" sz="1300" dirty="0"/>
              <a:t>Čl. 5 </a:t>
            </a:r>
            <a:r>
              <a:rPr lang="cs-CZ" sz="1300" b="1" dirty="0"/>
              <a:t>Nařízení Evropského parlamentu a Rady (EU) č. 650/2012 </a:t>
            </a:r>
            <a:endParaRPr lang="cs-CZ" sz="1300" dirty="0"/>
          </a:p>
          <a:p>
            <a:r>
              <a:rPr lang="cs-CZ" sz="1300" b="1" dirty="0"/>
              <a:t>Dohoda o volbě soudu</a:t>
            </a:r>
          </a:p>
          <a:p>
            <a:r>
              <a:rPr lang="cs-CZ" sz="1300" dirty="0"/>
              <a:t>1.   Pokud právo, které si zůstavitel dle </a:t>
            </a:r>
            <a:r>
              <a:rPr lang="cs-CZ" sz="1300" b="1" dirty="0"/>
              <a:t>čl. 22 tohoto Nařízení </a:t>
            </a:r>
            <a:r>
              <a:rPr lang="cs-CZ" sz="1300" dirty="0"/>
              <a:t>(Každá osoba si může zvolit za právo, jímž se řídí její dědictví jako celek, právo státu, jehož je státním příslušníkem v době uskutečnění této volby nebo v době smrti.) zvolil, aby se jím řídilo jeho dědictví, je právem členského státu, mohou se dotčené strany dohodnout, že soud či soudy tohoto členského státu jsou výlučně příslušné k rozhodování o kterékoli otázce související s dědictvím.</a:t>
            </a:r>
          </a:p>
          <a:p>
            <a:r>
              <a:rPr lang="cs-CZ" sz="1300" dirty="0"/>
              <a:t>2.   Uvedená dohoda o volbě soudu se sjednává písemně s uvedením data a podpisu dotčených stran. Písemné formě jsou rovnocenná veškerá sdělení elektronickými prostředky, která umožňují trvalý záznam dohody.</a:t>
            </a:r>
          </a:p>
          <a:p>
            <a:r>
              <a:rPr lang="cs-CZ" sz="1300" b="1" dirty="0"/>
              <a:t>Příklad: </a:t>
            </a:r>
            <a:r>
              <a:rPr lang="cs-CZ" sz="1300" dirty="0"/>
              <a:t>Pan X německý státní příslušník zemřel v roce 2017. V okamžiku smrti měl obvyklý pobyt v ČR, kde rovněž zemřel. Majetek tvořící pozůstalost se nachází v ČR i v Německu. Pan X zanechal závěť obsahující i volbu německého práva. Dědici jsou manželka i dítě. Dědicové sjednali dohodu o volbě německých soudů. Pokud zemřel pan X na území ČR, je pravděpodobné, že české soudy zahájí dědické řízení bez návrhu, neboť jim svědčí příslušnost </a:t>
            </a:r>
            <a:r>
              <a:rPr lang="cs-CZ" sz="1300" b="1" dirty="0"/>
              <a:t>dle čl. 4 Nařízení o dědictví</a:t>
            </a:r>
            <a:r>
              <a:rPr lang="cs-CZ" sz="1300" dirty="0"/>
              <a:t>. Český soud bude povinen prohlásit svoji nepříslušnost dle </a:t>
            </a:r>
            <a:r>
              <a:rPr lang="cs-CZ" sz="1300" b="1" dirty="0"/>
              <a:t>čl. 6 písm. b) Nařízení </a:t>
            </a:r>
            <a:r>
              <a:rPr lang="cs-CZ" sz="1300" dirty="0"/>
              <a:t>(soud prohlásí, že není příslušný, jestliže se strany řízení v souladu dohodly, že přenesou příslušnost k soudu členského státu zvoleného práva). Německé soudy budou příslušné dle </a:t>
            </a:r>
            <a:r>
              <a:rPr lang="cs-CZ" sz="1300" b="1" dirty="0"/>
              <a:t>čl. 7 písm. a) Nařízení </a:t>
            </a:r>
            <a:r>
              <a:rPr lang="cs-CZ" sz="1300" dirty="0"/>
              <a:t>(soudy členského státu, jehož právo si zůstavitel zvolil podle článku 22, jsou příslušné pro rozhodování o dědictví, pokud soud, u něhož bylo řízení zahájeno dříve, prohlásil ve stejné věci svou nepříslušnost).</a:t>
            </a:r>
            <a:endParaRPr lang="cs-CZ" sz="1300" b="1"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b="1" dirty="0"/>
              <a:t>Kolizní úprava dědického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87213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8280920" cy="3384376"/>
          </a:xfrm>
          <a:prstGeom prst="rect">
            <a:avLst/>
          </a:prstGeom>
        </p:spPr>
        <p:txBody>
          <a:bodyPr>
            <a:noAutofit/>
          </a:bodyPr>
          <a:lstStyle/>
          <a:p>
            <a:r>
              <a:rPr lang="cs-CZ" sz="1600" b="1" dirty="0"/>
              <a:t>ZÁVAZEK (obligace)</a:t>
            </a:r>
          </a:p>
          <a:p>
            <a:pPr lvl="1"/>
            <a:r>
              <a:rPr lang="cs-CZ" sz="1600" dirty="0"/>
              <a:t>Jde o </a:t>
            </a:r>
            <a:r>
              <a:rPr lang="cs-CZ" sz="1600" b="1" dirty="0"/>
              <a:t>vztah</a:t>
            </a:r>
            <a:r>
              <a:rPr lang="cs-CZ" sz="1600" dirty="0"/>
              <a:t> mezi věřitelem a dlužníkem. </a:t>
            </a:r>
          </a:p>
          <a:p>
            <a:pPr lvl="1"/>
            <a:r>
              <a:rPr lang="cs-CZ" sz="1600" dirty="0"/>
              <a:t>Ze</a:t>
            </a:r>
            <a:r>
              <a:rPr lang="cs-CZ" sz="1600" b="1" dirty="0"/>
              <a:t> závazku </a:t>
            </a:r>
            <a:r>
              <a:rPr lang="cs-CZ" sz="1600" dirty="0"/>
              <a:t>má </a:t>
            </a:r>
            <a:r>
              <a:rPr lang="cs-CZ" sz="1600" b="1" dirty="0"/>
              <a:t>věřitel </a:t>
            </a:r>
            <a:r>
              <a:rPr lang="cs-CZ" sz="1600" dirty="0"/>
              <a:t>vůči dlužníku právo na určité plnění jako na </a:t>
            </a:r>
            <a:r>
              <a:rPr lang="cs-CZ" sz="1600" b="1" dirty="0"/>
              <a:t>pohledávku a dlužník </a:t>
            </a:r>
            <a:r>
              <a:rPr lang="cs-CZ" sz="1600" dirty="0"/>
              <a:t>má povinnost toto právo splněním </a:t>
            </a:r>
            <a:r>
              <a:rPr lang="cs-CZ" sz="1600" b="1" dirty="0"/>
              <a:t>dluhu </a:t>
            </a:r>
            <a:r>
              <a:rPr lang="cs-CZ" sz="1600" dirty="0"/>
              <a:t>uspokojit </a:t>
            </a:r>
            <a:r>
              <a:rPr lang="cs-CZ" sz="1600" b="1" dirty="0"/>
              <a:t>(§ 1721 NOZ)</a:t>
            </a:r>
            <a:endParaRPr lang="cs-CZ" sz="1600" dirty="0"/>
          </a:p>
          <a:p>
            <a:endParaRPr lang="cs-CZ" sz="1600" b="1" dirty="0"/>
          </a:p>
          <a:p>
            <a:r>
              <a:rPr lang="cs-CZ" sz="1600" b="1" dirty="0"/>
              <a:t>DLUH – co má být plněno</a:t>
            </a:r>
            <a:endParaRPr lang="cs-CZ" sz="1600" dirty="0"/>
          </a:p>
          <a:p>
            <a:r>
              <a:rPr lang="cs-CZ" sz="1600" b="1" dirty="0"/>
              <a:t>DLUŽNÍK – kdo plní</a:t>
            </a:r>
            <a:endParaRPr lang="cs-CZ" sz="1600" dirty="0"/>
          </a:p>
          <a:p>
            <a:r>
              <a:rPr lang="cs-CZ" sz="1600" b="1" dirty="0"/>
              <a:t>VĚŘITEL – komu má být plněno</a:t>
            </a:r>
            <a:endParaRPr lang="cs-CZ" sz="1600" dirty="0"/>
          </a:p>
          <a:p>
            <a:r>
              <a:rPr lang="cs-CZ" sz="1600" b="1" dirty="0"/>
              <a:t>POHLEDÁVKA – věřitelovo právo na plnění</a:t>
            </a:r>
            <a:endParaRPr lang="cs-CZ" sz="16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9218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168352"/>
          </a:xfrm>
          <a:prstGeom prst="rect">
            <a:avLst/>
          </a:prstGeom>
        </p:spPr>
        <p:txBody>
          <a:bodyPr>
            <a:noAutofit/>
          </a:bodyPr>
          <a:lstStyle/>
          <a:p>
            <a:r>
              <a:rPr lang="cs-CZ" sz="1600" dirty="0"/>
              <a:t>Aby se </a:t>
            </a:r>
            <a:r>
              <a:rPr lang="cs-CZ" sz="1600" b="1" dirty="0"/>
              <a:t>závazkový vztah</a:t>
            </a:r>
            <a:r>
              <a:rPr lang="cs-CZ" sz="1600" dirty="0"/>
              <a:t> mezi účastníky mohl kvalifikovat jako „</a:t>
            </a:r>
            <a:r>
              <a:rPr lang="cs-CZ" sz="1600" b="1" dirty="0"/>
              <a:t>mezinárodní</a:t>
            </a:r>
            <a:r>
              <a:rPr lang="cs-CZ" sz="1600" dirty="0"/>
              <a:t>“, a tudíž mohl být se všemi důsledky zařazen do práva mezinárodního obchodu, musí obsahovat takzvaný „mezinárodní prvek“. Ten se může vyskytovat ve trojí podobě:</a:t>
            </a:r>
          </a:p>
          <a:p>
            <a:r>
              <a:rPr lang="cs-CZ" sz="1600" b="1" dirty="0"/>
              <a:t>v subjektu</a:t>
            </a:r>
            <a:r>
              <a:rPr lang="cs-CZ" sz="1600" dirty="0"/>
              <a:t>, přičemž v závazkových vztazích nehraje žádnou zvláštní roli státní příslušnost osoby (státní občanství), která do takového závazkového vztahu vstupuje. Rozhodujícím kritériem bude naopak skutečnost, že subjekty závazkového vztahu budou mít místo podnikání, sídlo, pobyt nebo bydliště na území různých států. </a:t>
            </a:r>
          </a:p>
          <a:p>
            <a:r>
              <a:rPr lang="cs-CZ" sz="1600" b="1" dirty="0"/>
              <a:t>v předmětu závazkového vztahu</a:t>
            </a:r>
            <a:r>
              <a:rPr lang="cs-CZ" sz="1600" dirty="0"/>
              <a:t> – musí jít o významnou skutečnost, pokud se týká předmětu právního vztahu, který se bude nacházet v zahraničí (například předmětem kupní smlouvy bude nemovitost nacházející se v Portugalsku nebo akcie švédské obchodní společnosti).</a:t>
            </a:r>
          </a:p>
          <a:p>
            <a:r>
              <a:rPr lang="cs-CZ" sz="1600" b="1" dirty="0"/>
              <a:t>v právní skutečnosti</a:t>
            </a:r>
            <a:r>
              <a:rPr lang="cs-CZ" sz="1600" dirty="0"/>
              <a:t> musí jít o důležitou právní skutečnost, která musí nastat v zahraničí. Nejčastěji půjde o uzavření smlouvy v zahraničí nebo o škodu, která vznikne také v zahraničí.</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19915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r>
              <a:rPr lang="cs-CZ" sz="1600" dirty="0"/>
              <a:t>Každý soukromoprávní vztah s mezinárodním prvkem se musí řídit podle právních předpisů určitého státu. </a:t>
            </a:r>
          </a:p>
          <a:p>
            <a:r>
              <a:rPr lang="cs-CZ" sz="1600" dirty="0"/>
              <a:t>V závazkových vztazích se toto právo označuje jako </a:t>
            </a:r>
            <a:r>
              <a:rPr lang="cs-CZ" sz="1600" b="1" dirty="0"/>
              <a:t>obligační statut</a:t>
            </a:r>
            <a:r>
              <a:rPr lang="cs-CZ" sz="1600" dirty="0"/>
              <a:t> (nebo také </a:t>
            </a:r>
            <a:r>
              <a:rPr lang="cs-CZ" sz="1600" b="1" dirty="0"/>
              <a:t>závazkový statut,</a:t>
            </a:r>
            <a:r>
              <a:rPr lang="cs-CZ" sz="1600" dirty="0"/>
              <a:t> nebo </a:t>
            </a:r>
            <a:r>
              <a:rPr lang="cs-CZ" sz="1600" b="1" dirty="0"/>
              <a:t>rozhodné právo</a:t>
            </a:r>
            <a:r>
              <a:rPr lang="cs-CZ" sz="1600" dirty="0"/>
              <a:t>). Obligační statut upravuje práva a povinnosti účastníků závazkového vztahu.</a:t>
            </a:r>
          </a:p>
          <a:p>
            <a:r>
              <a:rPr lang="cs-CZ" sz="1600" dirty="0"/>
              <a:t>Vnitrostátní právní předpisy prakticky všech států umožňují účastníkům mezinárodního obchodního styku u závazkových smluv provést výběr práva, tak zvanou volbu práva. Volbou práva se rozumí shodný projev vůle účastníků určitého právního vztahu, že jejich vztah se bude řídit určitým právním řádem. </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26733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384376"/>
          </a:xfrm>
          <a:prstGeom prst="rect">
            <a:avLst/>
          </a:prstGeom>
        </p:spPr>
        <p:txBody>
          <a:bodyPr>
            <a:noAutofit/>
          </a:bodyPr>
          <a:lstStyle/>
          <a:p>
            <a:r>
              <a:rPr lang="cs-CZ" sz="1600" b="1" dirty="0"/>
              <a:t>Římská úmluva o právu rozhodném pro smluvní závazkové vztahy, otevřená k podpisu v Římě dne 19. června 1980</a:t>
            </a:r>
          </a:p>
          <a:p>
            <a:r>
              <a:rPr lang="cs-CZ" sz="1600" dirty="0"/>
              <a:t>Článek 3 odst. 1, 2</a:t>
            </a:r>
          </a:p>
          <a:p>
            <a:r>
              <a:rPr lang="cs-CZ" sz="1600" b="1" dirty="0"/>
              <a:t>Svobodná volba práva</a:t>
            </a:r>
          </a:p>
          <a:p>
            <a:r>
              <a:rPr lang="cs-CZ" sz="1600" dirty="0"/>
              <a:t>Smlouva se řídí právem, které si strany zvolí. A) Volba musí být vyjádřena výslovně nebo vyplývat s dostatečnou jistotou z ustanovení smlouvy nebo okolností případu. B) Svou volbou mohou strany zvolit právo rozhodné pro celou smlouvu, nebo pouze pro její část. C) Strany se mohou kdykoli dohodnout, že se smlouva bude řídit jiným právem, než kterým se dosud řídila v důsledku předchozí volby podle tohoto článku nebo na základě jiného ustanovení této úmluvy. </a:t>
            </a:r>
          </a:p>
          <a:p>
            <a:endParaRPr lang="cs-CZ" sz="1400" dirty="0"/>
          </a:p>
          <a:p>
            <a:endParaRPr lang="cs-CZ" sz="14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r>
              <a:rPr lang="cs-CZ" sz="1400" b="1" dirty="0"/>
              <a:t>Nařízení Evropského parlamentu a Rady (ES) č. 593/2008 ze dne 17. června 2008 o právu rozhodném pro smluvní závazkové vztahy (Řím I)</a:t>
            </a:r>
          </a:p>
          <a:p>
            <a:r>
              <a:rPr lang="cs-CZ" sz="1400" b="1" dirty="0"/>
              <a:t>Volba práva</a:t>
            </a:r>
          </a:p>
          <a:p>
            <a:r>
              <a:rPr lang="cs-CZ" sz="1400" dirty="0"/>
              <a:t>Čl. 3 odst.1 Smlouva se řídí právem, které si strany zvolí. Volba musí být vyjádřena výslovně nebo jasně vyplývat z ustanovení smlouvy nebo okolností případu. Strany si mohou zvolit právo rozhodné pro celou smlouvu nebo pouze pro její část. </a:t>
            </a:r>
          </a:p>
          <a:p>
            <a:r>
              <a:rPr lang="cs-CZ" sz="1400" dirty="0"/>
              <a:t>Čl. 3 odst. 2 Strany se mohou kdykoli dohodnout, že se smlouva bude řídit jiným právem, než kterým se dosud řídila v důsledku předchozí volby podle tohoto článku nebo na základě jiných ustanovení tohoto nařízení. Žádná změna rozhodného práva provedená po uzavření smlouvy se nedotýká její formální platnosti podle článku 11 a ani se nepříznivě nedotýká práv třetích osob.</a:t>
            </a:r>
          </a:p>
          <a:p>
            <a:r>
              <a:rPr lang="cs-CZ" sz="1400" b="1" dirty="0"/>
              <a:t>Příklad : </a:t>
            </a:r>
            <a:r>
              <a:rPr lang="cs-CZ" sz="1400" dirty="0"/>
              <a:t>Společnost A mající sídlo a místo podnikání na území ČR, uzavřela smlouvu se společnosti B, mající místo podnikání a sídlo na území Velké Británie. Předmětem smlouvy byla dodávka strojů z Velké Británie. Jako rozhodné právo pro smlouvu si dohodly české právo. </a:t>
            </a:r>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sz="1400" dirty="0"/>
          </a:p>
          <a:p>
            <a:endParaRPr lang="cs-CZ" sz="1400" dirty="0"/>
          </a:p>
          <a:p>
            <a:endParaRPr lang="cs-CZ" sz="1400" dirty="0"/>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26099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816424"/>
          </a:xfrm>
          <a:prstGeom prst="rect">
            <a:avLst/>
          </a:prstGeom>
        </p:spPr>
        <p:txBody>
          <a:bodyPr>
            <a:noAutofit/>
          </a:bodyPr>
          <a:lstStyle/>
          <a:p>
            <a:r>
              <a:rPr lang="cs-CZ" sz="1400" b="1" dirty="0"/>
              <a:t>Nařízení Evropského parlamentu a Rady (ES) č. 593/2008 ze dne 17. června 2008 o právu rozhodném pro smluvní závazkové vztahy (Řím I)</a:t>
            </a:r>
          </a:p>
          <a:p>
            <a:r>
              <a:rPr lang="cs-CZ" sz="1400" b="1" dirty="0"/>
              <a:t>Rozhodné právo při neexistenci volby práva - čl. 4 odst.1</a:t>
            </a:r>
          </a:p>
          <a:p>
            <a:r>
              <a:rPr lang="cs-CZ" sz="1400" dirty="0"/>
              <a:t>V míře, ve které nebylo právo rozhodné pro smlouvu zvoleno podle článku 3, a aniž jsou dotčeny články 5 až 8, je právo rozhodné pro následující smlouvy určeno takto</a:t>
            </a:r>
          </a:p>
          <a:p>
            <a:r>
              <a:rPr lang="cs-CZ" sz="1400" dirty="0"/>
              <a:t>a) smlouva o koupi zboží se řídí právem země, v níž má prodávající obvyklé bydliště</a:t>
            </a:r>
          </a:p>
          <a:p>
            <a:r>
              <a:rPr lang="cs-CZ" sz="1400" dirty="0"/>
              <a:t>b) smlouva o poskytování služeb se řídí právem země, v níž má poskytovatel služby obvyklé bydliště</a:t>
            </a:r>
          </a:p>
          <a:p>
            <a:r>
              <a:rPr lang="cs-CZ" sz="1400" dirty="0"/>
              <a:t>c) smlouva, jejímž předmětem je věcné právo k nemovitosti nebo nájem nemovitosti, se řídí právem země, ve které se nemovitost nachází;</a:t>
            </a:r>
          </a:p>
          <a:p>
            <a:r>
              <a:rPr lang="cs-CZ" sz="1400" dirty="0"/>
              <a:t>d) bez ohledu na písmeno c) se nájem nemovitosti uzavřený pro dočasné soukromé užívání na dobu nejvýše šesti po sobě jdoucích měsíců řídí právem země, v níž má pronajímatel obvyklé bydliště, pokud je nájemce fyzickou osobou a pokud má své obvyklé bydliště ve stejné zemi;</a:t>
            </a:r>
          </a:p>
          <a:p>
            <a:r>
              <a:rPr lang="cs-CZ" sz="1400" dirty="0"/>
              <a:t>e) franšízová smlouva se řídí právem země, v níž má osoba, jíž je franšíza udělena, obvyklé bydliště</a:t>
            </a:r>
          </a:p>
          <a:p>
            <a:r>
              <a:rPr lang="cs-CZ" sz="1400" dirty="0"/>
              <a:t>f) smlouva o distribuci se řídí právem země, v níž má distributor obvyklé bydliště</a:t>
            </a:r>
          </a:p>
          <a:p>
            <a:r>
              <a:rPr lang="cs-CZ" sz="1400" dirty="0"/>
              <a:t>g) smlouva o koupi zboží v dražbě se řídí právem země, v níž se dražba koná, pokud takové místo lze určit</a:t>
            </a:r>
          </a:p>
          <a:p>
            <a:endParaRPr lang="cs-CZ" sz="1400" dirty="0"/>
          </a:p>
          <a:p>
            <a:endParaRPr lang="cs-CZ" sz="1400" dirty="0"/>
          </a:p>
          <a:p>
            <a:endParaRPr lang="cs-CZ" sz="1400" dirty="0"/>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58287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059582"/>
            <a:ext cx="8136904" cy="352839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Char char="-"/>
            </a:pPr>
            <a:r>
              <a:rPr lang="cs-CZ" sz="1600" b="1" dirty="0"/>
              <a:t>Nařízení Evropského parlamentu a Rady (ES) č. 864/2007 ze dne 11. července 2007 o právu rozhodném pro mimosmluvní závazkové vztahy (Řím II)</a:t>
            </a:r>
          </a:p>
          <a:p>
            <a:pPr>
              <a:buFontTx/>
              <a:buChar char="-"/>
            </a:pPr>
            <a:r>
              <a:rPr lang="cs-CZ" sz="1600" dirty="0"/>
              <a:t>Čl. 4 odst. 1 Nestanoví-li toto nařízení jinak, je rozhodným právem pro mimosmluvní závazkové vztahy, které vznikají z civilních deliktů, </a:t>
            </a:r>
            <a:r>
              <a:rPr lang="cs-CZ" sz="1600" b="1" dirty="0"/>
              <a:t>právo země, kde škoda vznikla</a:t>
            </a:r>
            <a:r>
              <a:rPr lang="cs-CZ" sz="1600" dirty="0"/>
              <a:t>, bez ohledu na to, ve které zemi došlo ke skutečnosti, jež vedla ke vzniku škody, a bez ohledu na to, ve které zemi nebo kterých zemích se projevily nepřímé následky této skutečnosti.</a:t>
            </a:r>
          </a:p>
          <a:p>
            <a:pPr>
              <a:buFontTx/>
              <a:buChar char="-"/>
            </a:pPr>
            <a:r>
              <a:rPr lang="cs-CZ" sz="1600" b="1" dirty="0"/>
              <a:t>Příklad: </a:t>
            </a:r>
            <a:r>
              <a:rPr lang="cs-CZ" sz="1600" dirty="0"/>
              <a:t>Ve státě A dojde k úniku jedovatých chemikálií z továrny tyto chemikálie vyrábějící. Chemikálie proniknou podzemní vodou do řeky, dostanou se do státu B a tam způsobí škodu na životním prostředí. Rozhodným právem bude právo státu B, bez ohledu na skutečnost, že k úniku jedovatých chemikálií došlo ve státě A.</a:t>
            </a:r>
          </a:p>
        </p:txBody>
      </p:sp>
      <p:sp>
        <p:nvSpPr>
          <p:cNvPr id="6" name="Nadpis 5"/>
          <p:cNvSpPr>
            <a:spLocks noGrp="1"/>
          </p:cNvSpPr>
          <p:nvPr>
            <p:ph type="title"/>
          </p:nvPr>
        </p:nvSpPr>
        <p:spPr>
          <a:xfrm>
            <a:off x="179512" y="195486"/>
            <a:ext cx="8208912"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2524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059582"/>
            <a:ext cx="7920880" cy="352839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Char char="-"/>
            </a:pPr>
            <a:r>
              <a:rPr lang="cs-CZ" sz="1600" b="1" dirty="0"/>
              <a:t>Nařízení Evropského parlamentu a Rady (ES) č. 864/2007 ze dne 11. července 2007 o právu rozhodném pro mimosmluvní závazkové vztahy (Řím II)</a:t>
            </a:r>
          </a:p>
          <a:p>
            <a:pPr>
              <a:buFontTx/>
              <a:buChar char="-"/>
            </a:pPr>
            <a:r>
              <a:rPr lang="cs-CZ" sz="1600" dirty="0"/>
              <a:t>Čl. 4 odst. 2 Mají-li však osoba, vůči které je vznášen nárok na náhradu škody, a poškozený v okamžiku vzniku škody </a:t>
            </a:r>
            <a:r>
              <a:rPr lang="cs-CZ" sz="1600" b="1" dirty="0"/>
              <a:t>obvyklé bydliště ve stejné zemi, použije se právo této země</a:t>
            </a:r>
            <a:r>
              <a:rPr lang="cs-CZ" sz="1600" dirty="0"/>
              <a:t>.</a:t>
            </a:r>
          </a:p>
          <a:p>
            <a:pPr>
              <a:buFontTx/>
              <a:buChar char="-"/>
            </a:pPr>
            <a:r>
              <a:rPr lang="cs-CZ" sz="1600" b="1" dirty="0"/>
              <a:t>Příklad: </a:t>
            </a:r>
            <a:r>
              <a:rPr lang="cs-CZ" sz="1600" dirty="0"/>
              <a:t>Subjekt A, český státní příslušník s bydlištěm na území ČR, připraví při společné dovolené v Chorvatsku k večeři krevety, které zkonzumuje subjekt B, také český občan s bydlištěm na území ČR. Konzumace krevet způsobí subjektu B žaludeční a střevní obtíže, kvůli nimž je po zbytek dovolené hospitalizován. Případné nároky subjektu B vůči subjektu A budou řešeny dle českého práva, tj. práva země, kde oba mají obvyklé bydliště.</a:t>
            </a:r>
            <a:endParaRPr lang="cs-CZ" sz="1600" b="1" dirty="0"/>
          </a:p>
        </p:txBody>
      </p:sp>
      <p:sp>
        <p:nvSpPr>
          <p:cNvPr id="6" name="Nadpis 5"/>
          <p:cNvSpPr>
            <a:spLocks noGrp="1"/>
          </p:cNvSpPr>
          <p:nvPr>
            <p:ph type="title"/>
          </p:nvPr>
        </p:nvSpPr>
        <p:spPr>
          <a:xfrm>
            <a:off x="179512" y="195486"/>
            <a:ext cx="8208912"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0679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800" b="1" dirty="0">
                <a:latin typeface="+mj-lt"/>
              </a:rPr>
              <a:t>Movité a nemovité věci</a:t>
            </a:r>
          </a:p>
          <a:p>
            <a:r>
              <a:rPr lang="cs-CZ" sz="1800" dirty="0">
                <a:latin typeface="+mj-lt"/>
              </a:rPr>
              <a:t>§ 498 Občanského zákona (OZ)</a:t>
            </a:r>
          </a:p>
          <a:p>
            <a:r>
              <a:rPr lang="cs-CZ" sz="1800" b="1" dirty="0">
                <a:latin typeface="+mj-lt"/>
              </a:rPr>
              <a:t>Nemovité a movité věci</a:t>
            </a:r>
          </a:p>
          <a:p>
            <a:r>
              <a:rPr lang="cs-CZ" sz="1800" dirty="0">
                <a:latin typeface="+mj-lt"/>
              </a:rPr>
              <a:t>(1) Nemovité věci jsou pozemky a podzemní stavby se samostatným účelovým určením, jakož i věcná práva k nim, a práva, která za nemovité věci prohlásí zákon. Stanoví-li zákon, že určitá věc není součástí pozemku, a nelze-li takovou věc přenést z místa na místo bez porušení její podstaty, je i tato věc nemovitá.</a:t>
            </a:r>
          </a:p>
          <a:p>
            <a:r>
              <a:rPr lang="cs-CZ" sz="1800" dirty="0">
                <a:latin typeface="+mj-lt"/>
              </a:rPr>
              <a:t>(2) Veškeré další věci, ať je jejich podstata hmotná nebo nehmotná, jsou movité.</a:t>
            </a:r>
          </a:p>
          <a:p>
            <a:endParaRPr lang="cs-CZ" sz="1600" dirty="0">
              <a:latin typeface="+mj-lt"/>
            </a:endParaRPr>
          </a:p>
          <a:p>
            <a:endParaRPr lang="cs-CZ" altLang="cs-CZ" sz="1400" b="1" dirty="0">
              <a:solidFill>
                <a:srgbClr val="307871"/>
              </a:solidFill>
              <a:latin typeface="+mj-lt"/>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věcného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6933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97280"/>
            <a:ext cx="8280920" cy="3418686"/>
          </a:xfrm>
          <a:prstGeom prst="rect">
            <a:avLst/>
          </a:prstGeom>
        </p:spPr>
        <p:txBody>
          <a:bodyPr>
            <a:noAutofit/>
          </a:bodyPr>
          <a:lstStyle/>
          <a:p>
            <a:pPr marL="0" lvl="1" indent="0">
              <a:buClr>
                <a:schemeClr val="hlink"/>
              </a:buClr>
              <a:buNone/>
              <a:defRPr/>
            </a:pPr>
            <a:r>
              <a:rPr lang="cs-CZ" sz="1600" b="1" dirty="0"/>
              <a:t>Nařízení Evropského parlamentu a Rady (ES) č. 864/2007 ze dne 11. července 2007 o právu rozhodném pro mimosmluvní závazkové vztahy (Řím II)</a:t>
            </a:r>
          </a:p>
          <a:p>
            <a:pPr marL="0" lvl="1" indent="0">
              <a:buClr>
                <a:schemeClr val="hlink"/>
              </a:buClr>
              <a:buNone/>
              <a:defRPr/>
            </a:pPr>
            <a:r>
              <a:rPr lang="cs-CZ" sz="1600" b="1" dirty="0"/>
              <a:t>Čl. 14</a:t>
            </a:r>
          </a:p>
          <a:p>
            <a:pPr marL="0" lvl="1" indent="0">
              <a:buClr>
                <a:schemeClr val="hlink"/>
              </a:buClr>
              <a:buNone/>
              <a:defRPr/>
            </a:pPr>
            <a:r>
              <a:rPr lang="cs-CZ" sz="1600" dirty="0"/>
              <a:t>Strany si mohou zvolit právo, kterým se bude řídit jejich mimosmluvní závazkový vztah: </a:t>
            </a:r>
          </a:p>
          <a:p>
            <a:pPr marL="0" lvl="1" indent="0">
              <a:buClr>
                <a:schemeClr val="hlink"/>
              </a:buClr>
              <a:buNone/>
              <a:defRPr/>
            </a:pPr>
            <a:r>
              <a:rPr lang="cs-CZ" altLang="cs-CZ" sz="1600" dirty="0">
                <a:solidFill>
                  <a:srgbClr val="307871"/>
                </a:solidFill>
                <a:cs typeface="Times New Roman" panose="02020603050405020304" pitchFamily="18" charset="0"/>
              </a:rPr>
              <a:t>a) d</a:t>
            </a:r>
            <a:r>
              <a:rPr lang="cs-CZ" sz="1600" dirty="0"/>
              <a:t>ohodou, která byla uzavřena poté, co došlo ke skutečnosti, jež vedla ke vzniku škody nebo</a:t>
            </a:r>
          </a:p>
          <a:p>
            <a:pPr marL="0" lvl="1" indent="0">
              <a:buClr>
                <a:schemeClr val="hlink"/>
              </a:buClr>
              <a:buNone/>
              <a:defRPr/>
            </a:pPr>
            <a:r>
              <a:rPr lang="cs-CZ" sz="1600" dirty="0"/>
              <a:t>b) dohodou, která byla svobodně sjednána před tím, než došlo ke skutečnosti, jež vedla ke vzniku škody, v případě, že všichni účastníci jednají v rámci své podnikatelské činnosti</a:t>
            </a:r>
          </a:p>
          <a:p>
            <a:pPr marL="0" lvl="1" indent="0">
              <a:buClr>
                <a:schemeClr val="hlink"/>
              </a:buClr>
              <a:buNone/>
              <a:defRPr/>
            </a:pPr>
            <a:r>
              <a:rPr lang="cs-CZ" altLang="cs-CZ" sz="1600" b="1" dirty="0">
                <a:cs typeface="Times New Roman" panose="02020603050405020304" pitchFamily="18" charset="0"/>
              </a:rPr>
              <a:t>Příklad: </a:t>
            </a:r>
            <a:r>
              <a:rPr lang="cs-CZ" altLang="cs-CZ" sz="1600" dirty="0">
                <a:cs typeface="Times New Roman" panose="02020603050405020304" pitchFamily="18" charset="0"/>
              </a:rPr>
              <a:t>Subjekt A, český státní příslušník s bydlištěm na území ČR, způsobí při jízdě na lyžích nehodu, při níž dojde k poškození zdraví subjektu B, slovenského státního příslušníka s bydlištěm na území ČR. Nehoda se stane na sjezdovce v Rakousku. Pro vzájemný mimosmluvní závazek subjekty zvolí švýcarské právo</a:t>
            </a:r>
            <a:r>
              <a:rPr lang="cs-CZ" altLang="cs-CZ" sz="1400" dirty="0">
                <a:latin typeface="Times New Roman" panose="02020603050405020304" pitchFamily="18" charset="0"/>
                <a:cs typeface="Times New Roman" panose="02020603050405020304" pitchFamily="18" charset="0"/>
              </a:rPr>
              <a:t>.</a:t>
            </a:r>
            <a:endParaRPr lang="cs-CZ" altLang="cs-CZ" sz="1400" b="1" dirty="0">
              <a:latin typeface="Times New Roman" panose="02020603050405020304" pitchFamily="18" charset="0"/>
              <a:cs typeface="Times New Roman" panose="02020603050405020304" pitchFamily="18" charset="0"/>
            </a:endParaRPr>
          </a:p>
          <a:p>
            <a:pPr marL="0" lvl="1" indent="0">
              <a:buClr>
                <a:schemeClr val="hlink"/>
              </a:buClr>
              <a:buNone/>
              <a:defRPr/>
            </a:pPr>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závazkového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35552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eaLnBrk="0" fontAlgn="base" hangingPunct="0">
              <a:spcBef>
                <a:spcPct val="0"/>
              </a:spcBef>
              <a:spcAft>
                <a:spcPct val="0"/>
              </a:spcAft>
            </a:pPr>
            <a:r>
              <a:rPr lang="cs-CZ" sz="1400" dirty="0"/>
              <a:t>DOBIÁŠ P., Z. KUČERA, T. MACH a B. POLÁČEK, 2014. </a:t>
            </a:r>
            <a:r>
              <a:rPr lang="cs-CZ" sz="1400" i="1" dirty="0"/>
              <a:t>Sbírka příkladů z mezinárodního práva soukromého.</a:t>
            </a:r>
            <a:r>
              <a:rPr lang="cs-CZ" sz="1400" dirty="0"/>
              <a:t> Praha: </a:t>
            </a:r>
            <a:r>
              <a:rPr lang="cs-CZ" sz="1400" dirty="0" err="1"/>
              <a:t>Leges</a:t>
            </a:r>
            <a:r>
              <a:rPr lang="cs-CZ" sz="1400" dirty="0"/>
              <a:t>. ISBN 978-80-87576-81-6.</a:t>
            </a:r>
          </a:p>
          <a:p>
            <a:pPr eaLnBrk="0" fontAlgn="base" hangingPunct="0">
              <a:spcBef>
                <a:spcPct val="0"/>
              </a:spcBef>
              <a:spcAft>
                <a:spcPct val="0"/>
              </a:spcAft>
            </a:pPr>
            <a:r>
              <a:rPr lang="cs-CZ" sz="1400" dirty="0"/>
              <a:t>MALACKA M. a L. RYŠAVÝ, 2019. </a:t>
            </a:r>
            <a:r>
              <a:rPr lang="cs-CZ" sz="1400" i="1" dirty="0"/>
              <a:t>Mezinárodní právo soukromé. </a:t>
            </a:r>
            <a:r>
              <a:rPr lang="cs-CZ" sz="1400" dirty="0"/>
              <a:t>Praha: </a:t>
            </a:r>
            <a:r>
              <a:rPr lang="cs-CZ" sz="1400" dirty="0" err="1"/>
              <a:t>Leges</a:t>
            </a:r>
            <a:r>
              <a:rPr lang="cs-CZ" sz="1400" dirty="0"/>
              <a:t>. ISBN 978-80-7502-358-2.</a:t>
            </a:r>
          </a:p>
          <a:p>
            <a:pPr eaLnBrk="0" fontAlgn="base" hangingPunct="0">
              <a:spcBef>
                <a:spcPct val="0"/>
              </a:spcBef>
              <a:spcAft>
                <a:spcPct val="0"/>
              </a:spcAft>
            </a:pPr>
            <a:r>
              <a:rPr lang="cs-CZ" sz="1400" dirty="0"/>
              <a:t>ROZEHNALOVÁ, N., K. DRLIČKOVÁ, T. KYSELOVSKÁ a J. VALDHANS, 2018. </a:t>
            </a:r>
            <a:r>
              <a:rPr lang="cs-CZ" sz="1400" i="1" dirty="0"/>
              <a:t>Mezinárodní právo soukromé Evropské unie. 2. vydání. </a:t>
            </a:r>
            <a:r>
              <a:rPr lang="cs-CZ" sz="1400" dirty="0"/>
              <a:t>Praha: </a:t>
            </a:r>
            <a:r>
              <a:rPr lang="cs-CZ" sz="1400" dirty="0" err="1"/>
              <a:t>Wolters</a:t>
            </a:r>
            <a:r>
              <a:rPr lang="cs-CZ" sz="1400" dirty="0"/>
              <a:t> </a:t>
            </a:r>
            <a:r>
              <a:rPr lang="cs-CZ" sz="1400" dirty="0" err="1"/>
              <a:t>Kluwer</a:t>
            </a:r>
            <a:r>
              <a:rPr lang="cs-CZ" sz="1400" dirty="0"/>
              <a:t> ČR. ISBN 978-80-7598-123-3.</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Literatura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39100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marL="0" indent="0" algn="ctr" eaLnBrk="0" fontAlgn="base" hangingPunct="0">
              <a:spcBef>
                <a:spcPct val="0"/>
              </a:spcBef>
              <a:spcAft>
                <a:spcPct val="0"/>
              </a:spcAft>
              <a:buNone/>
            </a:pPr>
            <a:endParaRPr lang="cs-CZ" altLang="cs-CZ" sz="4000" b="1" dirty="0">
              <a:solidFill>
                <a:schemeClr val="tx1">
                  <a:lumMod val="75000"/>
                </a:schemeClr>
              </a:solidFill>
            </a:endParaRPr>
          </a:p>
          <a:p>
            <a:pPr marL="0" indent="0" algn="ctr" eaLnBrk="0" fontAlgn="base" hangingPunct="0">
              <a:spcBef>
                <a:spcPct val="0"/>
              </a:spcBef>
              <a:spcAft>
                <a:spcPct val="0"/>
              </a:spcAft>
              <a:buNone/>
            </a:pPr>
            <a:r>
              <a:rPr lang="cs-CZ" altLang="cs-CZ" sz="4000" b="1" dirty="0">
                <a:solidFill>
                  <a:schemeClr val="tx1">
                    <a:lumMod val="75000"/>
                  </a:schemeClr>
                </a:solidFill>
              </a:rPr>
              <a:t>Dekuji za pozornost</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endParaRPr lang="cs-CZ" altLang="cs-CZ" b="1" dirty="0">
              <a:solidFill>
                <a:srgbClr val="307871"/>
              </a:solidFill>
              <a:latin typeface="Times New Roman" panose="02020603050405020304" pitchFamily="18" charset="0"/>
              <a:cs typeface="Times New Roman" panose="02020603050405020304" pitchFamily="18" charset="0"/>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1416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352928" cy="3816424"/>
          </a:xfrm>
          <a:prstGeom prst="rect">
            <a:avLst/>
          </a:prstGeom>
        </p:spPr>
        <p:txBody>
          <a:bodyPr>
            <a:noAutofit/>
          </a:bodyPr>
          <a:lstStyle/>
          <a:p>
            <a:r>
              <a:rPr lang="cs-CZ" sz="1600" b="1" dirty="0"/>
              <a:t>U věcných práv se nejčastěji setkáme s následujícími určovateli: </a:t>
            </a:r>
          </a:p>
          <a:p>
            <a:r>
              <a:rPr lang="cs-CZ" sz="1600" dirty="0"/>
              <a:t>místo polohy věci (lex </a:t>
            </a:r>
            <a:r>
              <a:rPr lang="cs-CZ" sz="1600" dirty="0" err="1"/>
              <a:t>rei</a:t>
            </a:r>
            <a:r>
              <a:rPr lang="cs-CZ" sz="1600" dirty="0"/>
              <a:t> </a:t>
            </a:r>
            <a:r>
              <a:rPr lang="cs-CZ" sz="1600" dirty="0" err="1"/>
              <a:t>sitae</a:t>
            </a:r>
            <a:r>
              <a:rPr lang="cs-CZ" sz="1600" dirty="0"/>
              <a:t>); </a:t>
            </a:r>
          </a:p>
          <a:p>
            <a:r>
              <a:rPr lang="cs-CZ" sz="1600" dirty="0"/>
              <a:t>místo odeslání věci (lex loci </a:t>
            </a:r>
            <a:r>
              <a:rPr lang="cs-CZ" sz="1600" dirty="0" err="1"/>
              <a:t>expeditionis</a:t>
            </a:r>
            <a:r>
              <a:rPr lang="cs-CZ" sz="1600" dirty="0"/>
              <a:t>); </a:t>
            </a:r>
          </a:p>
          <a:p>
            <a:r>
              <a:rPr lang="cs-CZ" sz="1600" dirty="0"/>
              <a:t>místo určení věci (lex loci </a:t>
            </a:r>
            <a:r>
              <a:rPr lang="cs-CZ" sz="1600" dirty="0" err="1"/>
              <a:t>destinations</a:t>
            </a:r>
            <a:r>
              <a:rPr lang="cs-CZ" sz="1600" dirty="0"/>
              <a:t>); </a:t>
            </a:r>
          </a:p>
          <a:p>
            <a:r>
              <a:rPr lang="cs-CZ" sz="1600" dirty="0"/>
              <a:t>státní příslušnost subjektu (lex </a:t>
            </a:r>
            <a:r>
              <a:rPr lang="cs-CZ" sz="1600" dirty="0" err="1"/>
              <a:t>patriae</a:t>
            </a:r>
            <a:r>
              <a:rPr lang="cs-CZ" sz="1600" dirty="0"/>
              <a:t>); </a:t>
            </a:r>
          </a:p>
          <a:p>
            <a:r>
              <a:rPr lang="cs-CZ" sz="1600" dirty="0"/>
              <a:t>obvyklý pobyt </a:t>
            </a:r>
            <a:r>
              <a:rPr lang="cs-CZ" sz="1600" dirty="0" smtClean="0"/>
              <a:t>subjektu (lex </a:t>
            </a:r>
            <a:r>
              <a:rPr lang="cs-CZ" sz="1600" dirty="0" err="1" smtClean="0"/>
              <a:t>domicilii</a:t>
            </a:r>
            <a:r>
              <a:rPr lang="cs-CZ" sz="1600" dirty="0" smtClean="0"/>
              <a:t>); </a:t>
            </a:r>
            <a:endParaRPr lang="cs-CZ" sz="1600" dirty="0"/>
          </a:p>
          <a:p>
            <a:r>
              <a:rPr lang="cs-CZ" sz="1600" dirty="0"/>
              <a:t>právní řád, kterým se řídí základní vztah (lex </a:t>
            </a:r>
            <a:r>
              <a:rPr lang="cs-CZ" sz="1600" dirty="0" err="1"/>
              <a:t>causae</a:t>
            </a:r>
            <a:r>
              <a:rPr lang="cs-CZ" sz="1600" dirty="0"/>
              <a:t>). </a:t>
            </a:r>
          </a:p>
          <a:p>
            <a:endParaRPr lang="cs-CZ" sz="1600" dirty="0"/>
          </a:p>
          <a:p>
            <a:r>
              <a:rPr lang="cs-CZ" sz="1600" dirty="0"/>
              <a:t>V souladu s § 69 odst. 1 ZMPS pracuje tento zákon s  kvalifikací dle hraničního určovatele </a:t>
            </a:r>
            <a:r>
              <a:rPr lang="cs-CZ" sz="1600" b="1" dirty="0"/>
              <a:t>lex </a:t>
            </a:r>
            <a:r>
              <a:rPr lang="cs-CZ" sz="1600" b="1" dirty="0" err="1"/>
              <a:t>rei</a:t>
            </a:r>
            <a:r>
              <a:rPr lang="cs-CZ" sz="1600" b="1" dirty="0"/>
              <a:t> </a:t>
            </a:r>
            <a:r>
              <a:rPr lang="cs-CZ" sz="1600" b="1" dirty="0" err="1"/>
              <a:t>sitae</a:t>
            </a:r>
            <a:r>
              <a:rPr lang="cs-CZ" sz="1600" b="1" dirty="0"/>
              <a:t>, tedy dle práva místa polohy věci.  </a:t>
            </a:r>
          </a:p>
          <a:p>
            <a:r>
              <a:rPr lang="cs-CZ" sz="1600" dirty="0"/>
              <a:t>Lex </a:t>
            </a:r>
            <a:r>
              <a:rPr lang="cs-CZ" sz="1600" dirty="0" err="1"/>
              <a:t>rei</a:t>
            </a:r>
            <a:r>
              <a:rPr lang="cs-CZ" sz="1600" dirty="0"/>
              <a:t> </a:t>
            </a:r>
            <a:r>
              <a:rPr lang="cs-CZ" sz="1600" dirty="0" err="1"/>
              <a:t>sitae</a:t>
            </a:r>
            <a:r>
              <a:rPr lang="cs-CZ" sz="1600" dirty="0"/>
              <a:t> má u věcných práv silnou tradici.</a:t>
            </a:r>
          </a:p>
          <a:p>
            <a:endParaRPr lang="cs-CZ" sz="1400" b="1" dirty="0"/>
          </a:p>
          <a:p>
            <a:endParaRPr lang="cs-CZ" altLang="cs-CZ" sz="1400" dirty="0">
              <a:solidFill>
                <a:srgbClr val="307871"/>
              </a:solidFill>
              <a:latin typeface="+mj-lt"/>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věcného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79764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600" dirty="0"/>
              <a:t>§ 68 ZMPS</a:t>
            </a:r>
          </a:p>
          <a:p>
            <a:r>
              <a:rPr lang="cs-CZ" sz="1600" b="1" dirty="0"/>
              <a:t>Pravomoc pro práva k nemovitým věcem</a:t>
            </a:r>
          </a:p>
          <a:p>
            <a:r>
              <a:rPr lang="cs-CZ" sz="1600" dirty="0"/>
              <a:t>Rozhodovat o právech k nemovitým věcem, které jsou na území České republiky, přísluší výlučně českým soudům nebo jiným příslušným českým orgánům veřejné moci.</a:t>
            </a:r>
          </a:p>
          <a:p>
            <a:r>
              <a:rPr lang="cs-CZ" sz="1600" b="1" dirty="0"/>
              <a:t>Rozhodné právo</a:t>
            </a:r>
          </a:p>
          <a:p>
            <a:r>
              <a:rPr lang="cs-CZ" sz="1600" dirty="0"/>
              <a:t>§ 69 ZMPS</a:t>
            </a:r>
          </a:p>
          <a:p>
            <a:r>
              <a:rPr lang="cs-CZ" sz="1600" dirty="0"/>
              <a:t>(1) </a:t>
            </a:r>
            <a:r>
              <a:rPr lang="cs-CZ" sz="1600" b="1" dirty="0"/>
              <a:t>Věcná práva k nemovitým věcem i k hmotným věcem movitým </a:t>
            </a:r>
            <a:r>
              <a:rPr lang="cs-CZ" sz="1600" dirty="0"/>
              <a:t>se řídí, pokud v tomto zákoně nebo v jiných právních předpisech není stanoveno něco jiného, </a:t>
            </a:r>
            <a:r>
              <a:rPr lang="cs-CZ" sz="1600" b="1" dirty="0"/>
              <a:t>právním řádem místa, v němž věc je</a:t>
            </a:r>
            <a:r>
              <a:rPr lang="cs-CZ" sz="1600" dirty="0"/>
              <a:t>. Podle tohoto právního řádu se rovněž určuje, zda věc je nemovitá nebo movitá.</a:t>
            </a:r>
          </a:p>
          <a:p>
            <a:r>
              <a:rPr lang="cs-CZ" sz="1600" dirty="0"/>
              <a:t>(2) Věcná práva k plavidlům a letadlům, která se zapisují do veřejného rejstříku, jejich vznik a zánik se řídí právním řádem státu, v jehož působnosti je tento rejstřík veden. </a:t>
            </a:r>
            <a:r>
              <a:rPr lang="cs-CZ" sz="1600" b="1" dirty="0"/>
              <a:t>(lex loci </a:t>
            </a:r>
            <a:r>
              <a:rPr lang="cs-CZ" sz="1600" b="1" dirty="0" err="1"/>
              <a:t>registrationis</a:t>
            </a:r>
            <a:r>
              <a:rPr lang="cs-CZ" sz="1600" b="1" dirty="0"/>
              <a:t>).</a:t>
            </a:r>
          </a:p>
          <a:p>
            <a:endParaRPr lang="cs-CZ" altLang="cs-CZ" sz="16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věcného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02299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altLang="cs-CZ" sz="1400" b="1" dirty="0">
                <a:solidFill>
                  <a:srgbClr val="307871"/>
                </a:solidFill>
                <a:latin typeface="Times New Roman" panose="02020603050405020304" pitchFamily="18" charset="0"/>
                <a:cs typeface="Times New Roman" panose="02020603050405020304" pitchFamily="18" charset="0"/>
              </a:rPr>
              <a:t>Vznik a zánik věcných práv k hmotným věcem movitým, které se převádějí na základě smlouvy</a:t>
            </a:r>
          </a:p>
          <a:p>
            <a:r>
              <a:rPr lang="cs-CZ" sz="1400" dirty="0"/>
              <a:t>K převodu jejich vlastnického práva dochází na základě smlouvy. </a:t>
            </a:r>
          </a:p>
          <a:p>
            <a:r>
              <a:rPr lang="cs-CZ" sz="1400" dirty="0"/>
              <a:t>Ta je v mezinárodním právu soukromém upravena svým vlastním rozhodným právem, tzv. obligačním statutem, který je však z podstaty smlouvy jakožto ujednání mezi přesně vymezenými subjekty závazný pouze pro vztahy mezi těmito subjekty a nemůže být </a:t>
            </a:r>
            <a:r>
              <a:rPr lang="cs-CZ" sz="1400" dirty="0">
                <a:solidFill>
                  <a:srgbClr val="307871"/>
                </a:solidFill>
              </a:rPr>
              <a:t>bez dalšího </a:t>
            </a:r>
            <a:r>
              <a:rPr lang="cs-CZ" sz="1400" dirty="0"/>
              <a:t>aplikován i v rámci vztahů k třetím osobám. </a:t>
            </a:r>
          </a:p>
          <a:p>
            <a:r>
              <a:rPr lang="cs-CZ" sz="1400" dirty="0"/>
              <a:t>Okamžik převodu vlastnického práva se určí podle obligačního statutu, ovšem s účinky nejen vůči smluvním stranám, ale také vůči třetím osobám. </a:t>
            </a:r>
          </a:p>
          <a:p>
            <a:r>
              <a:rPr lang="cs-CZ" sz="1400" dirty="0">
                <a:solidFill>
                  <a:srgbClr val="307871"/>
                </a:solidFill>
              </a:rPr>
              <a:t>Měla by tím být chráněna právní jistota smluvních stran, kterou zákonodárce v rámci mezinárodního obchodu upřednostňuje před zájmy třetích osob, a tím pádem je podpořen volný přeshraniční pohyb zboží. </a:t>
            </a:r>
          </a:p>
          <a:p>
            <a:r>
              <a:rPr lang="cs-CZ" sz="1400" b="1" dirty="0"/>
              <a:t>§ 70 odst. 2 ZMPS</a:t>
            </a:r>
          </a:p>
          <a:p>
            <a:r>
              <a:rPr lang="cs-CZ" sz="1400" dirty="0"/>
              <a:t>Vznik a zánik vlastnického práva k hmotným věcem movitým</a:t>
            </a:r>
            <a:r>
              <a:rPr lang="cs-CZ" sz="1400" dirty="0">
                <a:solidFill>
                  <a:srgbClr val="307871"/>
                </a:solidFill>
              </a:rPr>
              <a:t>, které se převádějí na základě smlouvy, </a:t>
            </a:r>
            <a:r>
              <a:rPr lang="cs-CZ" sz="1400" b="1" dirty="0">
                <a:solidFill>
                  <a:srgbClr val="307871"/>
                </a:solidFill>
              </a:rPr>
              <a:t>se řídí právním řádem, kterým se řídí smlouva</a:t>
            </a:r>
            <a:r>
              <a:rPr lang="cs-CZ" sz="1400" dirty="0">
                <a:solidFill>
                  <a:srgbClr val="307871"/>
                </a:solidFill>
              </a:rPr>
              <a:t>, která</a:t>
            </a:r>
            <a:r>
              <a:rPr lang="cs-CZ" sz="1400" dirty="0">
                <a:solidFill>
                  <a:schemeClr val="tx1">
                    <a:lumMod val="75000"/>
                  </a:schemeClr>
                </a:solidFill>
              </a:rPr>
              <a:t> </a:t>
            </a:r>
            <a:r>
              <a:rPr lang="cs-CZ" sz="1400" dirty="0"/>
              <a:t>je základem pro vznik nebo zánik vlastnického práva. </a:t>
            </a:r>
            <a:r>
              <a:rPr lang="cs-CZ" sz="1400" b="1" dirty="0"/>
              <a:t>(lex </a:t>
            </a:r>
            <a:r>
              <a:rPr lang="cs-CZ" sz="1400" b="1" dirty="0" err="1"/>
              <a:t>contractus</a:t>
            </a:r>
            <a:r>
              <a:rPr lang="cs-CZ" sz="1400" b="1" dirty="0"/>
              <a:t>)</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věcného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51400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384376"/>
          </a:xfrm>
          <a:prstGeom prst="rect">
            <a:avLst/>
          </a:prstGeom>
        </p:spPr>
        <p:txBody>
          <a:bodyPr>
            <a:noAutofit/>
          </a:bodyPr>
          <a:lstStyle/>
          <a:p>
            <a:r>
              <a:rPr lang="cs-CZ" altLang="cs-CZ" sz="1600" b="1" dirty="0">
                <a:solidFill>
                  <a:srgbClr val="307871"/>
                </a:solidFill>
                <a:latin typeface="Times New Roman" panose="02020603050405020304" pitchFamily="18" charset="0"/>
                <a:cs typeface="Times New Roman" panose="02020603050405020304" pitchFamily="18" charset="0"/>
              </a:rPr>
              <a:t>Přepravované věci – res in transitu</a:t>
            </a:r>
          </a:p>
          <a:p>
            <a:r>
              <a:rPr lang="cs-CZ" sz="1600" dirty="0"/>
              <a:t>Zvláštní kolizní norma je nutná vzhledem k tomu, že místo polohy věci jako hraničního určovatele pro věcná práva k movitým věcem je proměnlivou skutečností, neboť může docházet ke změnám polohy movité věci jejich přemístěním z jednoho státu do druhého státu. </a:t>
            </a:r>
          </a:p>
          <a:p>
            <a:r>
              <a:rPr lang="cs-CZ" sz="1600" dirty="0"/>
              <a:t>Přepravovanou věc</a:t>
            </a:r>
            <a:r>
              <a:rPr lang="cs-CZ" sz="1600" dirty="0">
                <a:solidFill>
                  <a:schemeClr val="tx1">
                    <a:lumMod val="75000"/>
                  </a:schemeClr>
                </a:solidFill>
              </a:rPr>
              <a:t>í</a:t>
            </a:r>
            <a:r>
              <a:rPr lang="cs-CZ" sz="1600" dirty="0"/>
              <a:t> – res in transitu je věc, u které teprve po zahájení přepravy z jednoho státu do druhého, avšak před jejím skončením dojde k právní skutečnosti, jež je rozhodná pro vznik nebo zánik věcného práva k ní.</a:t>
            </a:r>
          </a:p>
          <a:p>
            <a:r>
              <a:rPr lang="cs-CZ" sz="1600" b="1" dirty="0"/>
              <a:t>§ 70 odst. 3 věta </a:t>
            </a:r>
            <a:r>
              <a:rPr lang="cs-CZ" sz="1600" b="1" dirty="0" smtClean="0"/>
              <a:t>první ZMPS</a:t>
            </a:r>
            <a:endParaRPr lang="cs-CZ" sz="1600" b="1" dirty="0"/>
          </a:p>
          <a:p>
            <a:r>
              <a:rPr lang="cs-CZ" sz="1600" dirty="0"/>
              <a:t>(3) Jestliže právní jednání, které má být základem pro vznik a zánik věcných práv k hmotným věcem movitým, bylo učiněno po započetí přepravy takové věci po dobu trvání přepravy, </a:t>
            </a:r>
            <a:r>
              <a:rPr lang="cs-CZ" sz="1600" b="1" dirty="0"/>
              <a:t>řídí se tento vznik a zánik právním řádem místa, odkud byla věc odeslána. (lex loci </a:t>
            </a:r>
            <a:r>
              <a:rPr lang="cs-CZ" sz="1600" b="1" dirty="0" err="1"/>
              <a:t>expeditionis</a:t>
            </a:r>
            <a:r>
              <a:rPr lang="cs-CZ" sz="1600" b="1" dirty="0"/>
              <a:t>)</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153482" y="1218694"/>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věcného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19261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altLang="cs-CZ" sz="1600" b="1" dirty="0">
                <a:solidFill>
                  <a:srgbClr val="307871"/>
                </a:solidFill>
                <a:latin typeface="Times New Roman" panose="02020603050405020304" pitchFamily="18" charset="0"/>
                <a:cs typeface="Times New Roman" panose="02020603050405020304" pitchFamily="18" charset="0"/>
              </a:rPr>
              <a:t>Cenné papíry v přepravě</a:t>
            </a:r>
          </a:p>
          <a:p>
            <a:r>
              <a:rPr lang="cs-CZ" sz="1600" dirty="0"/>
              <a:t>Převážná část přepravovaných věcí se v dnešní praxi mezinárodního obchodu přepravuje za použití cenných papírů (např. náložných listů, konosamentů). </a:t>
            </a:r>
          </a:p>
          <a:p>
            <a:r>
              <a:rPr lang="cs-CZ" sz="1600" dirty="0"/>
              <a:t>Dispozice se zbožím, tj. převody vlastnického práva, se v těchto případech uskutečňují formou dispozice s cennými papíry, které ztělesňují nárok na vydání a nakládání přepravovaným zbožím. </a:t>
            </a:r>
          </a:p>
          <a:p>
            <a:r>
              <a:rPr lang="cs-CZ" sz="1600" dirty="0"/>
              <a:t>Praxe tedy </a:t>
            </a:r>
            <a:r>
              <a:rPr lang="cs-CZ" sz="1600" dirty="0" smtClean="0"/>
              <a:t>používá </a:t>
            </a:r>
            <a:r>
              <a:rPr lang="cs-CZ" sz="1600" dirty="0"/>
              <a:t>práva místa polohy cenného papíru </a:t>
            </a:r>
            <a:r>
              <a:rPr lang="cs-CZ" sz="1600" b="1" dirty="0"/>
              <a:t>(lex </a:t>
            </a:r>
            <a:r>
              <a:rPr lang="cs-CZ" sz="1600" b="1" dirty="0" err="1"/>
              <a:t>situs</a:t>
            </a:r>
            <a:r>
              <a:rPr lang="cs-CZ" sz="1600" b="1" dirty="0"/>
              <a:t> </a:t>
            </a:r>
            <a:r>
              <a:rPr lang="cs-CZ" sz="1600" b="1" dirty="0" err="1"/>
              <a:t>chartae</a:t>
            </a:r>
            <a:r>
              <a:rPr lang="cs-CZ" sz="1600" b="1" dirty="0"/>
              <a:t>) </a:t>
            </a:r>
            <a:r>
              <a:rPr lang="cs-CZ" sz="1600" dirty="0"/>
              <a:t>v době dispozice s ním pro převod věcných práv k přepravovanému zboží. </a:t>
            </a:r>
          </a:p>
          <a:p>
            <a:r>
              <a:rPr lang="cs-CZ" sz="1600" b="1" dirty="0"/>
              <a:t>§ 70 odst. 3 věta druhá ZMPS</a:t>
            </a:r>
            <a:endParaRPr lang="cs-CZ" sz="1600" dirty="0"/>
          </a:p>
          <a:p>
            <a:r>
              <a:rPr lang="cs-CZ" sz="1600" dirty="0"/>
              <a:t>(3) Jestliže se však vznik a zánik věcných práv k těmto věcem uskutečňuje nakládáním s cenným papírem, který je nutno předložit za účelem vydání věci a nakládání s ní, použije se právního řádu místa, v němž je cenný papír v době nakládání s ním. </a:t>
            </a:r>
            <a:endParaRPr lang="cs-CZ" altLang="cs-CZ" sz="16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věcného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98054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312368"/>
          </a:xfrm>
          <a:prstGeom prst="rect">
            <a:avLst/>
          </a:prstGeom>
        </p:spPr>
        <p:txBody>
          <a:bodyPr>
            <a:noAutofit/>
          </a:bodyPr>
          <a:lstStyle/>
          <a:p>
            <a:r>
              <a:rPr lang="cs-CZ" altLang="cs-CZ" sz="1400" dirty="0">
                <a:solidFill>
                  <a:srgbClr val="307871"/>
                </a:solidFill>
                <a:latin typeface="Times New Roman" panose="02020603050405020304" pitchFamily="18" charset="0"/>
                <a:cs typeface="Times New Roman" panose="02020603050405020304" pitchFamily="18" charset="0"/>
              </a:rPr>
              <a:t>V české právní úpravě ZMPS je v rozsahu kolizní normy upraven okruh těchto otázek:</a:t>
            </a:r>
          </a:p>
          <a:p>
            <a:r>
              <a:rPr lang="cs-CZ" altLang="cs-CZ" sz="1400" dirty="0">
                <a:solidFill>
                  <a:srgbClr val="307871"/>
                </a:solidFill>
                <a:latin typeface="Times New Roman" panose="02020603050405020304" pitchFamily="18" charset="0"/>
                <a:cs typeface="Times New Roman" panose="02020603050405020304" pitchFamily="18" charset="0"/>
              </a:rPr>
              <a:t>- zda je dán důvod pro dědění</a:t>
            </a:r>
          </a:p>
          <a:p>
            <a:r>
              <a:rPr lang="cs-CZ" altLang="cs-CZ" sz="1400" dirty="0">
                <a:solidFill>
                  <a:srgbClr val="307871"/>
                </a:solidFill>
                <a:latin typeface="Times New Roman" panose="02020603050405020304" pitchFamily="18" charset="0"/>
                <a:cs typeface="Times New Roman" panose="02020603050405020304" pitchFamily="18" charset="0"/>
              </a:rPr>
              <a:t>- co patří do dědictví</a:t>
            </a:r>
          </a:p>
          <a:p>
            <a:r>
              <a:rPr lang="cs-CZ" altLang="cs-CZ" sz="1400" dirty="0">
                <a:solidFill>
                  <a:srgbClr val="307871"/>
                </a:solidFill>
                <a:latin typeface="Times New Roman" panose="02020603050405020304" pitchFamily="18" charset="0"/>
                <a:cs typeface="Times New Roman" panose="02020603050405020304" pitchFamily="18" charset="0"/>
              </a:rPr>
              <a:t>- otázka dědické způsobilosti a dědické nezpůsobilosti</a:t>
            </a:r>
          </a:p>
          <a:p>
            <a:r>
              <a:rPr lang="cs-CZ" altLang="cs-CZ" sz="1400" dirty="0">
                <a:solidFill>
                  <a:srgbClr val="307871"/>
                </a:solidFill>
                <a:latin typeface="Times New Roman" panose="02020603050405020304" pitchFamily="18" charset="0"/>
                <a:cs typeface="Times New Roman" panose="02020603050405020304" pitchFamily="18" charset="0"/>
              </a:rPr>
              <a:t>- okruh dědiců ze zákona</a:t>
            </a:r>
          </a:p>
          <a:p>
            <a:r>
              <a:rPr lang="cs-CZ" altLang="cs-CZ" sz="1400" dirty="0">
                <a:solidFill>
                  <a:srgbClr val="307871"/>
                </a:solidFill>
                <a:latin typeface="Times New Roman" panose="02020603050405020304" pitchFamily="18" charset="0"/>
                <a:cs typeface="Times New Roman" panose="02020603050405020304" pitchFamily="18" charset="0"/>
              </a:rPr>
              <a:t>- jak se nabývá dědictví</a:t>
            </a:r>
          </a:p>
          <a:p>
            <a:r>
              <a:rPr lang="cs-CZ" altLang="cs-CZ" sz="1400" dirty="0">
                <a:solidFill>
                  <a:srgbClr val="307871"/>
                </a:solidFill>
                <a:latin typeface="Times New Roman" panose="02020603050405020304" pitchFamily="18" charset="0"/>
                <a:cs typeface="Times New Roman" panose="02020603050405020304" pitchFamily="18" charset="0"/>
              </a:rPr>
              <a:t>- rozdělení majetku mezi dědice</a:t>
            </a:r>
          </a:p>
          <a:p>
            <a:r>
              <a:rPr lang="cs-CZ" altLang="cs-CZ" sz="1400" dirty="0">
                <a:solidFill>
                  <a:srgbClr val="307871"/>
                </a:solidFill>
                <a:latin typeface="Times New Roman" panose="02020603050405020304" pitchFamily="18" charset="0"/>
                <a:cs typeface="Times New Roman" panose="02020603050405020304" pitchFamily="18" charset="0"/>
              </a:rPr>
              <a:t>- odpovědnost za závazky zůstavitele</a:t>
            </a:r>
          </a:p>
          <a:p>
            <a:r>
              <a:rPr lang="cs-CZ" altLang="cs-CZ" sz="1400" dirty="0">
                <a:solidFill>
                  <a:srgbClr val="307871"/>
                </a:solidFill>
                <a:latin typeface="Times New Roman" panose="02020603050405020304" pitchFamily="18" charset="0"/>
                <a:cs typeface="Times New Roman" panose="02020603050405020304" pitchFamily="18" charset="0"/>
              </a:rPr>
              <a:t>- postavení správce dědictví nebo vykonatele závěti</a:t>
            </a:r>
          </a:p>
          <a:p>
            <a:r>
              <a:rPr lang="cs-CZ" altLang="cs-CZ" sz="1400" dirty="0">
                <a:solidFill>
                  <a:srgbClr val="307871"/>
                </a:solidFill>
                <a:latin typeface="Times New Roman" panose="02020603050405020304" pitchFamily="18" charset="0"/>
                <a:cs typeface="Times New Roman" panose="02020603050405020304" pitchFamily="18" charset="0"/>
              </a:rPr>
              <a:t>- dědění ze závěti</a:t>
            </a:r>
          </a:p>
          <a:p>
            <a:r>
              <a:rPr lang="cs-CZ" altLang="cs-CZ" sz="1400" dirty="0">
                <a:solidFill>
                  <a:srgbClr val="307871"/>
                </a:solidFill>
                <a:latin typeface="Times New Roman" panose="02020603050405020304" pitchFamily="18" charset="0"/>
                <a:cs typeface="Times New Roman" panose="02020603050405020304" pitchFamily="18" charset="0"/>
              </a:rPr>
              <a:t>- zrušení závěti</a:t>
            </a:r>
          </a:p>
          <a:p>
            <a:r>
              <a:rPr lang="cs-CZ" altLang="cs-CZ" sz="1400" dirty="0">
                <a:solidFill>
                  <a:srgbClr val="307871"/>
                </a:solidFill>
                <a:latin typeface="Times New Roman" panose="02020603050405020304" pitchFamily="18" charset="0"/>
                <a:cs typeface="Times New Roman" panose="02020603050405020304" pitchFamily="18" charset="0"/>
              </a:rPr>
              <a:t>- vydědění</a:t>
            </a:r>
          </a:p>
          <a:p>
            <a:r>
              <a:rPr lang="cs-CZ" altLang="cs-CZ" sz="1400" dirty="0">
                <a:solidFill>
                  <a:srgbClr val="307871"/>
                </a:solidFill>
                <a:latin typeface="Times New Roman" panose="02020603050405020304" pitchFamily="18" charset="0"/>
                <a:cs typeface="Times New Roman" panose="02020603050405020304" pitchFamily="18" charset="0"/>
              </a:rPr>
              <a:t>- odmítnutí a přijetí dědictví</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dědického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39698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28596" y="987574"/>
            <a:ext cx="8280920" cy="3655878"/>
          </a:xfrm>
          <a:prstGeom prst="rect">
            <a:avLst/>
          </a:prstGeom>
        </p:spPr>
        <p:txBody>
          <a:bodyPr>
            <a:noAutofit/>
          </a:bodyPr>
          <a:lstStyle/>
          <a:p>
            <a:r>
              <a:rPr lang="cs-CZ" altLang="cs-CZ" sz="1400" dirty="0">
                <a:solidFill>
                  <a:srgbClr val="307871"/>
                </a:solidFill>
                <a:latin typeface="Times New Roman" panose="02020603050405020304" pitchFamily="18" charset="0"/>
                <a:cs typeface="Times New Roman" panose="02020603050405020304" pitchFamily="18" charset="0"/>
              </a:rPr>
              <a:t>Hraniční určovatel </a:t>
            </a:r>
            <a:r>
              <a:rPr lang="cs-CZ" altLang="cs-CZ" sz="1400" b="1" dirty="0">
                <a:solidFill>
                  <a:srgbClr val="307871"/>
                </a:solidFill>
                <a:latin typeface="Times New Roman" panose="02020603050405020304" pitchFamily="18" charset="0"/>
                <a:cs typeface="Times New Roman" panose="02020603050405020304" pitchFamily="18" charset="0"/>
              </a:rPr>
              <a:t>obvyklý pobyt (lex </a:t>
            </a:r>
            <a:r>
              <a:rPr lang="cs-CZ" altLang="cs-CZ" sz="1400" b="1" dirty="0" err="1">
                <a:solidFill>
                  <a:srgbClr val="307871"/>
                </a:solidFill>
                <a:latin typeface="Times New Roman" panose="02020603050405020304" pitchFamily="18" charset="0"/>
                <a:cs typeface="Times New Roman" panose="02020603050405020304" pitchFamily="18" charset="0"/>
              </a:rPr>
              <a:t>domicilii</a:t>
            </a:r>
            <a:r>
              <a:rPr lang="cs-CZ" altLang="cs-CZ" sz="1400" b="1" dirty="0">
                <a:solidFill>
                  <a:srgbClr val="307871"/>
                </a:solidFill>
                <a:latin typeface="Times New Roman" panose="02020603050405020304" pitchFamily="18" charset="0"/>
                <a:cs typeface="Times New Roman" panose="02020603050405020304" pitchFamily="18" charset="0"/>
              </a:rPr>
              <a:t>) </a:t>
            </a:r>
            <a:r>
              <a:rPr lang="cs-CZ" altLang="cs-CZ" sz="1400" dirty="0">
                <a:solidFill>
                  <a:srgbClr val="307871"/>
                </a:solidFill>
                <a:latin typeface="Times New Roman" panose="02020603050405020304" pitchFamily="18" charset="0"/>
                <a:cs typeface="Times New Roman" panose="02020603050405020304" pitchFamily="18" charset="0"/>
              </a:rPr>
              <a:t>zůstavitele je časově stabilizován v době jeho smrti. Nerozlišuje se, zda jde o dědictví, jehož předmětem je movitá, či nemovitá věc.</a:t>
            </a:r>
          </a:p>
          <a:p>
            <a:r>
              <a:rPr lang="cs-CZ" sz="1400" dirty="0"/>
              <a:t>§ 74 odst. 1 ZMPS</a:t>
            </a:r>
          </a:p>
          <a:p>
            <a:r>
              <a:rPr lang="cs-CZ" sz="1400" dirty="0"/>
              <a:t>(1) Pravomoc českých soudů k projednání dědictví je dána, měl-li zůstavitel v době své smrti obvyklý pobyt v České republice</a:t>
            </a:r>
            <a:r>
              <a:rPr lang="cs-CZ" sz="1400" dirty="0" smtClean="0"/>
              <a:t>. </a:t>
            </a:r>
            <a:r>
              <a:rPr lang="cs-CZ" sz="1400" b="1" dirty="0" smtClean="0"/>
              <a:t>(lex </a:t>
            </a:r>
            <a:r>
              <a:rPr lang="cs-CZ" sz="1400" b="1" dirty="0" err="1" smtClean="0"/>
              <a:t>domicilii</a:t>
            </a:r>
            <a:r>
              <a:rPr lang="cs-CZ" sz="1400" b="1" dirty="0" smtClean="0"/>
              <a:t>)</a:t>
            </a:r>
            <a:endParaRPr lang="cs-CZ" sz="1400" b="1" dirty="0"/>
          </a:p>
          <a:p>
            <a:r>
              <a:rPr lang="cs-CZ" sz="1400" dirty="0"/>
              <a:t>(2) Jde-li o nemovitou věc, která je na území České republiky, je pravomoc českých soudů k projednání dědictví dána výlučně</a:t>
            </a:r>
            <a:r>
              <a:rPr lang="cs-CZ" sz="1400" dirty="0" smtClean="0"/>
              <a:t>. </a:t>
            </a:r>
            <a:r>
              <a:rPr lang="cs-CZ" sz="1400" b="1" dirty="0" smtClean="0"/>
              <a:t>(lex </a:t>
            </a:r>
            <a:r>
              <a:rPr lang="cs-CZ" sz="1400" b="1" dirty="0" err="1" smtClean="0"/>
              <a:t>rei</a:t>
            </a:r>
            <a:r>
              <a:rPr lang="cs-CZ" sz="1400" b="1" dirty="0" smtClean="0"/>
              <a:t> </a:t>
            </a:r>
            <a:r>
              <a:rPr lang="cs-CZ" sz="1400" b="1" dirty="0" err="1" smtClean="0"/>
              <a:t>sitae</a:t>
            </a:r>
            <a:r>
              <a:rPr lang="cs-CZ" sz="1400" b="1" dirty="0" smtClean="0"/>
              <a:t>)</a:t>
            </a:r>
            <a:endParaRPr lang="cs-CZ" sz="1400" b="1" dirty="0"/>
          </a:p>
          <a:p>
            <a:r>
              <a:rPr lang="cs-CZ" sz="1400" dirty="0"/>
              <a:t>§ 76 ZMPS</a:t>
            </a:r>
          </a:p>
          <a:p>
            <a:r>
              <a:rPr lang="cs-CZ" sz="1400" dirty="0"/>
              <a:t>Právní poměry dědické se řídí právním řádem státu, ve kterém měl zůstavitel obvyklý pobyt v době smrti. Jestliže zůstavitel byl státním občanem České republiky a alespoň jeden z dědiců má v České republice obvyklý pobyt, použije se český právní řád.</a:t>
            </a:r>
          </a:p>
          <a:p>
            <a:r>
              <a:rPr lang="cs-CZ" sz="1400" dirty="0"/>
              <a:t>Problematika </a:t>
            </a:r>
            <a:r>
              <a:rPr lang="cs-CZ" sz="1400" b="1" dirty="0"/>
              <a:t>štěpeného dědického titulu </a:t>
            </a:r>
            <a:r>
              <a:rPr lang="cs-CZ" sz="1400" dirty="0"/>
              <a:t>(znamená aplikaci dvou rozdílných hraničních ukazatelů lex </a:t>
            </a:r>
            <a:r>
              <a:rPr lang="cs-CZ" sz="1400" dirty="0" err="1"/>
              <a:t>domicilii</a:t>
            </a:r>
            <a:r>
              <a:rPr lang="cs-CZ" sz="1400" dirty="0"/>
              <a:t> a lex </a:t>
            </a:r>
            <a:r>
              <a:rPr lang="cs-CZ" sz="1400" dirty="0" err="1"/>
              <a:t>rei</a:t>
            </a:r>
            <a:r>
              <a:rPr lang="cs-CZ" sz="1400" dirty="0"/>
              <a:t> </a:t>
            </a:r>
            <a:r>
              <a:rPr lang="cs-CZ" sz="1400" dirty="0" err="1"/>
              <a:t>sitae</a:t>
            </a:r>
            <a:r>
              <a:rPr lang="cs-CZ" sz="1400" dirty="0"/>
              <a:t>) → </a:t>
            </a:r>
          </a:p>
          <a:p>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Kolizní úprava dědického práva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333591"/>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6476</TotalTime>
  <Words>3123</Words>
  <Application>Microsoft Office PowerPoint</Application>
  <PresentationFormat>Předvádění na obrazovce (16:9)</PresentationFormat>
  <Paragraphs>171</Paragraphs>
  <Slides>22</Slides>
  <Notes>21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Enriqueta</vt:lpstr>
      <vt:lpstr>Times New Roman</vt:lpstr>
      <vt:lpstr>SLU</vt:lpstr>
      <vt:lpstr>Mezinárodní právo  Kolizní úprava věcného práva, dědického práva a závazkového práva    </vt:lpstr>
      <vt:lpstr>Kolizní úprava věcného práva</vt:lpstr>
      <vt:lpstr>Kolizní úprava věcného práva</vt:lpstr>
      <vt:lpstr>Kolizní úprava věcného práva</vt:lpstr>
      <vt:lpstr>Kolizní úprava věcného práva</vt:lpstr>
      <vt:lpstr>Kolizní úprava věcného práva</vt:lpstr>
      <vt:lpstr>Kolizní úprava věcného práva</vt:lpstr>
      <vt:lpstr>Kolizní úprava dědického práva</vt:lpstr>
      <vt:lpstr>Kolizní úprava dědického práva</vt:lpstr>
      <vt:lpstr>Kolizní úprava dědického práva</vt:lpstr>
      <vt:lpstr>Kolizní úprava dědického práva</vt:lpstr>
      <vt:lpstr>Kolizní úprava závazkového práva</vt:lpstr>
      <vt:lpstr>Kolizní úprava závazkového práva</vt:lpstr>
      <vt:lpstr>Kolizní úprava závazkového práva</vt:lpstr>
      <vt:lpstr>Kolizní úprava závazkového práva</vt:lpstr>
      <vt:lpstr>Kolizní úprava závazkového práva</vt:lpstr>
      <vt:lpstr>Kolizní úprava závazkového práva</vt:lpstr>
      <vt:lpstr>Kolizní úprava závazkového práva</vt:lpstr>
      <vt:lpstr>Kolizní úprava závazkového práva</vt:lpstr>
      <vt:lpstr>Kolizní úprava závazkového práva</vt:lpstr>
      <vt:lpstr>Literatura</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dud0001</cp:lastModifiedBy>
  <cp:revision>260</cp:revision>
  <dcterms:created xsi:type="dcterms:W3CDTF">2016-07-06T15:42:34Z</dcterms:created>
  <dcterms:modified xsi:type="dcterms:W3CDTF">2023-04-04T12:27:22Z</dcterms:modified>
</cp:coreProperties>
</file>