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2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0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2173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43067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5750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9022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2457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144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6164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472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2410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9040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5818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535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3162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095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6238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8873127-B849-461B-94D9-74FCC76113C6}" type="datetimeFigureOut">
              <a:rPr lang="cs-CZ" smtClean="0"/>
              <a:t>14.03.2023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BFF65-07AA-465E-B208-7BF2754B596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92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Kultura poradenství v sociálních službách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3386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Kulturu poradenství v sociálních službách lze chápat dvojím způsobem. Nejprve jako jednu z řady okolností, které spojují pracovníky do akceschopného kolektivu. Druhý pohled chápe kulturu jako soustavu vazeb mezi lidmi a jako předpoklad jejich spolupráce v organizaci.</a:t>
            </a:r>
          </a:p>
          <a:p>
            <a:r>
              <a:rPr lang="cs-CZ" dirty="0" smtClean="0"/>
              <a:t>Kultura organizací způsobuje, že pracovníci každé z nich jsou zvyklí na přijatelné způsoby chování klientů jako uživatelů sociálních služeb.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624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Kolektivní vědomí jsou společné představy pracovníků organizace o hodnotách, cílech a způsobech práce s klienty a o způsobech jednání v rámci vzájemných vztahů ve styku s jinými.</a:t>
            </a:r>
          </a:p>
          <a:p>
            <a:pPr marL="0" indent="0">
              <a:buNone/>
            </a:pPr>
            <a:r>
              <a:rPr lang="cs-CZ" dirty="0" smtClean="0"/>
              <a:t>			„Já k nim a oni ke mně“</a:t>
            </a:r>
          </a:p>
          <a:p>
            <a:pPr marL="0" indent="0">
              <a:buNone/>
            </a:pPr>
            <a:endParaRPr lang="cs-CZ" dirty="0"/>
          </a:p>
          <a:p>
            <a:pPr>
              <a:buFontTx/>
              <a:buChar char="-"/>
            </a:pPr>
            <a:r>
              <a:rPr lang="cs-CZ" dirty="0" smtClean="0"/>
              <a:t>Přístup institucionální,</a:t>
            </a:r>
          </a:p>
          <a:p>
            <a:pPr>
              <a:buFontTx/>
              <a:buChar char="-"/>
            </a:pPr>
            <a:r>
              <a:rPr lang="cs-CZ" dirty="0" smtClean="0"/>
              <a:t>Přístup kolektivní</a:t>
            </a:r>
          </a:p>
          <a:p>
            <a:pPr>
              <a:buFontTx/>
              <a:buChar char="-"/>
            </a:pPr>
            <a:r>
              <a:rPr lang="cs-CZ" dirty="0" smtClean="0"/>
              <a:t>Přístup individuální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27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Pracovníci musí sdílet:</a:t>
            </a:r>
          </a:p>
          <a:p>
            <a:pPr marL="514350" indent="-514350">
              <a:buAutoNum type="arabicParenR"/>
            </a:pPr>
            <a:r>
              <a:rPr lang="cs-CZ" dirty="0" smtClean="0"/>
              <a:t>co je důležité, tedy o hodnotách své profese a hodnotách organizace,</a:t>
            </a:r>
          </a:p>
          <a:p>
            <a:pPr marL="514350" indent="-514350">
              <a:buAutoNum type="arabicParenR"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2) v čem spočívají problémy klientů a jak je žádoucí na klientské problémy reagovat, tedy o přístupech ke klientům,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3) čeho je třeba dosáhnout, tedy o zájmech a cílech organizace.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241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Hodnoty, přístupy ke klientům, zájmy a cíle organizace lze souhrnně označit jako </a:t>
            </a:r>
            <a:r>
              <a:rPr lang="cs-CZ" b="1" dirty="0" smtClean="0"/>
              <a:t>preference</a:t>
            </a:r>
            <a:r>
              <a:rPr lang="cs-CZ" dirty="0" smtClean="0"/>
              <a:t>. </a:t>
            </a:r>
          </a:p>
          <a:p>
            <a:r>
              <a:rPr lang="cs-CZ" dirty="0" smtClean="0"/>
              <a:t>V kultuře organizace lze rozlišovat </a:t>
            </a:r>
            <a:r>
              <a:rPr lang="cs-CZ" b="1" dirty="0" smtClean="0"/>
              <a:t>kolektivní </a:t>
            </a:r>
            <a:r>
              <a:rPr lang="cs-CZ" dirty="0" smtClean="0"/>
              <a:t>a </a:t>
            </a:r>
            <a:r>
              <a:rPr lang="cs-CZ" b="1" dirty="0" smtClean="0"/>
              <a:t>dílčí </a:t>
            </a:r>
            <a:r>
              <a:rPr lang="cs-CZ" dirty="0" smtClean="0"/>
              <a:t>preference. </a:t>
            </a:r>
            <a:r>
              <a:rPr lang="cs-CZ" b="1" dirty="0" smtClean="0"/>
              <a:t>Kolektivní preference </a:t>
            </a:r>
            <a:r>
              <a:rPr lang="cs-CZ" dirty="0" smtClean="0"/>
              <a:t>jsou hodnoty, přístupy, zájmy a cíle, které užívá většina pracovníků organizace. </a:t>
            </a:r>
          </a:p>
          <a:p>
            <a:r>
              <a:rPr lang="cs-CZ" b="1" dirty="0" smtClean="0"/>
              <a:t>Dílčí preference </a:t>
            </a:r>
            <a:r>
              <a:rPr lang="cs-CZ" dirty="0" smtClean="0"/>
              <a:t>jsou osobní hodnoty, přístupy, zájmy a cíle jedinců nebo podskupin a jejich subkultur, které existují uvnitř organizace.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67076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Pravidla jednání lze označit jako pravidla </a:t>
            </a:r>
            <a:r>
              <a:rPr lang="cs-CZ" b="1" dirty="0" smtClean="0"/>
              <a:t>přístupu ke klientům </a:t>
            </a:r>
            <a:r>
              <a:rPr lang="cs-CZ" dirty="0" smtClean="0"/>
              <a:t>a uznávané </a:t>
            </a:r>
            <a:r>
              <a:rPr lang="cs-CZ" b="1" dirty="0" smtClean="0"/>
              <a:t>metodické postupy</a:t>
            </a:r>
            <a:r>
              <a:rPr lang="cs-CZ" dirty="0" smtClean="0"/>
              <a:t>. Hranice mezi nimi je rámcová a představy prvního a druhého typu se vzájemně prolínají.</a:t>
            </a:r>
          </a:p>
          <a:p>
            <a:r>
              <a:rPr lang="cs-CZ" b="1" dirty="0" smtClean="0"/>
              <a:t>Pravidla přístupu ke klientům </a:t>
            </a:r>
            <a:r>
              <a:rPr lang="cs-CZ" dirty="0" smtClean="0"/>
              <a:t>vyjadřují představy, jak lze zvládat běžné pracovní podmínky.</a:t>
            </a:r>
          </a:p>
          <a:p>
            <a:r>
              <a:rPr lang="cs-CZ" b="1" dirty="0" smtClean="0"/>
              <a:t>Uznávané metodické pokyny </a:t>
            </a:r>
            <a:r>
              <a:rPr lang="cs-CZ" dirty="0" smtClean="0"/>
              <a:t>vymezují psaná a nepsaná pravidla. Jsou jimi označeny teoreticky zdůvodněné přístupy a techniky sociální práce s klientem, které se sociální pracovníci učí během studia a ve výcviku pro budoucí uplatnění jako specialisté svého oboru.</a:t>
            </a:r>
          </a:p>
          <a:p>
            <a:r>
              <a:rPr lang="cs-CZ" b="1" dirty="0" smtClean="0"/>
              <a:t>Metodické pokyny organizace 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244981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dirty="0"/>
              <a:t> </a:t>
            </a:r>
            <a:r>
              <a:rPr lang="cs-CZ" dirty="0" smtClean="0"/>
              <a:t>                </a:t>
            </a:r>
            <a:r>
              <a:rPr lang="cs-CZ" sz="5400" b="1" dirty="0" smtClean="0"/>
              <a:t>KONEC PREZENTACE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2513636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27</TotalTime>
  <Words>304</Words>
  <Application>Microsoft Office PowerPoint</Application>
  <PresentationFormat>Širokoúhlá obrazovka</PresentationFormat>
  <Paragraphs>26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Kultura poradenství v sociálních službách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Kultura poradenství v sociálních službách</dc:title>
  <dc:creator>buryova</dc:creator>
  <cp:lastModifiedBy>buryova</cp:lastModifiedBy>
  <cp:revision>3</cp:revision>
  <dcterms:created xsi:type="dcterms:W3CDTF">2023-03-14T11:25:57Z</dcterms:created>
  <dcterms:modified xsi:type="dcterms:W3CDTF">2023-03-14T11:53:16Z</dcterms:modified>
</cp:coreProperties>
</file>