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304" r:id="rId6"/>
    <p:sldId id="273" r:id="rId7"/>
    <p:sldId id="271" r:id="rId8"/>
    <p:sldId id="302" r:id="rId9"/>
    <p:sldId id="266" r:id="rId10"/>
    <p:sldId id="267" r:id="rId11"/>
    <p:sldId id="269" r:id="rId12"/>
    <p:sldId id="305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kf.vsb.cz/oblasti/katedry/katedry/katedra-regionalni-a-environmentalni-ekonomiky/veda_a_vyzkum/Klubregionalistu" TargetMode="External"/><Relationship Id="rId3" Type="http://schemas.openxmlformats.org/officeDocument/2006/relationships/hyperlink" Target="http://www.strukturalni-fondy.cz/" TargetMode="External"/><Relationship Id="rId7" Type="http://schemas.openxmlformats.org/officeDocument/2006/relationships/hyperlink" Target="http://www.ersa.org/" TargetMode="External"/><Relationship Id="rId2" Type="http://schemas.openxmlformats.org/officeDocument/2006/relationships/hyperlink" Target="http://www.mm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gional-studies-assoc.ac.uk/" TargetMode="External"/><Relationship Id="rId5" Type="http://schemas.openxmlformats.org/officeDocument/2006/relationships/hyperlink" Target="http://www.rr-moravskoslezsko.cz/" TargetMode="External"/><Relationship Id="rId4" Type="http://schemas.openxmlformats.org/officeDocument/2006/relationships/hyperlink" Target="http://www.euroskop.cz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Regionální ekonomika a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Ing. Kamila Turečková,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4340180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LS 2022/2023</a:t>
            </a:r>
          </a:p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BPREP/</a:t>
            </a:r>
            <a:r>
              <a:rPr lang="cs-CZ" sz="2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BKREp</a:t>
            </a:r>
            <a:endParaRPr lang="cs-CZ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</a:t>
            </a:r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7367282-4A1B-42C7-9318-9D722DD43DD6}"/>
              </a:ext>
            </a:extLst>
          </p:cNvPr>
          <p:cNvSpPr txBox="1"/>
          <p:nvPr/>
        </p:nvSpPr>
        <p:spPr>
          <a:xfrm>
            <a:off x="735107" y="5582573"/>
            <a:ext cx="14702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chemeClr val="bg1"/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a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240146" y="1921164"/>
            <a:ext cx="11637818" cy="4814487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2400" b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Turečková, K. 2019. </a:t>
            </a:r>
            <a:r>
              <a:rPr lang="cs-CZ" altLang="cs-CZ" sz="2400" b="1" i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Regionální ekonomika a politika pro bakalářské studium.</a:t>
            </a:r>
            <a:r>
              <a:rPr lang="cs-CZ" altLang="cs-CZ" sz="2400" b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Distanční studijní text. Karviná: OPF SU.</a:t>
            </a:r>
            <a:endParaRPr lang="cs-CZ" sz="2400" dirty="0"/>
          </a:p>
          <a:p>
            <a:r>
              <a:rPr lang="cs-CZ" sz="2000" dirty="0"/>
              <a:t>STEJSKAL, J., 2009. </a:t>
            </a:r>
            <a:r>
              <a:rPr lang="cs-CZ" sz="2000" i="1" dirty="0"/>
              <a:t>Regionální politika a její nástroje.</a:t>
            </a:r>
            <a:r>
              <a:rPr lang="cs-CZ" sz="2000" dirty="0"/>
              <a:t> Praha: Portál, ISBN 978-80-7367-588-2.</a:t>
            </a:r>
          </a:p>
          <a:p>
            <a:r>
              <a:rPr lang="cs-CZ" sz="2000" dirty="0"/>
              <a:t>PIKE, A., RODRIGUEZ POSE, A. and J. TOMANEY, 2017. </a:t>
            </a:r>
            <a:r>
              <a:rPr lang="cs-CZ" sz="2000" i="1" dirty="0" err="1"/>
              <a:t>Local</a:t>
            </a:r>
            <a:r>
              <a:rPr lang="cs-CZ" sz="2000" i="1" dirty="0"/>
              <a:t> and </a:t>
            </a:r>
            <a:r>
              <a:rPr lang="cs-CZ" sz="2000" i="1" dirty="0" err="1"/>
              <a:t>Regional</a:t>
            </a:r>
            <a:r>
              <a:rPr lang="cs-CZ" sz="2000" i="1" dirty="0"/>
              <a:t> </a:t>
            </a:r>
            <a:r>
              <a:rPr lang="cs-CZ" sz="2000" i="1" dirty="0" err="1"/>
              <a:t>Development</a:t>
            </a:r>
            <a:r>
              <a:rPr lang="cs-CZ" sz="2000" dirty="0"/>
              <a:t>. 2rd </a:t>
            </a:r>
            <a:r>
              <a:rPr lang="cs-CZ" sz="2000" dirty="0" err="1"/>
              <a:t>edn</a:t>
            </a:r>
            <a:r>
              <a:rPr lang="cs-CZ" sz="2000" dirty="0"/>
              <a:t>. London and</a:t>
            </a:r>
          </a:p>
          <a:p>
            <a:r>
              <a:rPr lang="cs-CZ" sz="2000" dirty="0"/>
              <a:t>New York: </a:t>
            </a:r>
            <a:r>
              <a:rPr lang="cs-CZ" sz="2000" dirty="0" err="1"/>
              <a:t>Routledge</a:t>
            </a:r>
            <a:r>
              <a:rPr lang="cs-CZ" sz="2000" dirty="0"/>
              <a:t>, ISBN 978-1-138-78572-4.</a:t>
            </a:r>
          </a:p>
          <a:p>
            <a:r>
              <a:rPr lang="cs-CZ" sz="2000" dirty="0"/>
              <a:t>WOKOUN, R., 2008. </a:t>
            </a:r>
            <a:r>
              <a:rPr lang="cs-CZ" sz="2000" i="1" dirty="0"/>
              <a:t>Regionální rozvoj: Východiska regionálního rozvoje, regionální politika, teorie, strategie a programování</a:t>
            </a:r>
            <a:r>
              <a:rPr lang="cs-CZ" sz="2000" dirty="0"/>
              <a:t>. Praha: Linde, ISBN 978-80-7201-699-0.</a:t>
            </a:r>
          </a:p>
          <a:p>
            <a:endParaRPr lang="cs-CZ" sz="2000" dirty="0"/>
          </a:p>
          <a:p>
            <a:r>
              <a:rPr lang="cs-CZ" dirty="0"/>
              <a:t>BUČEK, M., ŘEHÁK, Š. a J. TVRDOŇ, 2010. </a:t>
            </a:r>
            <a:r>
              <a:rPr lang="cs-CZ" i="1" dirty="0" err="1"/>
              <a:t>Regionálna</a:t>
            </a:r>
            <a:r>
              <a:rPr lang="cs-CZ" i="1" dirty="0"/>
              <a:t> </a:t>
            </a:r>
            <a:r>
              <a:rPr lang="cs-CZ" i="1" dirty="0" err="1"/>
              <a:t>ekonómia</a:t>
            </a:r>
            <a:r>
              <a:rPr lang="cs-CZ" i="1" dirty="0"/>
              <a:t> a politika</a:t>
            </a:r>
            <a:r>
              <a:rPr lang="cs-CZ" dirty="0"/>
              <a:t>. Bratislava, ISBN 978-80-8078-362-4.</a:t>
            </a:r>
          </a:p>
          <a:p>
            <a:r>
              <a:rPr lang="cs-CZ" dirty="0"/>
              <a:t>ARMSTRONG, M. and J. TAYLOR, 2000. </a:t>
            </a:r>
            <a:r>
              <a:rPr lang="cs-CZ" i="1" dirty="0" err="1"/>
              <a:t>Regional</a:t>
            </a:r>
            <a:r>
              <a:rPr lang="cs-CZ" i="1" dirty="0"/>
              <a:t> </a:t>
            </a:r>
            <a:r>
              <a:rPr lang="cs-CZ" i="1" dirty="0" err="1"/>
              <a:t>Economics</a:t>
            </a:r>
            <a:r>
              <a:rPr lang="cs-CZ" i="1" dirty="0"/>
              <a:t> and </a:t>
            </a:r>
            <a:r>
              <a:rPr lang="cs-CZ" i="1" dirty="0" err="1"/>
              <a:t>Policy</a:t>
            </a:r>
            <a:r>
              <a:rPr lang="cs-CZ" dirty="0"/>
              <a:t>. 3rd </a:t>
            </a:r>
            <a:r>
              <a:rPr lang="cs-CZ" dirty="0" err="1"/>
              <a:t>edn</a:t>
            </a:r>
            <a:r>
              <a:rPr lang="cs-CZ" dirty="0"/>
              <a:t>. Oxford: </a:t>
            </a:r>
            <a:r>
              <a:rPr lang="cs-CZ" dirty="0" err="1"/>
              <a:t>Wiley-Blackwell</a:t>
            </a:r>
            <a:r>
              <a:rPr lang="cs-CZ" dirty="0"/>
              <a:t>, ISBN 978-0631217138.</a:t>
            </a:r>
          </a:p>
          <a:p>
            <a:r>
              <a:rPr lang="cs-CZ" dirty="0"/>
              <a:t>WOKOUN, R., TOTH, P. a J. MACHÁČEK, 2011. </a:t>
            </a:r>
            <a:r>
              <a:rPr lang="cs-CZ" i="1" dirty="0"/>
              <a:t>Regionální a municipální ekonomie</a:t>
            </a:r>
            <a:r>
              <a:rPr lang="cs-CZ" dirty="0"/>
              <a:t>. Praha: </a:t>
            </a:r>
            <a:r>
              <a:rPr lang="cs-CZ" dirty="0" err="1"/>
              <a:t>Oeconomica</a:t>
            </a:r>
            <a:r>
              <a:rPr lang="cs-CZ" dirty="0"/>
              <a:t>, ISBN 978-80-245-1836-7.</a:t>
            </a:r>
          </a:p>
          <a:p>
            <a:r>
              <a:rPr lang="cs-CZ" dirty="0"/>
              <a:t>VITURKA, M. a kol., 2010. </a:t>
            </a:r>
            <a:r>
              <a:rPr lang="cs-CZ" i="1" dirty="0"/>
              <a:t>Kvalita podnikatelského prostředí, regionální konkurenceschopnost a strategie regionálního rozvoje České Republiky</a:t>
            </a:r>
            <a:r>
              <a:rPr lang="cs-CZ" dirty="0"/>
              <a:t>. Praha: GRADA, ISBN 978-80-247-3638-9.</a:t>
            </a:r>
          </a:p>
        </p:txBody>
      </p:sp>
    </p:spTree>
    <p:extLst>
      <p:ext uri="{BB962C8B-B14F-4D97-AF65-F5344CB8AC3E}">
        <p14:creationId xmlns:p14="http://schemas.microsoft.com/office/powerpoint/2010/main" val="2138716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Další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55155"/>
          </a:xfrm>
        </p:spPr>
        <p:txBody>
          <a:bodyPr>
            <a:normAutofit/>
          </a:bodyPr>
          <a:lstStyle/>
          <a:p>
            <a:r>
              <a:rPr lang="cs-CZ" sz="2400" dirty="0"/>
              <a:t>Ministerstvo pro místní rozvoj (</a:t>
            </a:r>
            <a:r>
              <a:rPr lang="cs-CZ" sz="2400" dirty="0">
                <a:hlinkClick r:id="rId2"/>
              </a:rPr>
              <a:t>www.mmr.cz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Fondy Evropské unie (</a:t>
            </a:r>
            <a:r>
              <a:rPr lang="cs-CZ" sz="2400" dirty="0">
                <a:hlinkClick r:id="rId3"/>
              </a:rPr>
              <a:t>www.strukturalni-fondy.cz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Portál Evropské unie (http://europa.eu/</a:t>
            </a:r>
            <a:r>
              <a:rPr lang="cs-CZ" sz="2400" dirty="0" err="1"/>
              <a:t>pol</a:t>
            </a:r>
            <a:r>
              <a:rPr lang="cs-CZ" sz="2400" dirty="0"/>
              <a:t>/</a:t>
            </a:r>
            <a:r>
              <a:rPr lang="cs-CZ" sz="2400" dirty="0" err="1"/>
              <a:t>reg</a:t>
            </a:r>
            <a:r>
              <a:rPr lang="cs-CZ" sz="2400" dirty="0"/>
              <a:t>/index_cs.htm) </a:t>
            </a:r>
            <a:endParaRPr lang="en-US" sz="2400" dirty="0"/>
          </a:p>
          <a:p>
            <a:r>
              <a:rPr lang="cs-CZ" sz="2400" dirty="0"/>
              <a:t>EUROSKOP (</a:t>
            </a:r>
            <a:r>
              <a:rPr lang="cs-CZ" sz="2400" dirty="0">
                <a:hlinkClick r:id="rId4"/>
              </a:rPr>
              <a:t>www.euroskop.cz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Regionální rada NUTS2 </a:t>
            </a:r>
            <a:r>
              <a:rPr lang="cs-CZ" sz="2400" dirty="0" err="1"/>
              <a:t>Moravskoslezsko</a:t>
            </a:r>
            <a:r>
              <a:rPr lang="cs-CZ" sz="2400" dirty="0"/>
              <a:t> (</a:t>
            </a:r>
            <a:r>
              <a:rPr lang="cs-CZ" sz="2400" dirty="0">
                <a:hlinkClick r:id="rId5"/>
              </a:rPr>
              <a:t>www.rr-moravskoslezsko.cz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 err="1"/>
              <a:t>Regional</a:t>
            </a:r>
            <a:r>
              <a:rPr lang="cs-CZ" sz="2400" dirty="0"/>
              <a:t> </a:t>
            </a:r>
            <a:r>
              <a:rPr lang="cs-CZ" sz="2400" dirty="0" err="1"/>
              <a:t>Studies</a:t>
            </a:r>
            <a:r>
              <a:rPr lang="cs-CZ" sz="2400" dirty="0"/>
              <a:t> </a:t>
            </a:r>
            <a:r>
              <a:rPr lang="cs-CZ" sz="2400" dirty="0" err="1"/>
              <a:t>Association</a:t>
            </a:r>
            <a:r>
              <a:rPr lang="cs-CZ" sz="2400" dirty="0"/>
              <a:t> (</a:t>
            </a:r>
            <a:r>
              <a:rPr lang="cs-CZ" sz="2400" dirty="0">
                <a:hlinkClick r:id="rId6"/>
              </a:rPr>
              <a:t>www.regional-studies-assoc.ac.uk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Regional</a:t>
            </a:r>
            <a:r>
              <a:rPr lang="cs-CZ" sz="2400" dirty="0"/>
              <a:t> Science </a:t>
            </a:r>
            <a:r>
              <a:rPr lang="cs-CZ" sz="2400" dirty="0" err="1"/>
              <a:t>Association</a:t>
            </a:r>
            <a:r>
              <a:rPr lang="cs-CZ" sz="2400" dirty="0"/>
              <a:t> (</a:t>
            </a:r>
            <a:r>
              <a:rPr lang="cs-CZ" sz="2400" dirty="0">
                <a:hlinkClick r:id="rId7"/>
              </a:rPr>
              <a:t>www.ersa.org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Klub regionalistů (</a:t>
            </a:r>
            <a:r>
              <a:rPr lang="cs-CZ" sz="2400" dirty="0">
                <a:hlinkClick r:id="rId8"/>
              </a:rPr>
              <a:t>http://www.ekf.vsb.cz/oblasti/katedry/katedry/katedra-</a:t>
            </a:r>
            <a:r>
              <a:rPr lang="cs-CZ" sz="2400" dirty="0" err="1">
                <a:hlinkClick r:id="rId8"/>
              </a:rPr>
              <a:t>regionalni</a:t>
            </a:r>
            <a:r>
              <a:rPr lang="cs-CZ" sz="2400" dirty="0">
                <a:hlinkClick r:id="rId8"/>
              </a:rPr>
              <a:t>-a-</a:t>
            </a:r>
            <a:r>
              <a:rPr lang="cs-CZ" sz="2400" dirty="0" err="1">
                <a:hlinkClick r:id="rId8"/>
              </a:rPr>
              <a:t>environmentalni</a:t>
            </a:r>
            <a:r>
              <a:rPr lang="cs-CZ" sz="2400" dirty="0">
                <a:hlinkClick r:id="rId8"/>
              </a:rPr>
              <a:t>-ekonomiky/</a:t>
            </a:r>
            <a:r>
              <a:rPr lang="cs-CZ" sz="2400" dirty="0" err="1">
                <a:hlinkClick r:id="rId8"/>
              </a:rPr>
              <a:t>veda_a_vyzkum</a:t>
            </a:r>
            <a:r>
              <a:rPr lang="cs-CZ" sz="2400" dirty="0">
                <a:hlinkClick r:id="rId8"/>
              </a:rPr>
              <a:t>/</a:t>
            </a:r>
            <a:r>
              <a:rPr lang="cs-CZ" sz="2400" dirty="0" err="1">
                <a:hlinkClick r:id="rId8"/>
              </a:rPr>
              <a:t>Klubregionalistu</a:t>
            </a:r>
            <a:r>
              <a:rPr lang="cs-CZ" sz="2400" dirty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5355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862C830-6BA2-47EB-957E-807D7094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73317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0909" y="1864658"/>
            <a:ext cx="11665527" cy="488576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</a:t>
            </a:r>
            <a:r>
              <a:rPr lang="en-US" sz="2800" b="1" dirty="0"/>
              <a:t>Ing. </a:t>
            </a:r>
            <a:r>
              <a:rPr lang="cs-CZ" sz="2800" b="1" dirty="0"/>
              <a:t>Kamila Turečková, Ph.D.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301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dohody</a:t>
            </a:r>
          </a:p>
          <a:p>
            <a:pPr lvl="8"/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osobně </a:t>
            </a:r>
          </a:p>
          <a:p>
            <a:pPr lvl="8"/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on-line (kód: oca8om0) nebo přes odkaz: https://teams.microsoft.com/l/</a:t>
            </a:r>
            <a:r>
              <a:rPr lang="cs-CZ" sz="2400" b="1" dirty="0" err="1">
                <a:solidFill>
                  <a:schemeClr val="accent5">
                    <a:lumMod val="75000"/>
                  </a:schemeClr>
                </a:solidFill>
              </a:rPr>
              <a:t>channel</a:t>
            </a: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/19%3a0cb314bd36984d23a4ed5c07b01c2ef6%40thread.tacv2/Obecn%25C3%25A9?groupId=36574a9e-b645-46e8-a548-d0d66408e44b&amp;tenantId=a6363da9-944b-4aae-abf8-3478e529ad2f)</a:t>
            </a: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600" dirty="0">
                <a:solidFill>
                  <a:schemeClr val="accent2">
                    <a:lumMod val="75000"/>
                  </a:schemeClr>
                </a:solidFill>
              </a:rPr>
              <a:t>Veškeré aktuální informace a materiály jsou dostupné v IS.</a:t>
            </a: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260107" y="2027674"/>
            <a:ext cx="5087075" cy="536005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BPREP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47783" y="2770094"/>
            <a:ext cx="6069926" cy="3971365"/>
          </a:xfrm>
        </p:spPr>
        <p:txBody>
          <a:bodyPr>
            <a:normAutofit fontScale="70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uskutečněných seminářů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2 prezentace na seminářích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u="sng" dirty="0"/>
              <a:t>Volitelný</a:t>
            </a:r>
            <a:r>
              <a:rPr lang="cs-CZ" sz="3100" dirty="0"/>
              <a:t> průběžný test nebo krátká úvaha na zvolené téma (max. </a:t>
            </a:r>
            <a:r>
              <a:rPr lang="cs-CZ" sz="3100" b="1" dirty="0">
                <a:solidFill>
                  <a:schemeClr val="accent2"/>
                </a:solidFill>
              </a:rPr>
              <a:t>20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  <a:endParaRPr lang="cs-CZ" sz="31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(max. </a:t>
            </a:r>
            <a:r>
              <a:rPr lang="cs-CZ" sz="3100" b="1" dirty="0">
                <a:solidFill>
                  <a:schemeClr val="accent2"/>
                </a:solidFill>
              </a:rPr>
              <a:t>50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600" dirty="0"/>
              <a:t> 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523736" y="3429000"/>
            <a:ext cx="5087073" cy="968826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BKREP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(včetně ISP+ERASMUS)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344856" y="4488260"/>
            <a:ext cx="5826508" cy="2531377"/>
          </a:xfrm>
        </p:spPr>
        <p:txBody>
          <a:bodyPr>
            <a:normAutofit fontScale="70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u="sng" dirty="0"/>
              <a:t>Volitelné</a:t>
            </a:r>
            <a:r>
              <a:rPr lang="cs-CZ" sz="3100" dirty="0"/>
              <a:t> zpracování eseje/úvahy dle stanoveného tématu a zaslané emailem do oznámeného termínu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         (max. </a:t>
            </a:r>
            <a:r>
              <a:rPr lang="cs-CZ" sz="3100" b="1" dirty="0">
                <a:solidFill>
                  <a:schemeClr val="accent2"/>
                </a:solidFill>
              </a:rPr>
              <a:t>70 bodů</a:t>
            </a:r>
            <a:r>
              <a:rPr lang="cs-CZ" sz="31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31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</a:p>
          <a:p>
            <a:pPr marL="0" indent="0" algn="r">
              <a:lnSpc>
                <a:spcPct val="100000"/>
              </a:lnSpc>
              <a:buNone/>
            </a:pPr>
            <a:endParaRPr lang="cs-CZ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r">
              <a:lnSpc>
                <a:spcPct val="100000"/>
              </a:lnSpc>
              <a:buNone/>
            </a:pP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72836B3-7E9C-42C5-86F9-6DDCD477CA81}"/>
              </a:ext>
            </a:extLst>
          </p:cNvPr>
          <p:cNvSpPr txBox="1"/>
          <p:nvPr/>
        </p:nvSpPr>
        <p:spPr>
          <a:xfrm>
            <a:off x="8041341" y="194637"/>
            <a:ext cx="3756211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Za případné další volitelné aktivity mohou studenti obdržet body navíc. Tyto body jsou nad rámec řádného hodnocení bodovaných aktivit uvedených v podmínkách absolvování předmětu.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955D3C1-3102-4243-814E-1D327C6E7E75}"/>
              </a:ext>
            </a:extLst>
          </p:cNvPr>
          <p:cNvSpPr txBox="1"/>
          <p:nvPr/>
        </p:nvSpPr>
        <p:spPr>
          <a:xfrm>
            <a:off x="5459506" y="2197198"/>
            <a:ext cx="6338046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Volitelný průběžný test probíhá přes odpovědníky on-line, skládá se z 20 otázek hodnocených po 1 bodu (ano/ne) a máte na něj 5 minut. Na tento test se nikam nezapisujete.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B5BA1929-611D-4A38-8F24-0B80E677A678}"/>
              </a:ext>
            </a:extLst>
          </p:cNvPr>
          <p:cNvCxnSpPr/>
          <p:nvPr/>
        </p:nvCxnSpPr>
        <p:spPr>
          <a:xfrm flipV="1">
            <a:off x="3836894" y="1541929"/>
            <a:ext cx="4204447" cy="75374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ED0A2B37-D65E-4BAB-8187-A4FC5101BE09}"/>
              </a:ext>
            </a:extLst>
          </p:cNvPr>
          <p:cNvCxnSpPr>
            <a:cxnSpLocks/>
          </p:cNvCxnSpPr>
          <p:nvPr/>
        </p:nvCxnSpPr>
        <p:spPr>
          <a:xfrm>
            <a:off x="3836894" y="2422473"/>
            <a:ext cx="1622612" cy="796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9818" y="1972491"/>
            <a:ext cx="11959428" cy="4885509"/>
          </a:xfrm>
        </p:spPr>
        <p:txBody>
          <a:bodyPr>
            <a:normAutofit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89 - 80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79 –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69 - 60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59 – 55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54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buNone/>
            </a:pPr>
            <a:endParaRPr lang="cs-CZ" sz="3500" dirty="0"/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400" dirty="0"/>
              <a:t>Prezenční studium: ke zkoušce je připuštěn pouze student, jenž má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400" dirty="0"/>
              <a:t>ze seminářů a na semináři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odprezentované obě prezentace </a:t>
            </a:r>
            <a:r>
              <a:rPr lang="cs-CZ" sz="2400" dirty="0"/>
              <a:t>na stanovené téma.</a:t>
            </a:r>
            <a:endParaRPr lang="en-US" sz="24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3C7EBC6-7AC7-42B9-8A29-F87F51846B0D}"/>
              </a:ext>
            </a:extLst>
          </p:cNvPr>
          <p:cNvSpPr/>
          <p:nvPr/>
        </p:nvSpPr>
        <p:spPr>
          <a:xfrm>
            <a:off x="9126071" y="83593"/>
            <a:ext cx="3003175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pokud zjistíte, že jsem Vám špatně zapsala bodové či celkové hodnocení z předmětu nebo jeho aktivit, kontaktujte mne, individuálně co nejdříve vyřešíme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průběžné hodnocení studijních aktivit je k dispozici v IS obvykle s max. týdenním zpožděním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867E39C-0DC7-4398-BC1B-9EC700360201}"/>
              </a:ext>
            </a:extLst>
          </p:cNvPr>
          <p:cNvSpPr txBox="1"/>
          <p:nvPr/>
        </p:nvSpPr>
        <p:spPr>
          <a:xfrm>
            <a:off x="4177553" y="2718820"/>
            <a:ext cx="7951693" cy="3139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Zkouška má formu testovacích otázek (výběr správné varianty (variant), doplnění, ano/ne), jedna otázka 2 body.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Student se musí zapsat na termín zkoušky, aby mohl vyplnit aktuální odpovědník (jinak je hodnocen vždy F).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Celkem je k dispozici 25 otázek na 10 minut., resp. pro kombinovanou formu studia 35 otázek na 15 minut.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Pokud nemáte možnost on-line testování (průběžný, zkouškový test), lze se individuálně domluvit na písemné formě na fakultě.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Otázky na test jsou voleny z přednáškových prezentací a přednášky jako takové.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Termíny zkoušek jsou obvykle k dispozici v průběhu března-dubna.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Standardně je vypisováno 5-7 termínů včetně jednoho „zkušebního“.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individuální Prezentace na semináři</a:t>
            </a:r>
            <a:b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(prezenční studium; BPREP); 15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803043"/>
            <a:ext cx="12071927" cy="4985684"/>
          </a:xfrm>
        </p:spPr>
        <p:txBody>
          <a:bodyPr>
            <a:normAutofit fontScale="92500" lnSpcReduction="1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student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jedna prezentace,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na cca 6-8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4 prezentace na seminář (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libovolná „</a:t>
            </a: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netradiční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“ prezentace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o obci (městě),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ve které žiji</a:t>
            </a: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by mohlo danou obec zatraktivnit (pro obyvatele, firmy, návštěvníky) a zlepšit životní úroveň jejích obyvatel + jak by toho šlo dosáhnout (relevantní návrhy řešení)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propojení na studovaný předmět Regionální ekonomika a politika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nápad, originalita, obsahová správnost, prezentace a přednes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nutné doplnit o použité textové zdroje na konci prezentace (uvádět dle Pokynu děkana pro úpravy, zveřejňování a ukládání VŠKP) i případné zdroje obrázků (zde formou odkazu)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2 dny předem (do neděle 7h ráno)</a:t>
            </a:r>
            <a:endParaRPr lang="cs-CZ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442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skupinová Prezentace na semináři</a:t>
            </a:r>
            <a:b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(prezenční studium; BPREP); 15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803043"/>
            <a:ext cx="12192000" cy="4985684"/>
          </a:xfrm>
        </p:spPr>
        <p:txBody>
          <a:bodyPr>
            <a:normAutofit fontScale="77500" lnSpcReduction="2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2 - 4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student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jedna prezentace, 20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 prezentace na seminář (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prezentace na jedno ze stanovených témat: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Vesnice roku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Labe – Odra – Dunaj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Regionální potravina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Via </a:t>
            </a:r>
            <a:r>
              <a:rPr lang="cs-CZ" sz="2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Czechia</a:t>
            </a: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projekt Cesta Českem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statut Památek UNESCO v ČR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(tranzitní) železniční koridory a dálniční infrastruktura v ČR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brownfieldy v sídelní struktuře českých měst a obcí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„Najdi svého zemědělce“</a:t>
            </a:r>
          </a:p>
          <a:p>
            <a:pPr marL="1314725" lvl="2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velmi krátké představení problematiky, výhody, nevýhody, </a:t>
            </a:r>
            <a:r>
              <a:rPr lang="cs-CZ" sz="2000" b="1" i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vztah k regionálnímu rozvoji + přínos a rizika pro ekonomické subjekty (firmy, místní obyvatele, návštěvníky) apod. !!!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3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nápad, originalita, obsahová správnost, prezentace a přednes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nutné doplnit o použité textové zdroje na konci prezentace (uvádět dle Pokynu děkana pro úpravy, zveřejňování a ukládání VŠKP) i případné zdroje obrázků (zde formou odkazu)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2 dny předem (do neděle 7h ráno)</a:t>
            </a:r>
            <a:endParaRPr lang="cs-CZ" sz="25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84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Esej, resp. úvaha</a:t>
            </a:r>
            <a:b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(ISP, Erasmus, </a:t>
            </a:r>
            <a:r>
              <a:rPr lang="cs-CZ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Kombinované studium - BKREP</a:t>
            </a: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2009104"/>
            <a:ext cx="12192000" cy="4726546"/>
          </a:xfrm>
          <a:noFill/>
        </p:spPr>
        <p:txBody>
          <a:bodyPr>
            <a:normAutofit fontScale="85000" lnSpcReduction="10000"/>
          </a:bodyPr>
          <a:lstStyle/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1,5 – 2 strany čistého textu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New Roman, vel. písma12, jednoduché řádkování)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celkem max. 4 strany se všemi náležitostmi…. (není požadována obvyklá titulní strana s logem, názvem předmětu, oborem apod. – stačí jméno, datum, číslo studenta, název)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bude hodnocena obsahová strana a formální úprava textu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doporučuji se seznámit s tím, co to esej je a jaké má náležitosti (pokud práce nebude esejí nebude hodnocena!), totéž platí pro úvahu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případě, že využijete některé cizí zdroje či informace, je nutné je na konci uvést ve formátu dle aktuálního Pokynu děkana pro úpravy, zveřejňování a ukládání VŠKP</a:t>
            </a:r>
          </a:p>
          <a:p>
            <a:pPr marL="896616" lvl="2" indent="-360000"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zpracování eseje/úvahy je pro kombinovanou formu studia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dobrovolné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(to neplatí pro ISP a ERASMUS!)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hotovou esej/úvahu je potřeba vložit do „Odevzdávárny“ v IS do </a:t>
            </a:r>
            <a:r>
              <a:rPr lang="cs-CZ" sz="24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10.4.2023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téma: 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podle Vás brání rozvoji obce, kde žijete, a co by bylo potřeba v ní změnit, aby se zlepšila kvalita života místních obyvatel?   </a:t>
            </a:r>
            <a:r>
              <a:rPr lang="cs-CZ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(prosím uvést název obce, o kterou se jedná)</a:t>
            </a:r>
            <a:endParaRPr lang="cs-CZ" sz="2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704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seminářů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246425"/>
              </p:ext>
            </p:extLst>
          </p:nvPr>
        </p:nvGraphicFramePr>
        <p:xfrm>
          <a:off x="323971" y="1991154"/>
          <a:ext cx="11286837" cy="454408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733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1540576575"/>
                    </a:ext>
                  </a:extLst>
                </a:gridCol>
                <a:gridCol w="9005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Úvodní přednáška, semináře odpadají. </a:t>
                      </a:r>
                      <a:endParaRPr lang="en-US" sz="2000" b="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28.2.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Úkol z přednášky. </a:t>
                      </a:r>
                      <a:r>
                        <a:rPr lang="cs-CZ" sz="2000" b="0" dirty="0">
                          <a:effectLst/>
                        </a:rPr>
                        <a:t>Výběr termínu prezentací a témat.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Neformální diskuze k SZZ. </a:t>
                      </a:r>
                      <a:r>
                        <a:rPr lang="cs-CZ" sz="2000" b="0" dirty="0">
                          <a:effectLst/>
                        </a:rPr>
                        <a:t>Výběr termínu prezentací a témat.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.3.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Skupinová 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21.3.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Skupinová 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28.3.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Skupinová 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Služební cesta, seminář se ruší.</a:t>
                      </a:r>
                      <a:endParaRPr lang="en-US" sz="2000" b="1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 </a:t>
                      </a:r>
                      <a:endParaRPr lang="en-US" sz="2000" b="1" i="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18.4.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.4.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Náhradní termíny na prezentace. Konzultace.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16.5.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i="1" dirty="0">
                          <a:solidFill>
                            <a:schemeClr val="tx1"/>
                          </a:solidFill>
                          <a:effectLst/>
                        </a:rPr>
                        <a:t>Zkouškový termín, případně konzultace.</a:t>
                      </a:r>
                      <a:endParaRPr lang="en-US" sz="20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Harmonogram přednášek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581193" y="1827604"/>
            <a:ext cx="5087075" cy="536005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BPREP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07032297"/>
              </p:ext>
            </p:extLst>
          </p:nvPr>
        </p:nvGraphicFramePr>
        <p:xfrm>
          <a:off x="191133" y="2224779"/>
          <a:ext cx="7182087" cy="45392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7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Úvodní přednáška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28.2.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Regionalistika, region, urbanizace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struktura v ČR.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.3.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problémy a rozdíly.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21.3.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politika,  její cíle, regionální strategie.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28.3.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Nástroje regionální politiky. </a:t>
                      </a:r>
                      <a:r>
                        <a:rPr lang="cs-CZ" sz="1400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politika ČR (samostudium)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baseline="0" noProof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Služební cesta, přednáška se nekoná.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Volitelný on-line průběžný test </a:t>
                      </a: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(po Nástroje RP, včetně).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rozvoj.</a:t>
                      </a:r>
                      <a:r>
                        <a:rPr lang="cs-CZ" sz="1400" strike="sng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78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18.4.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rozvoj.</a:t>
                      </a:r>
                      <a:r>
                        <a:rPr lang="cs-CZ" sz="1400" strike="sng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.4.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Ekonomická struktura a úroveň regionů.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Ekonomická odvětví, ekonomicko-geografická analýza.</a:t>
                      </a:r>
                      <a:endParaRPr lang="cs-CZ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konkurenceschopnost. </a:t>
                      </a:r>
                      <a:r>
                        <a:rPr lang="cs-CZ" sz="1400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Ekonomika regionů ČR (samostudium)</a:t>
                      </a:r>
                      <a:endParaRPr lang="cs-CZ" sz="1400" i="1" strike="sng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16.5.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Zkušební test.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7817221" y="1872438"/>
            <a:ext cx="4183645" cy="553373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BKREP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9" name="Zástupný symbol pro obsah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090733"/>
              </p:ext>
            </p:extLst>
          </p:nvPr>
        </p:nvGraphicFramePr>
        <p:xfrm>
          <a:off x="7817223" y="2316480"/>
          <a:ext cx="4183644" cy="2225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0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0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0572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899">
                <a:tc>
                  <a:txBody>
                    <a:bodyPr/>
                    <a:lstStyle/>
                    <a:p>
                      <a:r>
                        <a:rPr lang="cs-CZ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24.3.2023</a:t>
                      </a:r>
                    </a:p>
                    <a:p>
                      <a:r>
                        <a:rPr lang="cs-CZ" sz="1400" dirty="0"/>
                        <a:t>25.3.2023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Úvodní přednáška.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Organizace kurzu.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Přehled dílčích témat.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Konzultace.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526">
                <a:tc>
                  <a:txBody>
                    <a:bodyPr/>
                    <a:lstStyle/>
                    <a:p>
                      <a:r>
                        <a:rPr lang="cs-CZ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21.4.2023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strike="noStrike" dirty="0"/>
                        <a:t>„zkušební test“</a:t>
                      </a:r>
                    </a:p>
                    <a:p>
                      <a:r>
                        <a:rPr lang="cs-CZ" sz="1400" dirty="0"/>
                        <a:t>Diskuse k seminárním pracím.</a:t>
                      </a:r>
                    </a:p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Volitelné konzultace.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52346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766</TotalTime>
  <Words>1686</Words>
  <Application>Microsoft Office PowerPoint</Application>
  <PresentationFormat>Širokoúhlá obrazovka</PresentationFormat>
  <Paragraphs>203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Regionální ekonomika a politika</vt:lpstr>
      <vt:lpstr>Prezentace aplikace PowerPoint</vt:lpstr>
      <vt:lpstr>Podmínky absolvování</vt:lpstr>
      <vt:lpstr>Celkové hodnocení předmětu</vt:lpstr>
      <vt:lpstr>individuální Prezentace na semináři (prezenční studium; BPREP); 15 bodů</vt:lpstr>
      <vt:lpstr>skupinová Prezentace na semináři (prezenční studium; BPREP); 15 bodů</vt:lpstr>
      <vt:lpstr>Esej, resp. úvaha (ISP, Erasmus, Kombinované studium - BKREP)</vt:lpstr>
      <vt:lpstr>ROZPIS seminářů</vt:lpstr>
      <vt:lpstr>Harmonogram přednášek</vt:lpstr>
      <vt:lpstr>Základní a doporučené zdroje</vt:lpstr>
      <vt:lpstr>Další doporučené zdroje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173</cp:revision>
  <cp:lastPrinted>2018-02-12T08:12:35Z</cp:lastPrinted>
  <dcterms:created xsi:type="dcterms:W3CDTF">2017-12-11T08:34:25Z</dcterms:created>
  <dcterms:modified xsi:type="dcterms:W3CDTF">2023-03-27T09:54:39Z</dcterms:modified>
</cp:coreProperties>
</file>