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77" r:id="rId2"/>
    <p:sldId id="257" r:id="rId3"/>
    <p:sldId id="258" r:id="rId4"/>
    <p:sldId id="268" r:id="rId5"/>
    <p:sldId id="269" r:id="rId6"/>
    <p:sldId id="270" r:id="rId7"/>
    <p:sldId id="271" r:id="rId8"/>
    <p:sldId id="278" r:id="rId9"/>
    <p:sldId id="272" r:id="rId10"/>
    <p:sldId id="273" r:id="rId11"/>
    <p:sldId id="275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59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8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6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3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4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3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7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8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5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477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mielova@opf.slu.cz" TargetMode="External"/><Relationship Id="rId2" Type="http://schemas.openxmlformats.org/officeDocument/2006/relationships/hyperlink" Target="mailto:nevim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62133" y="2050546"/>
            <a:ext cx="6759407" cy="4127842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SMART EKONOMIKA </a:t>
            </a:r>
            <a:b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V KONTEXTU PRŮMYSLU 4.0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928729" y="6238244"/>
            <a:ext cx="4922141" cy="666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EVSBPSEP _ PREZENČNÍ STUDIUM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7830"/>
            <a:ext cx="6779600" cy="4766906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575735" y="806941"/>
            <a:ext cx="11277598" cy="842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0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1804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I.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813811"/>
            <a:ext cx="11325338" cy="504418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Koncept SMART, SMART ekonomika Smart řešení v ekonomice, přínosy a náklady SMART řešení, cost-benefit analýzy, externalitní efekty a technologie, zdroje a limity SMAER ekonomiky, Kvartérní sektor.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Výchozí koncepty SMART ekonomiky Cirkulární ekonomika, sdílená ekonomika, trvale udržitelný rozvoj, koncept Smart city.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 Čtvrtá průmyslová revoluce. Internet věcí, internet služeb, digitální ekonomika. Automatizace průmyslu. Ekonomické přínosy a důsledky Průmyslu 4.0. Role Průmyslu 4.0 ve světové ekonomice.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 v kontextu Průmyslu 4.0 Trh práce, lidský kapitál, kvalifikace a pracovní síla v kontextu konceptu Průmyslu 4.0. Vzdělávání a inovace technického vzdělávání, nové potřeby vzdělávacího systému. Společnost 5.0. </a:t>
            </a:r>
          </a:p>
        </p:txBody>
      </p:sp>
    </p:spTree>
    <p:extLst>
      <p:ext uri="{BB962C8B-B14F-4D97-AF65-F5344CB8AC3E}">
        <p14:creationId xmlns:p14="http://schemas.microsoft.com/office/powerpoint/2010/main" val="273632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II.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785530"/>
            <a:ext cx="11306484" cy="504418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 a SMART ekonomika v České republice a ve světě Vztah Průmyslu 4.0 a SMART ekonomiky. Česko a Průmysl 4.0, Národní iniciativa Průmysl 4.0. Česko a SMART řešení. Koncept inteligentních měst, Národní rámec Smart City. Chytré regiony. Smart city v ČR a ve světě. Centra Průmyslu 4.0. Smart řešení oblasti dopravy, energetiky a zavádění moderních informačních a komunikačních technologií, v odpadové hospodářství, vodohospodářství, e – </a:t>
            </a:r>
            <a:r>
              <a:rPr lang="cs-CZ" sz="235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government</a:t>
            </a: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v řízení měst a krizové řízení apod. Příklady dobré i špatné praxe.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Měření SMART ekonomiky a Průmyslu 4.0 Metody hodnocení a indexace SMART ekonomiky a Průmyslu 4.0. Digital </a:t>
            </a:r>
            <a:r>
              <a:rPr lang="cs-CZ" sz="235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Evolution</a:t>
            </a: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Index. Digital </a:t>
            </a:r>
            <a:r>
              <a:rPr lang="cs-CZ" sz="235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and Society Index. Smart City index, Smart Prague Index. </a:t>
            </a:r>
          </a:p>
          <a:p>
            <a:pPr marL="457200" indent="-457200" algn="just">
              <a:lnSpc>
                <a:spcPct val="100000"/>
              </a:lnSpc>
              <a:buClr>
                <a:schemeClr val="accent3"/>
              </a:buClr>
              <a:buFont typeface="+mj-lt"/>
              <a:buAutoNum type="arabicPeriod" startAt="5"/>
            </a:pPr>
            <a:r>
              <a:rPr lang="cs-CZ" sz="235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Role Průmyslu 4.0 a SMART ekonomika v mezinárodním obchodě Průmysl 4.0 jako zdroj mezinárodní konkurenční výhody. Přímé zahraniční investice. Obchodní příležitosti v oblasti SMART ekonomiky. Mezinárodní pohyb kapitálu.</a:t>
            </a:r>
          </a:p>
        </p:txBody>
      </p:sp>
    </p:spTree>
    <p:extLst>
      <p:ext uri="{BB962C8B-B14F-4D97-AF65-F5344CB8AC3E}">
        <p14:creationId xmlns:p14="http://schemas.microsoft.com/office/powerpoint/2010/main" val="47161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992" y="645798"/>
            <a:ext cx="112620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A DOPORUČENÁ LITERATURA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588188" y="2593571"/>
            <a:ext cx="11015624" cy="441405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MAŘÍK, V. a kol., 2016. </a:t>
            </a:r>
            <a:r>
              <a:rPr lang="cs-CZ" sz="24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Průmysl 4.0: Výzva pro Českou republiku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978-80-7261-440-0. </a:t>
            </a:r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</a:pPr>
            <a:endParaRPr lang="cs-CZ" sz="24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SLAVÍK, J., 2017. </a:t>
            </a:r>
            <a:r>
              <a:rPr lang="cs-CZ" sz="24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Smart city v praxi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Profi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978-80-86726-80-9.</a:t>
            </a:r>
          </a:p>
        </p:txBody>
      </p:sp>
    </p:spTree>
    <p:extLst>
      <p:ext uri="{BB962C8B-B14F-4D97-AF65-F5344CB8AC3E}">
        <p14:creationId xmlns:p14="http://schemas.microsoft.com/office/powerpoint/2010/main" val="275517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92729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705" y="2658051"/>
            <a:ext cx="5962675" cy="3896995"/>
          </a:xfrm>
        </p:spPr>
        <p:txBody>
          <a:bodyPr anchor="t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cs-CZ" sz="2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Jan NEVIMA, Ph.D.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A208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("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+420 596 398 318 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*"/>
            </a:pPr>
            <a:r>
              <a:rPr lang="cs-CZ" sz="26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nevima@opf.slu.cz</a:t>
            </a:r>
            <a:endParaRPr lang="cs-CZ" sz="2600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	</a:t>
            </a:r>
            <a:r>
              <a:rPr lang="cs-CZ" sz="26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čtvrtek 8:00 – 9:00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77705" y="1955795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29325" y="1955795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240380" y="2658051"/>
            <a:ext cx="5956552" cy="43203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accent4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+420 596 398 267</a:t>
            </a:r>
          </a:p>
          <a:p>
            <a:pPr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chmielova</a:t>
            </a:r>
            <a:r>
              <a:rPr lang="cs-CZ" sz="2800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</a:pPr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11:30 – 13:30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úterý 12:00 – 13:00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0205" y="1862667"/>
            <a:ext cx="12117261" cy="4837288"/>
          </a:xfrm>
        </p:spPr>
        <p:txBody>
          <a:bodyPr anchor="t">
            <a:noAutofit/>
          </a:bodyPr>
          <a:lstStyle/>
          <a:p>
            <a:pPr>
              <a:buClr>
                <a:srgbClr val="00B0F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Povinná </a:t>
            </a: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60% účast na seminářích: </a:t>
            </a:r>
          </a:p>
          <a:p>
            <a:pPr lvl="2">
              <a:buClr>
                <a:srgbClr val="00B0F0"/>
              </a:buClr>
            </a:pP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V době prezentací projektů je povinná účast všech 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– viz harmonogram seminářů (v případě neúčasti   -10bodů z Vaší prezentace); možnost omluvy pouze na základě doložení lékařského potvrzení</a:t>
            </a:r>
          </a:p>
          <a:p>
            <a:pPr lvl="2">
              <a:buClr>
                <a:srgbClr val="00B0F0"/>
              </a:buClr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Je možná omluva do 5 pracovních dnů od neúčasti na semináři a jen na základě doložení lékařského potvrzení.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Zápočtový test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50 bodů).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Zpracování projektu 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 týmech na libovolné téma z okruhů uvedených v sylabu předmětu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30 bodů).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Prezentace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daného projektu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(max. 20 bodů).</a:t>
            </a:r>
          </a:p>
          <a:p>
            <a:pPr>
              <a:buClr>
                <a:srgbClr val="00B0F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Celkem můžete získat</a:t>
            </a:r>
            <a:r>
              <a:rPr lang="cs-CZ" sz="24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4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max. 100 bodů.  </a:t>
            </a:r>
          </a:p>
          <a:p>
            <a:pPr>
              <a:buClr>
                <a:srgbClr val="00B050"/>
              </a:buClr>
            </a:pP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 úspěšné absolvování předmětu je potřeba získat </a:t>
            </a:r>
            <a:r>
              <a:rPr lang="cs-CZ" sz="2600" b="1" u="sng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minimálně 70 bodů</a:t>
            </a:r>
            <a:r>
              <a:rPr lang="cs-CZ" sz="26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6650" y="2436890"/>
            <a:ext cx="11413160" cy="839033"/>
          </a:xfrm>
        </p:spPr>
        <p:txBody>
          <a:bodyPr anchor="t">
            <a:noAutofit/>
          </a:bodyPr>
          <a:lstStyle/>
          <a:p>
            <a:pPr algn="just">
              <a:buClr>
                <a:srgbClr val="00B050"/>
              </a:buClr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Zápočtový test </a:t>
            </a:r>
            <a:r>
              <a:rPr lang="cs-CZ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proběhne formou odpovědníků v systému IS SU 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(na přednášce bude upřesněno a vysvětleno).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66650" y="1919949"/>
            <a:ext cx="7189952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ZÁPOČTOVÝ TEST: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277A579A-9683-4E7D-9133-75D8899D7245}"/>
              </a:ext>
            </a:extLst>
          </p:cNvPr>
          <p:cNvSpPr txBox="1">
            <a:spLocks/>
          </p:cNvSpPr>
          <p:nvPr/>
        </p:nvSpPr>
        <p:spPr>
          <a:xfrm>
            <a:off x="266650" y="3446833"/>
            <a:ext cx="119253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REALIZACE PROJEKTU A JEHO PREZENTACE: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D4669927-56E2-44B0-A5A6-D25254047184}"/>
              </a:ext>
            </a:extLst>
          </p:cNvPr>
          <p:cNvSpPr txBox="1">
            <a:spLocks/>
          </p:cNvSpPr>
          <p:nvPr/>
        </p:nvSpPr>
        <p:spPr>
          <a:xfrm>
            <a:off x="199313" y="4049094"/>
            <a:ext cx="11411495" cy="273317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Týmové zpracování projektu z oblasti Smart ekonomiky a jeho následná prezentace na konci semestru. Projekt budete zpracovávat v seminářích.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Projekt může být zpracován jakoukoliv formou (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powerpointová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prezentace nebo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prezi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ve wordu, formou obrázků, na A3 formátu, letáček, forma brožury, … fantazii se meze nekladou).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projektu se hodnotí nápad, originalita, obsah, zpracování. </a:t>
            </a:r>
          </a:p>
          <a:p>
            <a:pPr indent="-360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konci semestru proběhne týmová prezentace (představení) Vašich projektů.</a:t>
            </a:r>
          </a:p>
        </p:txBody>
      </p:sp>
    </p:spTree>
    <p:extLst>
      <p:ext uri="{BB962C8B-B14F-4D97-AF65-F5344CB8AC3E}">
        <p14:creationId xmlns:p14="http://schemas.microsoft.com/office/powerpoint/2010/main" val="249102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66856"/>
              </p:ext>
            </p:extLst>
          </p:nvPr>
        </p:nvGraphicFramePr>
        <p:xfrm>
          <a:off x="581192" y="1847273"/>
          <a:ext cx="11029616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9108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71220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259288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práce v kontextu Průmyslu 4.0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Přednáška se nekoná (vstupní informace budou probrány na seminářích), služební cesta</a:t>
                      </a:r>
                      <a:endParaRPr lang="cs-CZ" sz="1600" i="1" kern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Průmysl 4.0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Cirkulární ekonomika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Smart veřejné statky ve veřejném prostoru I. (Dr. Turečková)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Smart veřejné statky ve veřejném prostoru  II. (Dr. Turečková)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Doprava</a:t>
                      </a:r>
                      <a:endParaRPr lang="cs-CZ" sz="1600" b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Chytřejší kraj (MSK) Ing. Karin Černá – vedoucí odboru energetiky, průmyslu a chytrého regionu MSK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20.4.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Energetika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Internet věcí, optimalizace </a:t>
                      </a:r>
                      <a:r>
                        <a:rPr lang="cs-CZ" sz="1600" kern="1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výrobního procesu, 3D tisk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Chytřejší kraj (MSK) Ing. Karin Černá – vedoucí odboru energetiky, průmyslu a chytrého regionu MSK</a:t>
                      </a:r>
                      <a:endParaRPr lang="cs-CZ" sz="1600" b="1" i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Samostudium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„Zkušební“ test</a:t>
                      </a:r>
                      <a:endParaRPr lang="cs-CZ" sz="1600" b="1" kern="12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33044"/>
              </p:ext>
            </p:extLst>
          </p:nvPr>
        </p:nvGraphicFramePr>
        <p:xfrm>
          <a:off x="950687" y="1837845"/>
          <a:ext cx="10267209" cy="48664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70306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60926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8187640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přednáška, </a:t>
                      </a:r>
                      <a:r>
                        <a:rPr lang="cs-CZ" sz="16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semináře se v tomto týdnu nekonají</a:t>
                      </a:r>
                      <a:endParaRPr lang="cs-CZ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Informace k projektům a průběhu semestru; výběr témat projektů + rozdělení do týmů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Výběr témat projektů + rozdělení do týmů … úvodní práce na projektech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Týmová práce na projektu + diskuze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Týmová práce na projektu + diskuze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Týmová práce na projektu + diskuze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Týmová práce na projektu + diskuze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Semináře se nekonají – státní svátek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Prezentace projektů a jejich zhodnocení – 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nutná účast všech, docházka v tomto semináři je povinná!</a:t>
                      </a:r>
                      <a:endParaRPr lang="cs-CZ" sz="16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Prezentace projektů a jejich zhodnocení – </a:t>
                      </a:r>
                      <a:r>
                        <a:rPr lang="cs-CZ" sz="1400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nutná účast všech, docházka v tomto semináři je povinná!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Semináře se nekonají – státní svátek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Semináře se nekonají – státní svátek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Náhradní termín pro prezentace v případě nemoci </a:t>
                      </a:r>
                      <a:r>
                        <a:rPr lang="cs-CZ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(omluva viz. podmínky absolvování)</a:t>
                      </a:r>
                      <a:endParaRPr lang="cs-CZ" sz="16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79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PROJEKT A JEHO PREZENTACE 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813811"/>
            <a:ext cx="11313371" cy="504418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Projekt budete zpracovávat v seminářích (k dispozici budou počítače). </a:t>
            </a:r>
          </a:p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týmech bude cca 5 studentů (dle obsazenosti seminářů).</a:t>
            </a:r>
          </a:p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rámci projektu můžete řešit cokoliv, co Vás ze „Smart ekonomiky v kontextu průmyslu 4.0“ zaujme a bude bavit.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Například nové nápady nebo nápady na vylepšení v dané oblasti. Můžete se inspirovat tématy v sylabu, která budou postupně probírána na přednáškách a budou taktéž součástí zápočtového testu.</a:t>
            </a:r>
          </a:p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projektu se hodnotí nápad, originalita, obsah, zpracování. </a:t>
            </a:r>
          </a:p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konci semestru proběhne týmová prezentace (představení) Vašich projektů. Není povinnost mít </a:t>
            </a:r>
            <a:r>
              <a:rPr lang="cs-CZ" sz="24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powerpointovou</a:t>
            </a: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prezentaci – záleží na Vás, jakou formou budete chtít svůj projekt představit ostatním. </a:t>
            </a:r>
          </a:p>
        </p:txBody>
      </p:sp>
    </p:spTree>
    <p:extLst>
      <p:ext uri="{BB962C8B-B14F-4D97-AF65-F5344CB8AC3E}">
        <p14:creationId xmlns:p14="http://schemas.microsoft.com/office/powerpoint/2010/main" val="426269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HODNOCENÍ PROJEKTŮ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2291644"/>
            <a:ext cx="11313371" cy="4566356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BUDE AKTUALIZOVÁNO PO PRVNÍM SEMINÁŘI (nejpozději do 5. 3. 2023), KDE BUDOU UJASNĚNY A VYSVĚTLENY PODMÍNKY. </a:t>
            </a:r>
          </a:p>
        </p:txBody>
      </p:sp>
    </p:spTree>
    <p:extLst>
      <p:ext uri="{BB962C8B-B14F-4D97-AF65-F5344CB8AC3E}">
        <p14:creationId xmlns:p14="http://schemas.microsoft.com/office/powerpoint/2010/main" val="199537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4579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STRUČNÁ ANOTACE PŘEDMĚTU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92EA3F1-3AB6-4D66-8908-CE35887BBC13}"/>
              </a:ext>
            </a:extLst>
          </p:cNvPr>
          <p:cNvSpPr txBox="1">
            <a:spLocks/>
          </p:cNvSpPr>
          <p:nvPr/>
        </p:nvSpPr>
        <p:spPr>
          <a:xfrm>
            <a:off x="439314" y="1800521"/>
            <a:ext cx="11287630" cy="4779388"/>
          </a:xfrm>
          <a:prstGeom prst="rect">
            <a:avLst/>
          </a:prstGeom>
        </p:spPr>
        <p:txBody>
          <a:bodyPr vert="horz" lIns="45720" tIns="45720" rIns="45720" bIns="45720" rtlCol="0"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ctr">
              <a:lnSpc>
                <a:spcPct val="10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Cílem předmětu je seznámit studenty se základními i pokročilými prvky SMART ekonomiky v širších souvislostech Průmyslu 4.0. Cílem předmětu je studentům poskytnout hlubší vhled do problematiky soudobých ekonomických proměn a seznámit je s aktuálními trendy a to i v součinnosti odborníka z praxe.</a:t>
            </a:r>
          </a:p>
          <a:p>
            <a:pPr marL="0" indent="0" algn="ctr">
              <a:lnSpc>
                <a:spcPct val="100000"/>
              </a:lnSpc>
              <a:buClr>
                <a:srgbClr val="002060"/>
              </a:buClr>
              <a:buNone/>
            </a:pPr>
            <a:endParaRPr lang="cs-CZ" sz="24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indent="-360000" algn="ctr">
              <a:lnSpc>
                <a:spcPct val="10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Student se orientuje v problematice SMART řešení z pohledu technických i netechnických oblastí. Student je seznámen s možnostmi řešení z České republiky i ze zahraničí.</a:t>
            </a:r>
          </a:p>
        </p:txBody>
      </p:sp>
    </p:spTree>
    <p:extLst>
      <p:ext uri="{BB962C8B-B14F-4D97-AF65-F5344CB8AC3E}">
        <p14:creationId xmlns:p14="http://schemas.microsoft.com/office/powerpoint/2010/main" val="400074374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544</TotalTime>
  <Words>1255</Words>
  <Application>Microsoft Office PowerPoint</Application>
  <PresentationFormat>Širokoúhlá obrazovka</PresentationFormat>
  <Paragraphs>151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Cambria Math</vt:lpstr>
      <vt:lpstr>Gill Sans MT</vt:lpstr>
      <vt:lpstr>Tw Cen MT</vt:lpstr>
      <vt:lpstr>Wingdings</vt:lpstr>
      <vt:lpstr>Wingdings 2</vt:lpstr>
      <vt:lpstr>Dividenda</vt:lpstr>
      <vt:lpstr>SMART EKONOMIKA  V KONTEXTU PRŮMYSLU 4.0</vt:lpstr>
      <vt:lpstr>ZÁKLADNÍ INFORMACE</vt:lpstr>
      <vt:lpstr>PODMÍNKY ABSOLVOVÁNÍ</vt:lpstr>
      <vt:lpstr>PODMÍNKY ABSOLVOVÁNÍ</vt:lpstr>
      <vt:lpstr>Prezentace aplikace PowerPoint</vt:lpstr>
      <vt:lpstr>Prezentace aplikace PowerPoint</vt:lpstr>
      <vt:lpstr>PROJEKT A JEHO PREZENTACE </vt:lpstr>
      <vt:lpstr>HODNOCENÍ PROJEKTŮ</vt:lpstr>
      <vt:lpstr>STRUČNÁ ANOTACE PŘEDMĚTU</vt:lpstr>
      <vt:lpstr>STRUKTURA PŘEDNÁŠEK I.</vt:lpstr>
      <vt:lpstr>STRUKTURA PŘEDNÁŠEK II.</vt:lpstr>
      <vt:lpstr>ZÁKLADNÍ A 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Jan Nevima</cp:lastModifiedBy>
  <cp:revision>50</cp:revision>
  <dcterms:created xsi:type="dcterms:W3CDTF">2022-01-20T10:02:57Z</dcterms:created>
  <dcterms:modified xsi:type="dcterms:W3CDTF">2023-04-26T18:15:56Z</dcterms:modified>
</cp:coreProperties>
</file>