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74" r:id="rId4"/>
    <p:sldId id="273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8D053-B8EE-429F-BF64-7066B30056F1}" type="datetimeFigureOut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EC81F-0886-45C1-8B5F-0B426AB0DB40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8346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EE77-E316-4978-93D6-980A73B8F2EC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63107-CDAC-47BF-B19C-E47D76459AA0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B6B7-118C-46A1-A258-F937FF71AEE4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5D6DF-714A-46CF-9FDC-19C46DB319A2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61C32-F4AF-4252-8F10-E29549FC9BB1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F974-084B-4AF0-9527-3A1A09F17A29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C9DF7-2EA5-4449-9FA0-6D9F72D9059D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D9E4B-6B1C-495C-A562-AED66388504A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9A504-F5E1-40CB-88A9-4B3D4C008D0D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9AB5-EFD2-44B6-A544-A0D552ABEDD6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9176-7446-4D0F-9A59-56B3D98F1AD5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71ED6-73B4-40F5-BF71-BC0AB36948D4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SPRÁVNÍ PRÁVO</a:t>
            </a:r>
            <a:br>
              <a:rPr lang="cs-CZ" b="1" dirty="0" smtClean="0"/>
            </a:br>
            <a:r>
              <a:rPr lang="cs-CZ" b="1" dirty="0" smtClean="0"/>
              <a:t>-PODMÍNKY PREZENČNÍ</a:t>
            </a:r>
            <a:r>
              <a:rPr lang="cs-CZ" dirty="0" smtClean="0"/>
              <a:t>	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b="1" dirty="0" smtClean="0">
              <a:solidFill>
                <a:schemeClr val="tx1"/>
              </a:solidFill>
            </a:endParaRPr>
          </a:p>
          <a:p>
            <a:r>
              <a:rPr lang="cs-CZ" b="1" dirty="0" smtClean="0">
                <a:solidFill>
                  <a:schemeClr val="tx1"/>
                </a:solidFill>
              </a:rPr>
              <a:t>JUDr. Michal </a:t>
            </a:r>
            <a:r>
              <a:rPr lang="cs-CZ" b="1" dirty="0" err="1" smtClean="0">
                <a:solidFill>
                  <a:schemeClr val="tx1"/>
                </a:solidFill>
              </a:rPr>
              <a:t>Márton</a:t>
            </a:r>
            <a:r>
              <a:rPr lang="cs-CZ" b="1" dirty="0" smtClean="0">
                <a:solidFill>
                  <a:schemeClr val="tx1"/>
                </a:solidFill>
              </a:rPr>
              <a:t>, Ph.D.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52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právo,  </a:t>
            </a:r>
          </a:p>
          <a:p>
            <a:r>
              <a:rPr lang="cs-CZ" dirty="0" smtClean="0"/>
              <a:t>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539552" y="692696"/>
            <a:ext cx="813690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 smtClean="0"/>
              <a:t>Výuka předmětu správní právo – denní studium </a:t>
            </a:r>
          </a:p>
          <a:p>
            <a:endParaRPr lang="cs-CZ" sz="2400" b="1" dirty="0" smtClean="0"/>
          </a:p>
          <a:p>
            <a:r>
              <a:rPr lang="cs-CZ" sz="2400" b="1" dirty="0" smtClean="0"/>
              <a:t>Obsah </a:t>
            </a:r>
            <a:r>
              <a:rPr lang="cs-CZ" sz="2400" b="1" dirty="0" smtClean="0"/>
              <a:t>přednášek</a:t>
            </a:r>
            <a:endParaRPr lang="cs-CZ" sz="2400" b="1" dirty="0" smtClean="0"/>
          </a:p>
          <a:p>
            <a:r>
              <a:rPr lang="cs-CZ" sz="2400" b="1" dirty="0" smtClean="0"/>
              <a:t>21. </a:t>
            </a:r>
            <a:r>
              <a:rPr lang="cs-CZ" sz="2400" b="1" dirty="0" smtClean="0"/>
              <a:t>02. </a:t>
            </a:r>
            <a:r>
              <a:rPr lang="cs-CZ" sz="2400" b="1" dirty="0" smtClean="0"/>
              <a:t>2023    Úvod</a:t>
            </a:r>
            <a:endParaRPr lang="cs-CZ" sz="2400" b="1" dirty="0" smtClean="0"/>
          </a:p>
          <a:p>
            <a:r>
              <a:rPr lang="cs-CZ" sz="2400" b="1" dirty="0" smtClean="0"/>
              <a:t>28</a:t>
            </a:r>
            <a:r>
              <a:rPr lang="cs-CZ" sz="2400" b="1" dirty="0" smtClean="0"/>
              <a:t>. 02. 2023    Veřejná </a:t>
            </a:r>
            <a:r>
              <a:rPr lang="cs-CZ" sz="2400" b="1" dirty="0" smtClean="0"/>
              <a:t>správa a správní právo, obecná     </a:t>
            </a:r>
          </a:p>
          <a:p>
            <a:r>
              <a:rPr lang="cs-CZ" sz="2400" b="1" dirty="0"/>
              <a:t> </a:t>
            </a:r>
            <a:r>
              <a:rPr lang="cs-CZ" sz="2400" b="1" dirty="0" smtClean="0"/>
              <a:t>                          charakteristika správního </a:t>
            </a:r>
            <a:r>
              <a:rPr lang="cs-CZ" sz="2400" b="1" dirty="0" smtClean="0"/>
              <a:t>práva</a:t>
            </a:r>
          </a:p>
          <a:p>
            <a:r>
              <a:rPr lang="cs-CZ" sz="2400" b="1" dirty="0" smtClean="0"/>
              <a:t>07. 03. 2023     N</a:t>
            </a:r>
            <a:r>
              <a:rPr lang="cs-CZ" sz="2400" b="1" dirty="0" smtClean="0"/>
              <a:t>ormy  správního </a:t>
            </a:r>
            <a:r>
              <a:rPr lang="cs-CZ" sz="2400" b="1" dirty="0" smtClean="0"/>
              <a:t>práva a prameny správního </a:t>
            </a:r>
            <a:r>
              <a:rPr lang="cs-CZ" sz="2400" b="1" dirty="0" smtClean="0"/>
              <a:t> </a:t>
            </a:r>
          </a:p>
          <a:p>
            <a:r>
              <a:rPr lang="cs-CZ" sz="2400" b="1" dirty="0"/>
              <a:t> </a:t>
            </a:r>
            <a:r>
              <a:rPr lang="cs-CZ" sz="2400" b="1" dirty="0" smtClean="0"/>
              <a:t>                          </a:t>
            </a:r>
            <a:r>
              <a:rPr lang="cs-CZ" sz="2400" b="1" dirty="0" smtClean="0"/>
              <a:t>práva</a:t>
            </a:r>
            <a:endParaRPr lang="cs-CZ" sz="2400" b="1" dirty="0" smtClean="0"/>
          </a:p>
          <a:p>
            <a:r>
              <a:rPr lang="cs-CZ" sz="2400" b="1" dirty="0" smtClean="0"/>
              <a:t>14. </a:t>
            </a:r>
            <a:r>
              <a:rPr lang="cs-CZ" sz="2400" b="1" dirty="0" smtClean="0"/>
              <a:t>03. </a:t>
            </a:r>
            <a:r>
              <a:rPr lang="cs-CZ" sz="2400" b="1" dirty="0" smtClean="0"/>
              <a:t>2023    Správně </a:t>
            </a:r>
            <a:r>
              <a:rPr lang="cs-CZ" sz="2400" b="1" dirty="0" smtClean="0"/>
              <a:t>právní vztahy, subjekty </a:t>
            </a:r>
          </a:p>
          <a:p>
            <a:r>
              <a:rPr lang="cs-CZ" sz="2400" b="1" dirty="0"/>
              <a:t> </a:t>
            </a:r>
            <a:r>
              <a:rPr lang="cs-CZ" sz="2400" b="1" dirty="0" smtClean="0"/>
              <a:t>                         </a:t>
            </a:r>
            <a:r>
              <a:rPr lang="cs-CZ" sz="2400" b="1" dirty="0" smtClean="0"/>
              <a:t> správního práva</a:t>
            </a:r>
          </a:p>
          <a:p>
            <a:r>
              <a:rPr lang="cs-CZ" sz="2400" b="1" dirty="0" smtClean="0"/>
              <a:t>21. 03. 2023</a:t>
            </a:r>
            <a:r>
              <a:rPr lang="cs-CZ" sz="2400" b="1" dirty="0" smtClean="0"/>
              <a:t>     Základní </a:t>
            </a:r>
            <a:r>
              <a:rPr lang="cs-CZ" sz="2400" b="1" dirty="0" smtClean="0"/>
              <a:t>principy veřejné  </a:t>
            </a:r>
          </a:p>
          <a:p>
            <a:r>
              <a:rPr lang="cs-CZ" sz="2400" b="1" dirty="0"/>
              <a:t> </a:t>
            </a:r>
            <a:r>
              <a:rPr lang="cs-CZ" sz="2400" b="1" dirty="0" smtClean="0"/>
              <a:t>                          </a:t>
            </a:r>
            <a:r>
              <a:rPr lang="cs-CZ" sz="2400" b="1" dirty="0" smtClean="0"/>
              <a:t>správy </a:t>
            </a:r>
          </a:p>
          <a:p>
            <a:r>
              <a:rPr lang="cs-CZ" sz="2400" b="1" dirty="0" smtClean="0"/>
              <a:t>28. 03. 2023     S</a:t>
            </a:r>
            <a:r>
              <a:rPr lang="cs-CZ" sz="2400" b="1" dirty="0" smtClean="0"/>
              <a:t>právní  trestání</a:t>
            </a:r>
            <a:endParaRPr lang="cs-CZ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412367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Veřejná správa a správní právo, 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539552" y="1028343"/>
            <a:ext cx="82089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04. 04. 2023 –  Správní právo procesní I. - účastníci, zahájení </a:t>
            </a:r>
          </a:p>
          <a:p>
            <a:r>
              <a:rPr lang="cs-CZ" sz="2400" b="1" dirty="0"/>
              <a:t>                            řízení </a:t>
            </a:r>
          </a:p>
          <a:p>
            <a:r>
              <a:rPr lang="cs-CZ" sz="2400" b="1" dirty="0"/>
              <a:t>11. 04. 2023 –  Správní právo procesní II. dokazování</a:t>
            </a:r>
          </a:p>
          <a:p>
            <a:endParaRPr lang="cs-CZ" sz="2400" b="1" dirty="0"/>
          </a:p>
          <a:p>
            <a:r>
              <a:rPr lang="cs-CZ" sz="2400" b="1" dirty="0"/>
              <a:t>18. 04. 2023 -  Správní právo procesní III. – rozhodnutí</a:t>
            </a:r>
          </a:p>
          <a:p>
            <a:endParaRPr lang="cs-CZ" sz="2400" b="1" dirty="0"/>
          </a:p>
          <a:p>
            <a:r>
              <a:rPr lang="cs-CZ" sz="2400" b="1" dirty="0"/>
              <a:t>25. 04. 2023 – Správní právo procesní IV.- opravné prostředky</a:t>
            </a:r>
          </a:p>
          <a:p>
            <a:endParaRPr lang="cs-CZ" sz="2400" b="1" dirty="0"/>
          </a:p>
          <a:p>
            <a:r>
              <a:rPr lang="cs-CZ" sz="2400" b="1" dirty="0"/>
              <a:t>02. 05. 2023 – Opakování, praktické případy</a:t>
            </a:r>
          </a:p>
          <a:p>
            <a:endParaRPr lang="cs-CZ" sz="2400" b="1" dirty="0"/>
          </a:p>
          <a:p>
            <a:r>
              <a:rPr lang="cs-CZ" sz="2400" b="1" dirty="0"/>
              <a:t>09. 05. 2023 – Opakování, praktické případy</a:t>
            </a:r>
          </a:p>
          <a:p>
            <a:endParaRPr lang="cs-CZ" sz="2400" b="1" dirty="0"/>
          </a:p>
          <a:p>
            <a:r>
              <a:rPr lang="cs-CZ" sz="2400" b="1" dirty="0"/>
              <a:t>16. 05. 2023 – Opakování, praktické případy</a:t>
            </a:r>
          </a:p>
        </p:txBody>
      </p:sp>
    </p:spTree>
    <p:extLst>
      <p:ext uri="{BB962C8B-B14F-4D97-AF65-F5344CB8AC3E}">
        <p14:creationId xmlns:p14="http://schemas.microsoft.com/office/powerpoint/2010/main" val="3580242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právo,  </a:t>
            </a:r>
          </a:p>
          <a:p>
            <a:r>
              <a:rPr lang="cs-CZ" dirty="0" smtClean="0"/>
              <a:t>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251520" y="188640"/>
            <a:ext cx="856895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Podmínky úspěšného absolvování předmětu</a:t>
            </a:r>
          </a:p>
          <a:p>
            <a:endParaRPr lang="cs-CZ" sz="2400" b="1" dirty="0"/>
          </a:p>
          <a:p>
            <a:r>
              <a:rPr lang="cs-CZ" sz="2000" dirty="0" smtClean="0"/>
              <a:t>Zkouškový test, studenti mohou získat celkem </a:t>
            </a:r>
            <a:r>
              <a:rPr lang="cs-CZ" sz="2000" b="1" dirty="0" smtClean="0"/>
              <a:t>20 </a:t>
            </a:r>
            <a:r>
              <a:rPr lang="cs-CZ" sz="2000" dirty="0" smtClean="0"/>
              <a:t> bodů, a to takto:</a:t>
            </a:r>
          </a:p>
          <a:p>
            <a:endParaRPr lang="cs-CZ" sz="2000" dirty="0" smtClean="0"/>
          </a:p>
          <a:p>
            <a:r>
              <a:rPr lang="cs-CZ" sz="2000" dirty="0" smtClean="0"/>
              <a:t>Test se skládá z 20 otázek uzavřených otázek, výběr ze </a:t>
            </a:r>
            <a:r>
              <a:rPr lang="cs-CZ" sz="2000" dirty="0" smtClean="0"/>
              <a:t>4 </a:t>
            </a:r>
            <a:r>
              <a:rPr lang="cs-CZ" sz="2000" dirty="0" smtClean="0"/>
              <a:t>možností, vždy jedna správná, každá správná odpověď hodnocena 1 bodem.</a:t>
            </a:r>
          </a:p>
          <a:p>
            <a:endParaRPr lang="cs-CZ" sz="2000" dirty="0"/>
          </a:p>
          <a:p>
            <a:r>
              <a:rPr lang="cs-CZ" sz="1400" dirty="0" smtClean="0"/>
              <a:t>20 – 19 ………………. </a:t>
            </a:r>
            <a:r>
              <a:rPr lang="cs-CZ" sz="1400" b="1" dirty="0" smtClean="0"/>
              <a:t>A</a:t>
            </a:r>
          </a:p>
          <a:p>
            <a:r>
              <a:rPr lang="cs-CZ" sz="1400" dirty="0" smtClean="0"/>
              <a:t>18 – 17 ………………  </a:t>
            </a:r>
            <a:r>
              <a:rPr lang="cs-CZ" sz="1400" b="1" dirty="0" smtClean="0"/>
              <a:t>B</a:t>
            </a:r>
          </a:p>
          <a:p>
            <a:r>
              <a:rPr lang="cs-CZ" sz="1400" dirty="0" smtClean="0"/>
              <a:t>16 – 15 ………………  </a:t>
            </a:r>
            <a:r>
              <a:rPr lang="cs-CZ" sz="1400" b="1" dirty="0" smtClean="0"/>
              <a:t>C</a:t>
            </a:r>
          </a:p>
          <a:p>
            <a:r>
              <a:rPr lang="cs-CZ" sz="1400" dirty="0" smtClean="0"/>
              <a:t>14 –  13 ……………… </a:t>
            </a:r>
            <a:r>
              <a:rPr lang="cs-CZ" sz="1400" b="1" dirty="0" smtClean="0"/>
              <a:t>D</a:t>
            </a:r>
            <a:endParaRPr lang="cs-CZ" sz="1400" b="1" dirty="0" smtClean="0"/>
          </a:p>
          <a:p>
            <a:r>
              <a:rPr lang="cs-CZ" sz="1400" dirty="0" smtClean="0"/>
              <a:t>12 – 11………………  </a:t>
            </a:r>
            <a:r>
              <a:rPr lang="cs-CZ" sz="1400" dirty="0" smtClean="0"/>
              <a:t> </a:t>
            </a:r>
            <a:r>
              <a:rPr lang="cs-CZ" sz="1400" b="1" dirty="0" smtClean="0"/>
              <a:t>E</a:t>
            </a:r>
            <a:endParaRPr lang="cs-CZ" sz="1400" b="1" dirty="0" smtClean="0"/>
          </a:p>
          <a:p>
            <a:r>
              <a:rPr lang="cs-CZ" sz="1400" dirty="0" smtClean="0"/>
              <a:t>10 – 0 </a:t>
            </a:r>
            <a:r>
              <a:rPr lang="cs-CZ" sz="1400" dirty="0" smtClean="0"/>
              <a:t>………………….</a:t>
            </a:r>
            <a:r>
              <a:rPr lang="cs-CZ" sz="1400" b="1" dirty="0" smtClean="0"/>
              <a:t>F</a:t>
            </a:r>
            <a:endParaRPr lang="cs-CZ" sz="1400" b="1" dirty="0" smtClean="0"/>
          </a:p>
          <a:p>
            <a:endParaRPr lang="cs-CZ" sz="2000" b="1" dirty="0" smtClean="0"/>
          </a:p>
          <a:p>
            <a:r>
              <a:rPr lang="cs-CZ" sz="2000" b="1" dirty="0" smtClean="0"/>
              <a:t>Literatura – povinná</a:t>
            </a:r>
          </a:p>
          <a:p>
            <a:endParaRPr lang="cs-CZ" sz="2000" b="1" dirty="0" smtClean="0"/>
          </a:p>
          <a:p>
            <a:r>
              <a:rPr lang="cs-CZ" sz="2000" b="1" u="sng" dirty="0"/>
              <a:t>prezentace z </a:t>
            </a:r>
            <a:r>
              <a:rPr lang="cs-CZ" sz="2000" b="1" u="sng" dirty="0" smtClean="0"/>
              <a:t>přednášek</a:t>
            </a:r>
            <a:endParaRPr lang="cs-CZ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Průcha, P. Správní právo. Obecná část. 8. vydání. Brno: Doplněk, 2012.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z</a:t>
            </a:r>
            <a:r>
              <a:rPr lang="cs-CZ" sz="2000" dirty="0" smtClean="0"/>
              <a:t>ákon č. 500/2004 Sb., správní řád</a:t>
            </a:r>
          </a:p>
        </p:txBody>
      </p:sp>
    </p:spTree>
    <p:extLst>
      <p:ext uri="{BB962C8B-B14F-4D97-AF65-F5344CB8AC3E}">
        <p14:creationId xmlns:p14="http://schemas.microsoft.com/office/powerpoint/2010/main" val="125275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1532</TotalTime>
  <Words>316</Words>
  <Application>Microsoft Office PowerPoint</Application>
  <PresentationFormat>Předvádění na obrazovce (4:3)</PresentationFormat>
  <Paragraphs>55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7" baseType="lpstr">
      <vt:lpstr>Arial</vt:lpstr>
      <vt:lpstr>Calibri</vt:lpstr>
      <vt:lpstr>Motiv sady Office</vt:lpstr>
      <vt:lpstr>SPRÁVNÍ PRÁVO -PODMÍNKY PREZENČNÍ 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VEŘEJNÁ SPRÁVA</dc:title>
  <dc:creator>Pospíšil Petr</dc:creator>
  <cp:lastModifiedBy>Márton Michal JUDr., Ph.D.</cp:lastModifiedBy>
  <cp:revision>115</cp:revision>
  <dcterms:created xsi:type="dcterms:W3CDTF">2015-09-08T17:35:18Z</dcterms:created>
  <dcterms:modified xsi:type="dcterms:W3CDTF">2023-02-27T08:24:56Z</dcterms:modified>
</cp:coreProperties>
</file>