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66" r:id="rId3"/>
    <p:sldId id="267" r:id="rId4"/>
    <p:sldId id="258" r:id="rId5"/>
    <p:sldId id="275" r:id="rId6"/>
    <p:sldId id="263" r:id="rId7"/>
    <p:sldId id="282" r:id="rId8"/>
    <p:sldId id="260" r:id="rId9"/>
    <p:sldId id="261" r:id="rId10"/>
    <p:sldId id="276" r:id="rId11"/>
    <p:sldId id="277" r:id="rId12"/>
    <p:sldId id="278" r:id="rId13"/>
    <p:sldId id="279" r:id="rId14"/>
    <p:sldId id="280"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27.02.2023</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10</a:t>
            </a:fld>
            <a:endParaRPr lang="cs-CZ" dirty="0"/>
          </a:p>
        </p:txBody>
      </p:sp>
    </p:spTree>
    <p:extLst>
      <p:ext uri="{BB962C8B-B14F-4D97-AF65-F5344CB8AC3E}">
        <p14:creationId xmlns:p14="http://schemas.microsoft.com/office/powerpoint/2010/main" val="280114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67E4EE77-E316-4978-93D6-980A73B8F2EC}" type="datetime1">
              <a:rPr lang="cs-CZ" smtClean="0"/>
              <a:pPr/>
              <a:t>27.02.2023</a:t>
            </a:fld>
            <a:endParaRPr lang="cs-CZ" dirty="0"/>
          </a:p>
        </p:txBody>
      </p:sp>
      <p:sp>
        <p:nvSpPr>
          <p:cNvPr id="5" name="Zástupný symbol pro zápatí 4"/>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DA63107-CDAC-47BF-B19C-E47D76459AA0}" type="datetime1">
              <a:rPr lang="cs-CZ" smtClean="0"/>
              <a:pPr/>
              <a:t>27.02.2023</a:t>
            </a:fld>
            <a:endParaRPr lang="cs-CZ" dirty="0"/>
          </a:p>
        </p:txBody>
      </p:sp>
      <p:sp>
        <p:nvSpPr>
          <p:cNvPr id="5" name="Zástupný symbol pro zápatí 4"/>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16AB6B7-118C-46A1-A258-F937FF71AEE4}" type="datetime1">
              <a:rPr lang="cs-CZ" smtClean="0"/>
              <a:pPr/>
              <a:t>27.02.2023</a:t>
            </a:fld>
            <a:endParaRPr lang="cs-CZ" dirty="0"/>
          </a:p>
        </p:txBody>
      </p:sp>
      <p:sp>
        <p:nvSpPr>
          <p:cNvPr id="5" name="Zástupný symbol pro zápatí 4"/>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025D6DF-714A-46CF-9FDC-19C46DB319A2}" type="datetime1">
              <a:rPr lang="cs-CZ" smtClean="0"/>
              <a:pPr/>
              <a:t>27.02.2023</a:t>
            </a:fld>
            <a:endParaRPr lang="cs-CZ" dirty="0"/>
          </a:p>
        </p:txBody>
      </p:sp>
      <p:sp>
        <p:nvSpPr>
          <p:cNvPr id="5" name="Zástupný symbol pro zápatí 4"/>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C6161C32-F4AF-4252-8F10-E29549FC9BB1}" type="datetime1">
              <a:rPr lang="cs-CZ" smtClean="0"/>
              <a:pPr/>
              <a:t>27.02.2023</a:t>
            </a:fld>
            <a:endParaRPr lang="cs-CZ" dirty="0"/>
          </a:p>
        </p:txBody>
      </p:sp>
      <p:sp>
        <p:nvSpPr>
          <p:cNvPr id="5" name="Zástupný symbol pro zápatí 4"/>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64EF974-084B-4AF0-9527-3A1A09F17A29}" type="datetime1">
              <a:rPr lang="cs-CZ" smtClean="0"/>
              <a:pPr/>
              <a:t>27.02.2023</a:t>
            </a:fld>
            <a:endParaRPr lang="cs-CZ" dirty="0"/>
          </a:p>
        </p:txBody>
      </p:sp>
      <p:sp>
        <p:nvSpPr>
          <p:cNvPr id="6" name="Zástupný symbol pro zápatí 5"/>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C1C9DF7-2EA5-4449-9FA0-6D9F72D9059D}" type="datetime1">
              <a:rPr lang="cs-CZ" smtClean="0"/>
              <a:pPr/>
              <a:t>27.02.2023</a:t>
            </a:fld>
            <a:endParaRPr lang="cs-CZ" dirty="0"/>
          </a:p>
        </p:txBody>
      </p:sp>
      <p:sp>
        <p:nvSpPr>
          <p:cNvPr id="8" name="Zástupný symbol pro zápatí 7"/>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0ED9E4B-6B1C-495C-A562-AED66388504A}" type="datetime1">
              <a:rPr lang="cs-CZ" smtClean="0"/>
              <a:pPr/>
              <a:t>27.02.2023</a:t>
            </a:fld>
            <a:endParaRPr lang="cs-CZ" dirty="0"/>
          </a:p>
        </p:txBody>
      </p:sp>
      <p:sp>
        <p:nvSpPr>
          <p:cNvPr id="4" name="Zástupný symbol pro zápatí 3"/>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EA9A504-F5E1-40CB-88A9-4B3D4C008D0D}" type="datetime1">
              <a:rPr lang="cs-CZ" smtClean="0"/>
              <a:pPr/>
              <a:t>27.02.2023</a:t>
            </a:fld>
            <a:endParaRPr lang="cs-CZ" dirty="0"/>
          </a:p>
        </p:txBody>
      </p:sp>
      <p:sp>
        <p:nvSpPr>
          <p:cNvPr id="3" name="Zástupný symbol pro zápatí 2"/>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19B9AB5-EFD2-44B6-A544-A0D552ABEDD6}" type="datetime1">
              <a:rPr lang="cs-CZ" smtClean="0"/>
              <a:pPr/>
              <a:t>27.02.2023</a:t>
            </a:fld>
            <a:endParaRPr lang="cs-CZ" dirty="0"/>
          </a:p>
        </p:txBody>
      </p:sp>
      <p:sp>
        <p:nvSpPr>
          <p:cNvPr id="6" name="Zástupný symbol pro zápatí 5"/>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0479176-7446-4D0F-9A59-56B3D98F1AD5}" type="datetime1">
              <a:rPr lang="cs-CZ" smtClean="0"/>
              <a:pPr/>
              <a:t>27.02.2023</a:t>
            </a:fld>
            <a:endParaRPr lang="cs-CZ" dirty="0"/>
          </a:p>
        </p:txBody>
      </p:sp>
      <p:sp>
        <p:nvSpPr>
          <p:cNvPr id="6" name="Zástupný symbol pro zápatí 5"/>
          <p:cNvSpPr>
            <a:spLocks noGrp="1"/>
          </p:cNvSpPr>
          <p:nvPr>
            <p:ph type="ftr" sz="quarter" idx="11"/>
          </p:nvPr>
        </p:nvSpPr>
        <p:spPr/>
        <p:txBody>
          <a:bodyPr/>
          <a:lstStyle/>
          <a:p>
            <a:r>
              <a:rPr lang="cs-CZ" dirty="0" smtClean="0"/>
              <a:t>Veřejná správa a správní právo,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B71ED6-73B4-40F5-BF71-BC0AB36948D4}" type="datetime1">
              <a:rPr lang="cs-CZ" smtClean="0"/>
              <a:pPr/>
              <a:t>27.02.2023</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Veřejná správa a správní právo,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VEŘEJNÁ SPRÁVA A SPRÁVNÍ PRÁVO</a:t>
            </a:r>
            <a:r>
              <a:rPr lang="cs-CZ" dirty="0" smtClean="0"/>
              <a:t>	</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TextovéPole 3"/>
          <p:cNvSpPr txBox="1"/>
          <p:nvPr/>
        </p:nvSpPr>
        <p:spPr>
          <a:xfrm>
            <a:off x="467544" y="548680"/>
            <a:ext cx="8280920" cy="3570208"/>
          </a:xfrm>
          <a:prstGeom prst="rect">
            <a:avLst/>
          </a:prstGeom>
          <a:noFill/>
        </p:spPr>
        <p:txBody>
          <a:bodyPr wrap="square" rtlCol="0">
            <a:spAutoFit/>
          </a:bodyPr>
          <a:lstStyle/>
          <a:p>
            <a:r>
              <a:rPr lang="cs-CZ" sz="2400" b="1" dirty="0"/>
              <a:t>Vztah státní správy a samosprávy</a:t>
            </a:r>
          </a:p>
          <a:p>
            <a:endParaRPr lang="cs-CZ" sz="2400" b="1" dirty="0"/>
          </a:p>
          <a:p>
            <a:pPr marL="285750" indent="-285750" algn="just">
              <a:buFont typeface="Wingdings" panose="05000000000000000000" pitchFamily="2" charset="2"/>
              <a:buChar char="q"/>
            </a:pPr>
            <a:r>
              <a:rPr lang="cs-CZ" dirty="0" smtClean="0"/>
              <a:t>samosprávu definuje stát v </a:t>
            </a:r>
            <a:r>
              <a:rPr lang="cs-CZ" b="1" dirty="0" smtClean="0"/>
              <a:t>zákonech</a:t>
            </a:r>
            <a:r>
              <a:rPr lang="cs-CZ" dirty="0" smtClean="0"/>
              <a:t>, může vyslovit vůli, že samospráva nebude existovat (ústavním zákonem lze zrušit vyšší územně samosprávné celky)</a:t>
            </a:r>
            <a:endParaRPr lang="cs-CZ" dirty="0"/>
          </a:p>
          <a:p>
            <a:pPr marL="285750" indent="-285750" algn="just">
              <a:buFont typeface="Wingdings" panose="05000000000000000000" pitchFamily="2" charset="2"/>
              <a:buChar char="q"/>
            </a:pPr>
            <a:endParaRPr lang="cs-CZ" sz="1600" dirty="0"/>
          </a:p>
          <a:p>
            <a:pPr marL="285750" indent="-285750" algn="just">
              <a:buFont typeface="Wingdings" panose="05000000000000000000" pitchFamily="2" charset="2"/>
              <a:buChar char="q"/>
            </a:pPr>
            <a:r>
              <a:rPr lang="cs-CZ" dirty="0" smtClean="0"/>
              <a:t>samospráva podléhá </a:t>
            </a:r>
            <a:r>
              <a:rPr lang="cs-CZ" b="1" dirty="0" smtClean="0"/>
              <a:t>státnímu dohledu </a:t>
            </a:r>
            <a:r>
              <a:rPr lang="cs-CZ" dirty="0" smtClean="0"/>
              <a:t>(obecně závazná vyhláška obce – přezkum Ministerstvem vnitra – Ústavním soudem)</a:t>
            </a:r>
            <a:endParaRPr lang="cs-CZ"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r>
              <a:rPr lang="cs-CZ" dirty="0" smtClean="0"/>
              <a:t>je na státu </a:t>
            </a:r>
            <a:r>
              <a:rPr lang="cs-CZ" b="1" dirty="0" smtClean="0"/>
              <a:t>finančně závislá </a:t>
            </a:r>
            <a:r>
              <a:rPr lang="cs-CZ" dirty="0" smtClean="0"/>
              <a:t>(</a:t>
            </a:r>
            <a:r>
              <a:rPr lang="cs-CZ" dirty="0"/>
              <a:t>z</a:t>
            </a:r>
            <a:r>
              <a:rPr lang="cs-CZ" dirty="0" smtClean="0"/>
              <a:t>ákon </a:t>
            </a:r>
            <a:r>
              <a:rPr lang="cs-CZ" dirty="0"/>
              <a:t>č. 243/2000 Sb., o rozpočtovém určení výnosů některých daní územním samosprávným celkům a některým státním fondům (zákon o rozpočtovém určení daní).</a:t>
            </a:r>
          </a:p>
          <a:p>
            <a:endParaRPr lang="cs-CZ" dirty="0"/>
          </a:p>
        </p:txBody>
      </p:sp>
    </p:spTree>
    <p:extLst>
      <p:ext uri="{BB962C8B-B14F-4D97-AF65-F5344CB8AC3E}">
        <p14:creationId xmlns:p14="http://schemas.microsoft.com/office/powerpoint/2010/main" val="2712395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4" name="TextovéPole 3"/>
          <p:cNvSpPr txBox="1"/>
          <p:nvPr/>
        </p:nvSpPr>
        <p:spPr>
          <a:xfrm>
            <a:off x="395536" y="692696"/>
            <a:ext cx="8208912" cy="5124480"/>
          </a:xfrm>
          <a:prstGeom prst="rect">
            <a:avLst/>
          </a:prstGeom>
          <a:noFill/>
        </p:spPr>
        <p:txBody>
          <a:bodyPr wrap="square" rtlCol="0">
            <a:spAutoFit/>
          </a:bodyPr>
          <a:lstStyle/>
          <a:p>
            <a:r>
              <a:rPr lang="cs-CZ" sz="2400" b="1" dirty="0" smtClean="0"/>
              <a:t>Státní správa</a:t>
            </a:r>
          </a:p>
          <a:p>
            <a:endParaRPr lang="cs-CZ" b="1" dirty="0"/>
          </a:p>
          <a:p>
            <a:pPr algn="just">
              <a:spcAft>
                <a:spcPts val="600"/>
              </a:spcAft>
            </a:pPr>
            <a:r>
              <a:rPr lang="cs-CZ" dirty="0"/>
              <a:t>Státní správa je odvozena od podstaty a poslání státu, který jejím prostřednictvím realizuje svou výkonnou moc</a:t>
            </a:r>
            <a:r>
              <a:rPr lang="cs-CZ" dirty="0" smtClean="0"/>
              <a:t>. </a:t>
            </a:r>
          </a:p>
          <a:p>
            <a:pPr algn="just"/>
            <a:r>
              <a:rPr lang="cs-CZ" dirty="0" smtClean="0"/>
              <a:t>Subjektem </a:t>
            </a:r>
            <a:r>
              <a:rPr lang="cs-CZ" dirty="0"/>
              <a:t>vykonávajícím státní správu je v prvé řadě stát, to však nebrání tomu, aby v některých případech stát přenesl svou působnost na jiné subjekty veřejné správy (např. kraje a obce vykonávající státní správu v přenesené působnosti). </a:t>
            </a:r>
            <a:endParaRPr lang="cs-CZ" dirty="0" smtClean="0"/>
          </a:p>
          <a:p>
            <a:pPr algn="just">
              <a:spcAft>
                <a:spcPts val="600"/>
              </a:spcAft>
            </a:pPr>
            <a:r>
              <a:rPr lang="cs-CZ" dirty="0" smtClean="0"/>
              <a:t>Státní </a:t>
            </a:r>
            <a:r>
              <a:rPr lang="cs-CZ" dirty="0"/>
              <a:t>správa slouží státu k aplikaci práva a v širším smyslu také k realizaci státní politiky</a:t>
            </a:r>
            <a:r>
              <a:rPr lang="cs-CZ" dirty="0" smtClean="0"/>
              <a:t>.</a:t>
            </a:r>
          </a:p>
          <a:p>
            <a:pPr algn="just">
              <a:spcAft>
                <a:spcPts val="600"/>
              </a:spcAft>
            </a:pPr>
            <a:r>
              <a:rPr lang="cs-CZ" dirty="0"/>
              <a:t>Ve státní správě se projevují </a:t>
            </a:r>
            <a:r>
              <a:rPr lang="cs-CZ" b="1" dirty="0"/>
              <a:t>prvky řízení a regulace</a:t>
            </a:r>
            <a:r>
              <a:rPr lang="cs-CZ" dirty="0"/>
              <a:t>. Stát prostřednictvím svých orgánů totiž zajišťuje dosažení stanovených cílů obsažených v zákonech </a:t>
            </a:r>
            <a:r>
              <a:rPr lang="cs-CZ" b="1" i="1" dirty="0"/>
              <a:t>(řízení)</a:t>
            </a:r>
            <a:r>
              <a:rPr lang="cs-CZ" dirty="0"/>
              <a:t> a udržování žádoucího stavu či obnovu předchozího stavu narušeného protiprávním jednáním </a:t>
            </a:r>
            <a:r>
              <a:rPr lang="cs-CZ" b="1" i="1" dirty="0"/>
              <a:t>(regulace)</a:t>
            </a:r>
            <a:r>
              <a:rPr lang="cs-CZ" dirty="0"/>
              <a:t>. To vše směřuje k naplnění ochranné a mocenské funkce státu, která spočívá v poskytování ochrany subjektům, jejichž práva byla porušena</a:t>
            </a:r>
            <a:r>
              <a:rPr lang="cs-CZ" dirty="0" smtClean="0"/>
              <a:t>.</a:t>
            </a:r>
          </a:p>
          <a:p>
            <a:pPr algn="just"/>
            <a:r>
              <a:rPr lang="cs-CZ" dirty="0"/>
              <a:t>Za účelem naplnění svých úkolů stát zřizuje </a:t>
            </a:r>
            <a:r>
              <a:rPr lang="cs-CZ" b="1" dirty="0"/>
              <a:t>soustavu hierarchicky uspořádaných orgánů,</a:t>
            </a:r>
            <a:r>
              <a:rPr lang="cs-CZ" dirty="0"/>
              <a:t> mezi kterými existují vztahy nadřízenosti a podřízenosti. Tyto mocenské vztahy jsou typické právě pro státní správu a odlišují ji od samosprávy.</a:t>
            </a:r>
            <a:r>
              <a:rPr lang="cs-CZ" dirty="0" smtClean="0"/>
              <a:t> </a:t>
            </a:r>
            <a:endParaRPr lang="cs-CZ" b="1" dirty="0"/>
          </a:p>
        </p:txBody>
      </p:sp>
    </p:spTree>
    <p:extLst>
      <p:ext uri="{BB962C8B-B14F-4D97-AF65-F5344CB8AC3E}">
        <p14:creationId xmlns:p14="http://schemas.microsoft.com/office/powerpoint/2010/main" val="1094870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TextovéPole 3"/>
          <p:cNvSpPr txBox="1"/>
          <p:nvPr/>
        </p:nvSpPr>
        <p:spPr>
          <a:xfrm>
            <a:off x="323528" y="620688"/>
            <a:ext cx="8352928" cy="5539978"/>
          </a:xfrm>
          <a:prstGeom prst="rect">
            <a:avLst/>
          </a:prstGeom>
          <a:noFill/>
        </p:spPr>
        <p:txBody>
          <a:bodyPr wrap="square" rtlCol="0">
            <a:spAutoFit/>
          </a:bodyPr>
          <a:lstStyle/>
          <a:p>
            <a:r>
              <a:rPr lang="cs-CZ" sz="2400" b="1" dirty="0" smtClean="0"/>
              <a:t>Státní správa</a:t>
            </a:r>
          </a:p>
          <a:p>
            <a:endParaRPr lang="cs-CZ" sz="2400" b="1" dirty="0"/>
          </a:p>
          <a:p>
            <a:pPr algn="just"/>
            <a:r>
              <a:rPr lang="cs-CZ" b="1" dirty="0" smtClean="0"/>
              <a:t>ústřední</a:t>
            </a:r>
            <a:r>
              <a:rPr lang="cs-CZ" dirty="0"/>
              <a:t>, </a:t>
            </a:r>
            <a:r>
              <a:rPr lang="cs-CZ" dirty="0" smtClean="0"/>
              <a:t>vykonávaná</a:t>
            </a:r>
            <a:r>
              <a:rPr lang="cs-CZ" b="1" dirty="0" smtClean="0"/>
              <a:t> </a:t>
            </a:r>
            <a:r>
              <a:rPr lang="cs-CZ" dirty="0"/>
              <a:t>státními orgány s celostátní působností jakými jsou ministerstva a jiné ústřední orgány státní správy </a:t>
            </a:r>
            <a:r>
              <a:rPr lang="cs-CZ" dirty="0" smtClean="0"/>
              <a:t>(zákon č. 2/1969 Sb., kompetenční zákon)</a:t>
            </a:r>
            <a:endParaRPr lang="cs-CZ" dirty="0"/>
          </a:p>
          <a:p>
            <a:pPr algn="just"/>
            <a:endParaRPr lang="cs-CZ" b="1" dirty="0" smtClean="0"/>
          </a:p>
          <a:p>
            <a:pPr algn="just"/>
            <a:r>
              <a:rPr lang="cs-CZ" b="1" dirty="0" smtClean="0"/>
              <a:t>územní</a:t>
            </a:r>
            <a:r>
              <a:rPr lang="cs-CZ" i="1" dirty="0" smtClean="0"/>
              <a:t> </a:t>
            </a:r>
            <a:r>
              <a:rPr lang="cs-CZ" dirty="0" smtClean="0"/>
              <a:t>vykonávaná</a:t>
            </a:r>
            <a:r>
              <a:rPr lang="cs-CZ" b="1" dirty="0" smtClean="0"/>
              <a:t> </a:t>
            </a:r>
            <a:r>
              <a:rPr lang="cs-CZ" dirty="0"/>
              <a:t>státními orgány s omezenou místní působností, mezi které patří například úřady práce, finanční úřady, úřady obcí a krajů vykonávající státní správu v přenesené působnosti apod</a:t>
            </a:r>
            <a:r>
              <a:rPr lang="cs-CZ" dirty="0" smtClean="0"/>
              <a:t>.</a:t>
            </a:r>
          </a:p>
          <a:p>
            <a:pPr algn="just"/>
            <a:r>
              <a:rPr lang="cs-CZ" dirty="0" smtClean="0"/>
              <a:t> </a:t>
            </a:r>
          </a:p>
          <a:p>
            <a:pPr algn="just"/>
            <a:r>
              <a:rPr lang="cs-CZ" dirty="0"/>
              <a:t>Za účelem naplňování úkolů státní správy je území České republiky rozděleno na územní jednotky. Základním stupněm výkonu státní správy je </a:t>
            </a:r>
            <a:r>
              <a:rPr lang="cs-CZ" b="1" dirty="0"/>
              <a:t>místní státní správa</a:t>
            </a:r>
            <a:r>
              <a:rPr lang="cs-CZ" dirty="0"/>
              <a:t> vykonávaná na území jedné či více obcí. Příkladem státní správy na místní úrovni je finanční správa, stavební správa apod. Druhým stupněm je </a:t>
            </a:r>
            <a:r>
              <a:rPr lang="cs-CZ" b="1" dirty="0"/>
              <a:t>okresní státní správa</a:t>
            </a:r>
            <a:r>
              <a:rPr lang="cs-CZ" dirty="0"/>
              <a:t> vykonávána okresními institucemi. Jako příklad </a:t>
            </a:r>
            <a:r>
              <a:rPr lang="cs-CZ" dirty="0" smtClean="0"/>
              <a:t>lze uvést okresní </a:t>
            </a:r>
            <a:r>
              <a:rPr lang="cs-CZ" dirty="0"/>
              <a:t>policejní správu, okresní správu sociálního </a:t>
            </a:r>
            <a:r>
              <a:rPr lang="cs-CZ" dirty="0" smtClean="0"/>
              <a:t>zabezpečení apod.</a:t>
            </a:r>
          </a:p>
          <a:p>
            <a:pPr algn="just"/>
            <a:endParaRPr lang="cs-CZ" dirty="0" smtClean="0"/>
          </a:p>
          <a:p>
            <a:pPr algn="just"/>
            <a:r>
              <a:rPr lang="cs-CZ" dirty="0"/>
              <a:t>Dalším stupněm je </a:t>
            </a:r>
            <a:r>
              <a:rPr lang="cs-CZ" b="1" dirty="0"/>
              <a:t>krajská státní správa</a:t>
            </a:r>
            <a:r>
              <a:rPr lang="cs-CZ" dirty="0"/>
              <a:t> vykonávající správu na pověřeném území. </a:t>
            </a:r>
            <a:r>
              <a:rPr lang="cs-CZ" dirty="0" smtClean="0"/>
              <a:t>Území krajské </a:t>
            </a:r>
            <a:r>
              <a:rPr lang="cs-CZ" dirty="0"/>
              <a:t>státní správy se nemusí krýt s územím krajské územní samosprávy. Na tomto stupni můžeme nalézt například krajskou policejní správu či krajské hygieniky. </a:t>
            </a:r>
            <a:endParaRPr lang="cs-CZ" b="1" dirty="0"/>
          </a:p>
        </p:txBody>
      </p:sp>
    </p:spTree>
    <p:extLst>
      <p:ext uri="{BB962C8B-B14F-4D97-AF65-F5344CB8AC3E}">
        <p14:creationId xmlns:p14="http://schemas.microsoft.com/office/powerpoint/2010/main" val="3925538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TextovéPole 3"/>
          <p:cNvSpPr txBox="1"/>
          <p:nvPr/>
        </p:nvSpPr>
        <p:spPr>
          <a:xfrm>
            <a:off x="251520" y="692696"/>
            <a:ext cx="8640960" cy="6555641"/>
          </a:xfrm>
          <a:prstGeom prst="rect">
            <a:avLst/>
          </a:prstGeom>
          <a:noFill/>
        </p:spPr>
        <p:txBody>
          <a:bodyPr wrap="square" rtlCol="0">
            <a:spAutoFit/>
          </a:bodyPr>
          <a:lstStyle/>
          <a:p>
            <a:r>
              <a:rPr lang="cs-CZ" sz="2400" b="1" dirty="0" smtClean="0"/>
              <a:t>Samospráva</a:t>
            </a:r>
          </a:p>
          <a:p>
            <a:endParaRPr lang="cs-CZ" b="1" dirty="0"/>
          </a:p>
          <a:p>
            <a:pPr algn="just"/>
            <a:r>
              <a:rPr lang="cs-CZ" b="1" dirty="0"/>
              <a:t>Samospráva</a:t>
            </a:r>
            <a:r>
              <a:rPr lang="cs-CZ" dirty="0"/>
              <a:t> je veřejná správa </a:t>
            </a:r>
            <a:r>
              <a:rPr lang="cs-CZ" b="1" dirty="0"/>
              <a:t>vykonávána jinými veřejnoprávními subjekty než státem</a:t>
            </a:r>
            <a:r>
              <a:rPr lang="cs-CZ" dirty="0"/>
              <a:t>, pokud je zákonem do jejich odpovědnosti svěřena. Tyto veřejnoprávní korporace vystupují vlastním jménem, ve své působnosti a za účelem naplnění svěřených úkolů zřizují vlastní orgány. Samospráva je projevem decentralizace vymezených úkolů správy státu na samostatné, státem uznané a na státu nezávislé veřejnoprávní subjekty</a:t>
            </a:r>
            <a:r>
              <a:rPr lang="cs-CZ" dirty="0" smtClean="0"/>
              <a:t>.</a:t>
            </a:r>
          </a:p>
          <a:p>
            <a:pPr algn="just"/>
            <a:endParaRPr lang="cs-CZ" dirty="0"/>
          </a:p>
          <a:p>
            <a:pPr algn="just"/>
            <a:r>
              <a:rPr lang="cs-CZ" b="1" dirty="0"/>
              <a:t>Územní samospráva</a:t>
            </a:r>
            <a:r>
              <a:rPr lang="cs-CZ" dirty="0"/>
              <a:t> vyjadřuje zájem určitého dílčího územního společenství a v podmínkách České republiky je představována obcemi a kraji. Územní samospráva má svůj </a:t>
            </a:r>
            <a:r>
              <a:rPr lang="cs-CZ" b="1" i="1" dirty="0"/>
              <a:t>územní základ</a:t>
            </a:r>
            <a:r>
              <a:rPr lang="cs-CZ" dirty="0"/>
              <a:t>, který je tvořen územím samosprávného celku a </a:t>
            </a:r>
            <a:r>
              <a:rPr lang="cs-CZ" b="1" i="1" dirty="0"/>
              <a:t>osobní základ</a:t>
            </a:r>
            <a:r>
              <a:rPr lang="cs-CZ" dirty="0"/>
              <a:t> tvořený obyvatelstvem. Územní samospráva má své vlastní uspořádání. Mezi obcemi a kraji neexistují vztahy nadřízenosti a podřízenosti a zásah vyššího územně samosprávného článku (kraje) do činnosti obce je možný pouze na základě zákona.</a:t>
            </a:r>
          </a:p>
          <a:p>
            <a:pPr algn="just"/>
            <a:endParaRPr lang="cs-CZ" b="1" dirty="0"/>
          </a:p>
          <a:p>
            <a:pPr algn="just"/>
            <a:r>
              <a:rPr lang="cs-CZ" b="1" dirty="0"/>
              <a:t>Zájmová samospráva </a:t>
            </a:r>
            <a:r>
              <a:rPr lang="cs-CZ" dirty="0"/>
              <a:t>vyjadřuje také zájem dílčího společenství, které v tomto případě vyjadřuje určitý </a:t>
            </a:r>
            <a:r>
              <a:rPr lang="cs-CZ" b="1" i="1" dirty="0"/>
              <a:t>profesní stav</a:t>
            </a:r>
            <a:r>
              <a:rPr lang="cs-CZ" dirty="0"/>
              <a:t> (např. advokáti, notáři, lékaři apod.) a je organizovaná v profesních komorách (advokátní, notářská, lékařská apod</a:t>
            </a:r>
            <a:r>
              <a:rPr lang="cs-CZ" dirty="0" smtClean="0"/>
              <a:t>.).</a:t>
            </a:r>
          </a:p>
          <a:p>
            <a:pPr algn="just"/>
            <a:endParaRPr lang="cs-CZ" b="1" dirty="0"/>
          </a:p>
          <a:p>
            <a:pPr algn="just"/>
            <a:r>
              <a:rPr lang="cs-CZ" b="1" dirty="0" smtClean="0"/>
              <a:t>Věcná </a:t>
            </a:r>
            <a:r>
              <a:rPr lang="cs-CZ" dirty="0" smtClean="0"/>
              <a:t>za cílem splnění konkrétního úkolu (sdružení obcí)</a:t>
            </a:r>
            <a:endParaRPr lang="cs-CZ" b="1" dirty="0"/>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val="3066638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5" name="TextovéPole 4"/>
          <p:cNvSpPr txBox="1"/>
          <p:nvPr/>
        </p:nvSpPr>
        <p:spPr>
          <a:xfrm>
            <a:off x="395536" y="620688"/>
            <a:ext cx="8280920" cy="5170646"/>
          </a:xfrm>
          <a:prstGeom prst="rect">
            <a:avLst/>
          </a:prstGeom>
          <a:noFill/>
        </p:spPr>
        <p:txBody>
          <a:bodyPr wrap="square" rtlCol="0">
            <a:spAutoFit/>
          </a:bodyPr>
          <a:lstStyle/>
          <a:p>
            <a:r>
              <a:rPr lang="cs-CZ" sz="2400" b="1" dirty="0" smtClean="0"/>
              <a:t>Samospráva</a:t>
            </a:r>
          </a:p>
          <a:p>
            <a:pPr algn="just"/>
            <a:endParaRPr lang="cs-CZ" b="1" dirty="0"/>
          </a:p>
          <a:p>
            <a:pPr algn="just"/>
            <a:r>
              <a:rPr lang="cs-CZ" b="1" dirty="0" smtClean="0"/>
              <a:t>Veřejnoprávní korporace </a:t>
            </a:r>
            <a:r>
              <a:rPr lang="cs-CZ" dirty="0" smtClean="0"/>
              <a:t>je zpravidla samosprávnou institucí představovanou společenstvím osob, spojených společnými cíli při realizaci veřejných zájmů, jež je státem aprobována a jíž je přiznána příslušná právní subjektivita. Subjektivita veřejnoprávních korporací zahrnuje jak subjektivitu ve sféře veřejného práva, tak subjektivitu ve sféře soukromého práva.</a:t>
            </a:r>
            <a:endParaRPr lang="cs-CZ" b="1" dirty="0" smtClean="0"/>
          </a:p>
          <a:p>
            <a:pPr algn="just"/>
            <a:endParaRPr lang="cs-CZ" b="1" dirty="0"/>
          </a:p>
          <a:p>
            <a:pPr algn="just"/>
            <a:r>
              <a:rPr lang="cs-CZ" b="1" dirty="0" smtClean="0"/>
              <a:t>Územní </a:t>
            </a:r>
            <a:r>
              <a:rPr lang="cs-CZ" b="1" dirty="0"/>
              <a:t>samospráva</a:t>
            </a:r>
            <a:r>
              <a:rPr lang="cs-CZ" dirty="0"/>
              <a:t> vyjadřuje zájem určitého dílčího územního společenství a v podmínkách České republiky je představována obcemi a kraji. Územní samospráva má svůj </a:t>
            </a:r>
            <a:r>
              <a:rPr lang="cs-CZ" b="1" i="1" dirty="0"/>
              <a:t>územní základ</a:t>
            </a:r>
            <a:r>
              <a:rPr lang="cs-CZ" dirty="0"/>
              <a:t>, který je tvořen územím samosprávného celku a </a:t>
            </a:r>
            <a:r>
              <a:rPr lang="cs-CZ" b="1" i="1" dirty="0"/>
              <a:t>osobní základ</a:t>
            </a:r>
            <a:r>
              <a:rPr lang="cs-CZ" dirty="0"/>
              <a:t> tvořený obyvatelstvem. Územní samospráva má své vlastní uspořádání. Mezi obcemi a kraji neexistují vztahy nadřízenosti a podřízenosti a zásah vyššího územně samosprávného článku (kraje) do činnosti obce je možný pouze na základě zákona</a:t>
            </a:r>
            <a:r>
              <a:rPr lang="cs-CZ" dirty="0" smtClean="0"/>
              <a:t>.</a:t>
            </a:r>
          </a:p>
          <a:p>
            <a:pPr algn="just"/>
            <a:endParaRPr lang="cs-CZ" b="1" dirty="0"/>
          </a:p>
          <a:p>
            <a:pPr algn="just"/>
            <a:r>
              <a:rPr lang="cs-CZ" b="1" dirty="0"/>
              <a:t>Zájmová samospráva </a:t>
            </a:r>
            <a:r>
              <a:rPr lang="cs-CZ" dirty="0"/>
              <a:t>vyjadřuje také zájem dílčího společenství, které v tomto případě vyjadřuje určitý </a:t>
            </a:r>
            <a:r>
              <a:rPr lang="cs-CZ" b="1" i="1" dirty="0"/>
              <a:t>profesní stav</a:t>
            </a:r>
            <a:r>
              <a:rPr lang="cs-CZ" dirty="0"/>
              <a:t> (např. advokáti, notáři, lékaři apod.) a je organizovaná v profesních komorách (advokátní, notářská, lékařská apod.).</a:t>
            </a:r>
            <a:endParaRPr lang="cs-CZ" b="1" dirty="0"/>
          </a:p>
        </p:txBody>
      </p:sp>
    </p:spTree>
    <p:extLst>
      <p:ext uri="{BB962C8B-B14F-4D97-AF65-F5344CB8AC3E}">
        <p14:creationId xmlns:p14="http://schemas.microsoft.com/office/powerpoint/2010/main" val="501607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323528" y="692696"/>
            <a:ext cx="8424936" cy="6032421"/>
          </a:xfrm>
          <a:prstGeom prst="rect">
            <a:avLst/>
          </a:prstGeom>
          <a:noFill/>
        </p:spPr>
        <p:txBody>
          <a:bodyPr wrap="square" rtlCol="0">
            <a:spAutoFit/>
          </a:bodyPr>
          <a:lstStyle/>
          <a:p>
            <a:pPr>
              <a:buNone/>
            </a:pPr>
            <a:r>
              <a:rPr lang="cs-CZ" sz="2400" b="1" dirty="0"/>
              <a:t>Právo </a:t>
            </a:r>
            <a:endParaRPr lang="cs-CZ" sz="2400" b="1" dirty="0" smtClean="0"/>
          </a:p>
          <a:p>
            <a:pPr>
              <a:buNone/>
            </a:pPr>
            <a:endParaRPr lang="cs-CZ" sz="2400" dirty="0"/>
          </a:p>
          <a:p>
            <a:pPr marL="342900" indent="-342900" algn="just">
              <a:buFont typeface="Arial" panose="020B0604020202020204" pitchFamily="34" charset="0"/>
              <a:buChar char="•"/>
            </a:pPr>
            <a:r>
              <a:rPr lang="cs-CZ" sz="3200" dirty="0"/>
              <a:t>soubor norem, které jsou vynutitelné státní mocí, a to na rozdíl od jiných norem: např. </a:t>
            </a:r>
            <a:r>
              <a:rPr lang="cs-CZ" sz="3200" dirty="0" smtClean="0"/>
              <a:t>etických</a:t>
            </a:r>
          </a:p>
          <a:p>
            <a:pPr algn="just"/>
            <a:endParaRPr lang="cs-CZ" dirty="0"/>
          </a:p>
          <a:p>
            <a:pPr algn="just"/>
            <a:r>
              <a:rPr lang="cs-CZ" dirty="0" smtClean="0"/>
              <a:t>Občan A. kouří cigaretu v prostoru restaurace = porušuje zákon, lze mu uložit pokutu a tuto následně vynutit.</a:t>
            </a:r>
          </a:p>
          <a:p>
            <a:pPr algn="just"/>
            <a:endParaRPr lang="cs-CZ" dirty="0"/>
          </a:p>
          <a:p>
            <a:pPr algn="just"/>
            <a:r>
              <a:rPr lang="cs-CZ" dirty="0" smtClean="0"/>
              <a:t>Občan B. kouří cigaretu v bytě nekuřáků = porušuje toliko etické pravidlo.</a:t>
            </a:r>
          </a:p>
          <a:p>
            <a:pPr marL="342900" indent="-342900" algn="just">
              <a:buFont typeface="Arial" panose="020B0604020202020204" pitchFamily="34" charset="0"/>
              <a:buChar char="•"/>
            </a:pPr>
            <a:endParaRPr lang="cs-CZ" sz="2400" dirty="0"/>
          </a:p>
          <a:p>
            <a:pPr marL="342900" indent="-342900" algn="just">
              <a:buFont typeface="Arial" panose="020B0604020202020204" pitchFamily="34" charset="0"/>
              <a:buChar char="•"/>
            </a:pPr>
            <a:r>
              <a:rPr lang="cs-CZ" sz="3200" dirty="0"/>
              <a:t>bývá označováno jako minimum morálky (to, na čem se společnost shodne</a:t>
            </a:r>
            <a:r>
              <a:rPr lang="cs-CZ" sz="3200" dirty="0" smtClean="0"/>
              <a:t>)</a:t>
            </a:r>
          </a:p>
          <a:p>
            <a:endParaRPr lang="cs-CZ" sz="2400" dirty="0"/>
          </a:p>
          <a:p>
            <a:r>
              <a:rPr lang="cs-CZ" altLang="cs-CZ" sz="2000" b="1" u="sng" dirty="0" smtClean="0"/>
              <a:t/>
            </a:r>
            <a:br>
              <a:rPr lang="cs-CZ" altLang="cs-CZ" sz="2000" b="1" u="sng" dirty="0" smtClean="0"/>
            </a:br>
            <a:endParaRPr lang="cs-CZ" sz="2000"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4" name="TextovéPole 3"/>
          <p:cNvSpPr txBox="1"/>
          <p:nvPr/>
        </p:nvSpPr>
        <p:spPr>
          <a:xfrm>
            <a:off x="467544" y="620688"/>
            <a:ext cx="8208912" cy="6894195"/>
          </a:xfrm>
          <a:prstGeom prst="rect">
            <a:avLst/>
          </a:prstGeom>
          <a:noFill/>
        </p:spPr>
        <p:txBody>
          <a:bodyPr wrap="square" rtlCol="0">
            <a:spAutoFit/>
          </a:bodyPr>
          <a:lstStyle/>
          <a:p>
            <a:r>
              <a:rPr lang="cs-CZ" sz="2400" b="1" dirty="0" smtClean="0"/>
              <a:t>Právo veřejné x právo soukromé (právní dualismus)</a:t>
            </a:r>
          </a:p>
          <a:p>
            <a:endParaRPr lang="cs-CZ" sz="2400" b="1" dirty="0"/>
          </a:p>
          <a:p>
            <a:pPr marL="342900" indent="-342900" algn="just">
              <a:buFont typeface="Arial" panose="020B0604020202020204" pitchFamily="34" charset="0"/>
              <a:buChar char="•"/>
            </a:pPr>
            <a:r>
              <a:rPr lang="cs-CZ" sz="2000" b="1" dirty="0" smtClean="0"/>
              <a:t>právo soukromé </a:t>
            </a:r>
            <a:r>
              <a:rPr lang="cs-CZ" sz="2000" dirty="0" smtClean="0"/>
              <a:t>= upravuje práva a povinnosti osob, tato si určují dohodou a jsou v rovném postavení </a:t>
            </a:r>
            <a:r>
              <a:rPr lang="cs-CZ" sz="2000" i="1" dirty="0" smtClean="0"/>
              <a:t>(§ 21 OZ stát se považuje za právnickou osobu)</a:t>
            </a:r>
          </a:p>
          <a:p>
            <a:pPr algn="just"/>
            <a:r>
              <a:rPr lang="cs-CZ" sz="2000" i="1" dirty="0" smtClean="0"/>
              <a:t>občanské</a:t>
            </a:r>
            <a:r>
              <a:rPr lang="cs-CZ" sz="2000" i="1" dirty="0"/>
              <a:t>, obchodní, rodinné, </a:t>
            </a:r>
            <a:r>
              <a:rPr lang="cs-CZ" sz="2000" i="1" dirty="0" smtClean="0"/>
              <a:t>pracovní</a:t>
            </a:r>
          </a:p>
          <a:p>
            <a:pPr algn="just"/>
            <a:endParaRPr lang="cs-CZ" sz="2000" i="1" dirty="0" smtClean="0"/>
          </a:p>
          <a:p>
            <a:pPr algn="just"/>
            <a:r>
              <a:rPr lang="cs-CZ" sz="2000" dirty="0" smtClean="0"/>
              <a:t>Případné autoritativní řešení sporu je výhradně v dispozici těchto osob (zda podá žalobu k soudu)</a:t>
            </a:r>
          </a:p>
          <a:p>
            <a:pPr algn="just"/>
            <a:endParaRPr lang="cs-CZ" sz="2000" dirty="0"/>
          </a:p>
          <a:p>
            <a:pPr marL="342900" indent="-342900" algn="just">
              <a:buFont typeface="Arial" panose="020B0604020202020204" pitchFamily="34" charset="0"/>
              <a:buChar char="•"/>
            </a:pPr>
            <a:r>
              <a:rPr lang="cs-CZ" sz="2000" b="1" dirty="0"/>
              <a:t>právo veřejné </a:t>
            </a:r>
            <a:r>
              <a:rPr lang="cs-CZ" sz="2000" dirty="0"/>
              <a:t>= </a:t>
            </a:r>
            <a:r>
              <a:rPr lang="cs-CZ" sz="2000" dirty="0" smtClean="0"/>
              <a:t>přistupuje subjekt, který je ostatním nadřízen a je s to autoritativně rozhodnout o právech a povinnostech osob</a:t>
            </a:r>
            <a:endParaRPr lang="cs-CZ" sz="2000" dirty="0"/>
          </a:p>
          <a:p>
            <a:pPr algn="just"/>
            <a:r>
              <a:rPr lang="cs-CZ" sz="2000" i="1" dirty="0" smtClean="0"/>
              <a:t>ústavní, správní, trestní</a:t>
            </a:r>
          </a:p>
          <a:p>
            <a:pPr algn="just"/>
            <a:endParaRPr lang="cs-CZ" sz="2000" i="1" dirty="0" smtClean="0"/>
          </a:p>
          <a:p>
            <a:pPr algn="just"/>
            <a:r>
              <a:rPr lang="cs-CZ" sz="2000" dirty="0" smtClean="0"/>
              <a:t>Správní řízení být vedeno musí, až už o návrhu nebo z úřední činnosti (chce-li stavebník stavební povolení, musí iniciovat správní řízení, dopustí-li se osoba přestupku, správní orgán zahájí řízení z moci úřední).</a:t>
            </a:r>
          </a:p>
          <a:p>
            <a:pPr algn="just"/>
            <a:endParaRPr lang="cs-CZ" sz="2800"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TextovéPole 3"/>
          <p:cNvSpPr txBox="1"/>
          <p:nvPr/>
        </p:nvSpPr>
        <p:spPr>
          <a:xfrm>
            <a:off x="611560" y="836712"/>
            <a:ext cx="7920880" cy="5632311"/>
          </a:xfrm>
          <a:prstGeom prst="rect">
            <a:avLst/>
          </a:prstGeom>
          <a:noFill/>
        </p:spPr>
        <p:txBody>
          <a:bodyPr wrap="square" rtlCol="0">
            <a:spAutoFit/>
          </a:bodyPr>
          <a:lstStyle/>
          <a:p>
            <a:pPr>
              <a:buNone/>
            </a:pPr>
            <a:r>
              <a:rPr lang="cs-CZ" b="1" dirty="0" smtClean="0"/>
              <a:t>Rozlišení práva soukromého od práva veřejného</a:t>
            </a:r>
          </a:p>
          <a:p>
            <a:pPr>
              <a:buNone/>
            </a:pPr>
            <a:r>
              <a:rPr lang="cs-CZ" dirty="0" smtClean="0"/>
              <a:t>= hranice však není absolutní</a:t>
            </a:r>
          </a:p>
          <a:p>
            <a:pPr>
              <a:buNone/>
            </a:pPr>
            <a:endParaRPr lang="cs-CZ" dirty="0"/>
          </a:p>
          <a:p>
            <a:pPr>
              <a:buNone/>
            </a:pPr>
            <a:r>
              <a:rPr lang="cs-CZ" b="1" dirty="0" smtClean="0"/>
              <a:t>Zájmová </a:t>
            </a:r>
            <a:r>
              <a:rPr lang="cs-CZ" b="1" dirty="0"/>
              <a:t>teorie</a:t>
            </a:r>
          </a:p>
          <a:p>
            <a:pPr marL="285750" indent="-285750">
              <a:buFont typeface="Arial" panose="020B0604020202020204" pitchFamily="34" charset="0"/>
              <a:buChar char="•"/>
            </a:pPr>
            <a:r>
              <a:rPr lang="cs-CZ" dirty="0"/>
              <a:t>právo veřejné („obecné blaho“) </a:t>
            </a:r>
            <a:r>
              <a:rPr lang="cs-CZ" dirty="0" smtClean="0"/>
              <a:t>soubor norem, jež slouží za účelem ochrany zájmů ve společnosti</a:t>
            </a:r>
            <a:endParaRPr lang="cs-CZ" dirty="0"/>
          </a:p>
          <a:p>
            <a:pPr marL="285750" indent="-285750">
              <a:buFont typeface="Arial" panose="020B0604020202020204" pitchFamily="34" charset="0"/>
              <a:buChar char="•"/>
            </a:pPr>
            <a:r>
              <a:rPr lang="cs-CZ" dirty="0"/>
              <a:t>právo soukromé = zájem jednotlivce</a:t>
            </a:r>
          </a:p>
          <a:p>
            <a:pPr>
              <a:buNone/>
            </a:pPr>
            <a:endParaRPr lang="cs-CZ" dirty="0" smtClean="0"/>
          </a:p>
          <a:p>
            <a:pPr>
              <a:buNone/>
            </a:pPr>
            <a:r>
              <a:rPr lang="cs-CZ" dirty="0" smtClean="0"/>
              <a:t>př</a:t>
            </a:r>
            <a:r>
              <a:rPr lang="cs-CZ" dirty="0"/>
              <a:t>. </a:t>
            </a:r>
            <a:endParaRPr lang="cs-CZ" dirty="0" smtClean="0"/>
          </a:p>
          <a:p>
            <a:pPr>
              <a:buNone/>
            </a:pPr>
            <a:r>
              <a:rPr lang="cs-CZ" i="1" dirty="0"/>
              <a:t>v</a:t>
            </a:r>
            <a:r>
              <a:rPr lang="cs-CZ" i="1" dirty="0" smtClean="0"/>
              <a:t>yvlastnění domu </a:t>
            </a:r>
            <a:r>
              <a:rPr lang="cs-CZ" dirty="0" smtClean="0"/>
              <a:t>(je ve veřejném zájmu = tzn. nucený přechod vlastnického práva na stát); musí být ve veřejném zájmu a za náhradu</a:t>
            </a:r>
          </a:p>
          <a:p>
            <a:pPr>
              <a:buNone/>
            </a:pPr>
            <a:r>
              <a:rPr lang="cs-CZ" i="1" dirty="0" smtClean="0"/>
              <a:t>prodej domu </a:t>
            </a:r>
            <a:r>
              <a:rPr lang="cs-CZ" dirty="0" smtClean="0"/>
              <a:t>= dohoda mezi prodávajícím a kupujícím, soukromý zájem na prodeji</a:t>
            </a:r>
          </a:p>
          <a:p>
            <a:pPr>
              <a:buNone/>
            </a:pPr>
            <a:endParaRPr lang="cs-CZ" dirty="0"/>
          </a:p>
          <a:p>
            <a:pPr>
              <a:buNone/>
            </a:pPr>
            <a:r>
              <a:rPr lang="cs-CZ" i="1" dirty="0"/>
              <a:t>s</a:t>
            </a:r>
            <a:r>
              <a:rPr lang="cs-CZ" i="1" dirty="0" smtClean="0"/>
              <a:t>tavební řízení </a:t>
            </a:r>
            <a:r>
              <a:rPr lang="cs-CZ" dirty="0" smtClean="0"/>
              <a:t>= regulováno veřejným právem, ale chrání rovněž soukromé zájmy (účastníky řízení jsou i vlastníci sousedních pozemků)</a:t>
            </a: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5" name="Obdélník 4"/>
          <p:cNvSpPr/>
          <p:nvPr/>
        </p:nvSpPr>
        <p:spPr>
          <a:xfrm>
            <a:off x="611560" y="620689"/>
            <a:ext cx="8208912" cy="6001643"/>
          </a:xfrm>
          <a:prstGeom prst="rect">
            <a:avLst/>
          </a:prstGeom>
        </p:spPr>
        <p:txBody>
          <a:bodyPr wrap="square">
            <a:spAutoFit/>
          </a:bodyPr>
          <a:lstStyle/>
          <a:p>
            <a:pPr>
              <a:buNone/>
            </a:pPr>
            <a:r>
              <a:rPr lang="cs-CZ" sz="2400" b="1" dirty="0"/>
              <a:t>Teorie mocenská</a:t>
            </a:r>
          </a:p>
          <a:p>
            <a:pPr algn="just">
              <a:buNone/>
            </a:pPr>
            <a:r>
              <a:rPr lang="cs-CZ" sz="2400" dirty="0"/>
              <a:t>= týká se účastníků právního poměru</a:t>
            </a:r>
          </a:p>
          <a:p>
            <a:pPr algn="just">
              <a:buNone/>
            </a:pPr>
            <a:r>
              <a:rPr lang="cs-CZ" sz="2400" dirty="0"/>
              <a:t>soukromé právo  = účastníci nejsou ve vztahu nadřízenosti a </a:t>
            </a:r>
            <a:r>
              <a:rPr lang="cs-CZ" sz="2400" dirty="0" smtClean="0"/>
              <a:t>podřízenosti (smluvní strany v rámci závazků)</a:t>
            </a:r>
          </a:p>
          <a:p>
            <a:pPr algn="just">
              <a:buNone/>
            </a:pPr>
            <a:endParaRPr lang="cs-CZ" sz="2400" dirty="0"/>
          </a:p>
          <a:p>
            <a:pPr algn="just">
              <a:buNone/>
            </a:pPr>
            <a:r>
              <a:rPr lang="cs-CZ" sz="2400" dirty="0"/>
              <a:t>veřejné právo = jeden subjekt je nadřízen </a:t>
            </a:r>
            <a:r>
              <a:rPr lang="cs-CZ" sz="2400" dirty="0" smtClean="0"/>
              <a:t>druhému (účastník řízení u přestupku, účastník stavebního řízení, žadatel o cestovní pas, správní orgán vyslovuje vinu a stanovuje správní trest, správní orgán vydává stavební povolení, správní orgán vydává doklad)</a:t>
            </a:r>
          </a:p>
          <a:p>
            <a:pPr>
              <a:buNone/>
            </a:pPr>
            <a:endParaRPr lang="cs-CZ" sz="2400" dirty="0" smtClean="0"/>
          </a:p>
          <a:p>
            <a:pPr algn="just">
              <a:buNone/>
            </a:pPr>
            <a:r>
              <a:rPr lang="cs-CZ" sz="2400" b="1" dirty="0" smtClean="0"/>
              <a:t>veřejnoprávní smlouvy </a:t>
            </a:r>
            <a:r>
              <a:rPr lang="cs-CZ" sz="2400" dirty="0" smtClean="0"/>
              <a:t>(situace, kdy správní orgán namísto vydání autoritativního rozhodnutí vystupuje jako „smluvní partner“ a uzavře s účastníkem veřejnoprávní smlouvu - § 161 správního řádu)</a:t>
            </a:r>
          </a:p>
          <a:p>
            <a:pPr>
              <a:buNone/>
            </a:pPr>
            <a:endParaRPr lang="cs-CZ" sz="2400" dirty="0"/>
          </a:p>
        </p:txBody>
      </p:sp>
    </p:spTree>
    <p:extLst>
      <p:ext uri="{BB962C8B-B14F-4D97-AF65-F5344CB8AC3E}">
        <p14:creationId xmlns:p14="http://schemas.microsoft.com/office/powerpoint/2010/main" val="3007911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a:t>
            </a:fld>
            <a:endParaRPr lang="cs-CZ" dirty="0"/>
          </a:p>
        </p:txBody>
      </p:sp>
      <p:sp>
        <p:nvSpPr>
          <p:cNvPr id="4" name="Obdélník 3"/>
          <p:cNvSpPr/>
          <p:nvPr/>
        </p:nvSpPr>
        <p:spPr>
          <a:xfrm>
            <a:off x="611560" y="548680"/>
            <a:ext cx="8064896" cy="4154984"/>
          </a:xfrm>
          <a:prstGeom prst="rect">
            <a:avLst/>
          </a:prstGeom>
        </p:spPr>
        <p:txBody>
          <a:bodyPr wrap="square">
            <a:spAutoFit/>
          </a:bodyPr>
          <a:lstStyle/>
          <a:p>
            <a:pPr>
              <a:buNone/>
            </a:pPr>
            <a:r>
              <a:rPr lang="cs-CZ" sz="2400" b="1" dirty="0"/>
              <a:t>Teorie zvláštního </a:t>
            </a:r>
            <a:r>
              <a:rPr lang="cs-CZ" sz="2400" b="1" dirty="0" smtClean="0"/>
              <a:t>práva</a:t>
            </a:r>
          </a:p>
          <a:p>
            <a:pPr>
              <a:buNone/>
            </a:pPr>
            <a:endParaRPr lang="cs-CZ" sz="2400" dirty="0"/>
          </a:p>
          <a:p>
            <a:pPr algn="just"/>
            <a:r>
              <a:rPr lang="cs-CZ" sz="2400" b="1" dirty="0"/>
              <a:t>obecné právo </a:t>
            </a:r>
            <a:r>
              <a:rPr lang="cs-CZ" sz="2400" dirty="0"/>
              <a:t>je právo soukromé, které upravuje práva a povinnosti všech právních subjektů včetně nositelů veřejné </a:t>
            </a:r>
            <a:r>
              <a:rPr lang="cs-CZ" sz="2400" dirty="0" smtClean="0"/>
              <a:t>moci</a:t>
            </a:r>
            <a:endParaRPr lang="cs-CZ" sz="2400" dirty="0"/>
          </a:p>
          <a:p>
            <a:pPr algn="just"/>
            <a:endParaRPr lang="cs-CZ" sz="2400" dirty="0"/>
          </a:p>
          <a:p>
            <a:pPr algn="just"/>
            <a:r>
              <a:rPr lang="cs-CZ" sz="2400" b="1" dirty="0"/>
              <a:t>zvláštním právem </a:t>
            </a:r>
            <a:r>
              <a:rPr lang="cs-CZ" sz="2400" dirty="0"/>
              <a:t>je právo veřejné, které je přiznáno pouze nositelům veřejné moci při výkonu jejich vrchnostenských </a:t>
            </a:r>
            <a:r>
              <a:rPr lang="cs-CZ" sz="2400" dirty="0" smtClean="0"/>
              <a:t>pravomocí</a:t>
            </a:r>
          </a:p>
          <a:p>
            <a:pPr algn="just"/>
            <a:endParaRPr lang="cs-CZ" sz="2400" b="1" dirty="0"/>
          </a:p>
          <a:p>
            <a:pPr algn="just"/>
            <a:endParaRPr lang="cs-CZ" sz="2400" dirty="0"/>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a:t>
            </a:fld>
            <a:endParaRPr lang="cs-CZ" dirty="0"/>
          </a:p>
        </p:txBody>
      </p:sp>
      <p:sp>
        <p:nvSpPr>
          <p:cNvPr id="4" name="TextovéPole 3"/>
          <p:cNvSpPr txBox="1"/>
          <p:nvPr/>
        </p:nvSpPr>
        <p:spPr>
          <a:xfrm>
            <a:off x="323528" y="548680"/>
            <a:ext cx="8496944" cy="4431983"/>
          </a:xfrm>
          <a:prstGeom prst="rect">
            <a:avLst/>
          </a:prstGeom>
          <a:noFill/>
        </p:spPr>
        <p:txBody>
          <a:bodyPr wrap="square" rtlCol="0">
            <a:spAutoFit/>
          </a:bodyPr>
          <a:lstStyle/>
          <a:p>
            <a:r>
              <a:rPr lang="cs-CZ" sz="2400" b="1" dirty="0" smtClean="0"/>
              <a:t>Správní právo</a:t>
            </a:r>
          </a:p>
          <a:p>
            <a:endParaRPr lang="cs-CZ" sz="1000" b="1" dirty="0"/>
          </a:p>
          <a:p>
            <a:r>
              <a:rPr lang="cs-CZ" dirty="0" smtClean="0"/>
              <a:t>= ta část právního řádu, která upravuje veřejnou správu,</a:t>
            </a:r>
          </a:p>
          <a:p>
            <a:endParaRPr lang="cs-CZ" sz="1000" dirty="0"/>
          </a:p>
          <a:p>
            <a:pPr algn="just"/>
            <a:r>
              <a:rPr lang="cs-CZ" dirty="0" smtClean="0"/>
              <a:t>= soubor právních norem vztahujících se na veřejnou správu, pokud jde o její organizaci a činnost, včetně vztahů vznikajících při jejím výkonu mezi nositeli veřejné správy na jedné straně a fyzickými a právnickými osobami na straně druhé,</a:t>
            </a:r>
          </a:p>
          <a:p>
            <a:endParaRPr lang="cs-CZ" sz="1000" dirty="0"/>
          </a:p>
          <a:p>
            <a:r>
              <a:rPr lang="cs-CZ" dirty="0" smtClean="0"/>
              <a:t>= soubor veřejnoprávních norem, které upravují organizaci a činnost veřejné správy,</a:t>
            </a:r>
          </a:p>
          <a:p>
            <a:endParaRPr lang="cs-CZ" sz="1000" dirty="0"/>
          </a:p>
          <a:p>
            <a:pPr algn="just"/>
            <a:endParaRPr lang="cs-CZ" sz="1000" dirty="0"/>
          </a:p>
          <a:p>
            <a:r>
              <a:rPr lang="cs-CZ" dirty="0"/>
              <a:t>Pro správní právo jako právo veřejné je charakteristické, že:</a:t>
            </a:r>
          </a:p>
          <a:p>
            <a:endParaRPr lang="cs-CZ" sz="1000" dirty="0"/>
          </a:p>
          <a:p>
            <a:pPr marL="285750" indent="-285750">
              <a:buFont typeface="Wingdings" panose="05000000000000000000" pitchFamily="2" charset="2"/>
              <a:buChar char="q"/>
            </a:pPr>
            <a:r>
              <a:rPr lang="cs-CZ" dirty="0"/>
              <a:t>prosazuje a chrání veřejný zájem,</a:t>
            </a:r>
          </a:p>
          <a:p>
            <a:pPr marL="285750" indent="-285750">
              <a:buFont typeface="Wingdings" panose="05000000000000000000" pitchFamily="2" charset="2"/>
              <a:buChar char="q"/>
            </a:pPr>
            <a:r>
              <a:rPr lang="cs-CZ" dirty="0"/>
              <a:t>upravuje vztahy mezi nerovnými subjekty,</a:t>
            </a:r>
          </a:p>
          <a:p>
            <a:pPr marL="285750" indent="-285750">
              <a:buFont typeface="Wingdings" panose="05000000000000000000" pitchFamily="2" charset="2"/>
              <a:buChar char="q"/>
            </a:pPr>
            <a:r>
              <a:rPr lang="cs-CZ" dirty="0"/>
              <a:t>konkrétní obsah jeho realizace je autoritativně určován úřední mocí,</a:t>
            </a:r>
          </a:p>
          <a:p>
            <a:pPr marL="285750" indent="-285750">
              <a:buFont typeface="Wingdings" panose="05000000000000000000" pitchFamily="2" charset="2"/>
              <a:buChar char="q"/>
            </a:pPr>
            <a:r>
              <a:rPr lang="cs-CZ" dirty="0"/>
              <a:t>disponuje možností správního donucení.</a:t>
            </a:r>
          </a:p>
          <a:p>
            <a:pPr algn="just"/>
            <a:endParaRPr lang="cs-CZ" dirty="0"/>
          </a:p>
        </p:txBody>
      </p:sp>
    </p:spTree>
    <p:extLst>
      <p:ext uri="{BB962C8B-B14F-4D97-AF65-F5344CB8AC3E}">
        <p14:creationId xmlns:p14="http://schemas.microsoft.com/office/powerpoint/2010/main" val="3667041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a:t>
            </a:fld>
            <a:endParaRPr lang="cs-CZ" dirty="0"/>
          </a:p>
        </p:txBody>
      </p:sp>
      <p:sp>
        <p:nvSpPr>
          <p:cNvPr id="6" name="Obdélník 5"/>
          <p:cNvSpPr/>
          <p:nvPr/>
        </p:nvSpPr>
        <p:spPr>
          <a:xfrm>
            <a:off x="467544" y="764704"/>
            <a:ext cx="8136904" cy="6740307"/>
          </a:xfrm>
          <a:prstGeom prst="rect">
            <a:avLst/>
          </a:prstGeom>
        </p:spPr>
        <p:txBody>
          <a:bodyPr wrap="square">
            <a:spAutoFit/>
          </a:bodyPr>
          <a:lstStyle/>
          <a:p>
            <a:r>
              <a:rPr lang="cs-CZ" b="1" dirty="0" smtClean="0"/>
              <a:t>Obecně </a:t>
            </a:r>
            <a:r>
              <a:rPr lang="cs-CZ" b="1" dirty="0"/>
              <a:t>k pojmu „veřejná správa</a:t>
            </a:r>
            <a:r>
              <a:rPr lang="cs-CZ" b="1" dirty="0" smtClean="0"/>
              <a:t>“</a:t>
            </a:r>
          </a:p>
          <a:p>
            <a:endParaRPr lang="cs-CZ" dirty="0"/>
          </a:p>
          <a:p>
            <a:r>
              <a:rPr lang="cs-CZ" dirty="0"/>
              <a:t>neexistuje zákonná definice pojmu veřejná </a:t>
            </a:r>
            <a:r>
              <a:rPr lang="cs-CZ" dirty="0" smtClean="0"/>
              <a:t>správa</a:t>
            </a:r>
          </a:p>
          <a:p>
            <a:endParaRPr lang="cs-CZ" dirty="0"/>
          </a:p>
          <a:p>
            <a:r>
              <a:rPr lang="cs-CZ" dirty="0"/>
              <a:t>v</a:t>
            </a:r>
            <a:r>
              <a:rPr lang="cs-CZ" dirty="0" smtClean="0"/>
              <a:t>e vztahu dělby moci ve státě (zákonodárná, výkonná, soudní) jde o činnost, která není ani zákonodárstvím, ani soudnictvím</a:t>
            </a:r>
          </a:p>
          <a:p>
            <a:endParaRPr lang="cs-CZ" dirty="0"/>
          </a:p>
          <a:p>
            <a:pPr algn="just"/>
            <a:r>
              <a:rPr lang="cs-CZ" dirty="0"/>
              <a:t>veřejnou správu můžeme definovat </a:t>
            </a:r>
            <a:r>
              <a:rPr lang="cs-CZ" b="1" dirty="0"/>
              <a:t>jako správu veřejných záležitostí ve společnosti zorganizované ve stát, tzn. správu společnosti, správu státu jako celku i jeho jednotlivých územních jednotek, jako složek územní organizace </a:t>
            </a:r>
            <a:r>
              <a:rPr lang="cs-CZ" b="1" dirty="0" smtClean="0"/>
              <a:t>státu</a:t>
            </a:r>
          </a:p>
          <a:p>
            <a:pPr algn="just"/>
            <a:endParaRPr lang="cs-CZ" b="1" dirty="0"/>
          </a:p>
          <a:p>
            <a:pPr algn="just"/>
            <a:r>
              <a:rPr lang="cs-CZ" b="1" dirty="0"/>
              <a:t>Veřejný zájem </a:t>
            </a:r>
            <a:r>
              <a:rPr lang="cs-CZ" dirty="0"/>
              <a:t>= pojem neoddělitelně spojený s veřejnou správou, jedná se také o neurčitý pojem, tj. právním řádem běžně používaný nicméně nedefinovaný, jehož obsah je dovozován výkladově a zejména </a:t>
            </a:r>
            <a:r>
              <a:rPr lang="cs-CZ" dirty="0" smtClean="0"/>
              <a:t>judikaturou</a:t>
            </a:r>
            <a:endParaRPr lang="cs-CZ" dirty="0"/>
          </a:p>
          <a:p>
            <a:pPr algn="just"/>
            <a:endParaRPr lang="cs-CZ" dirty="0"/>
          </a:p>
          <a:p>
            <a:pPr algn="just"/>
            <a:r>
              <a:rPr lang="cs-CZ" b="1" dirty="0"/>
              <a:t>Veřejným zájmem </a:t>
            </a:r>
            <a:r>
              <a:rPr lang="cs-CZ" dirty="0"/>
              <a:t>jsou takové zájmy, které můžeme označit za obecné resp. obecně prospěšné, jejichž nositeli jsou blíže neurčené okruhy osob (veřejnost resp. společnost). Půjde tak např. o zájem na dodržování zákonů, zájem na respektování lidských práv, zájem na zdravém životním prostředí, zájem na výstavbě či rekonstrukci veřejných komunikací apod. Veřejný zájem se často prolíná se zájmem soukromým, ale často se tyto zájmy také střetávají.</a:t>
            </a:r>
          </a:p>
          <a:p>
            <a:pPr algn="just"/>
            <a:endParaRPr lang="cs-CZ" b="1" dirty="0" smtClean="0"/>
          </a:p>
          <a:p>
            <a:pPr algn="just"/>
            <a:endParaRPr lang="cs-CZ" b="1" dirty="0"/>
          </a:p>
          <a:p>
            <a:pPr algn="just"/>
            <a:endParaRPr lang="cs-CZ"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Veřejná správa a správní právo,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a:t>
            </a:fld>
            <a:endParaRPr lang="cs-CZ" dirty="0"/>
          </a:p>
        </p:txBody>
      </p:sp>
      <p:sp>
        <p:nvSpPr>
          <p:cNvPr id="5" name="Obdélník 4"/>
          <p:cNvSpPr/>
          <p:nvPr/>
        </p:nvSpPr>
        <p:spPr>
          <a:xfrm>
            <a:off x="539552" y="-33486"/>
            <a:ext cx="7848872" cy="5447645"/>
          </a:xfrm>
          <a:prstGeom prst="rect">
            <a:avLst/>
          </a:prstGeom>
        </p:spPr>
        <p:txBody>
          <a:bodyPr wrap="square">
            <a:spAutoFit/>
          </a:bodyPr>
          <a:lstStyle/>
          <a:p>
            <a:endParaRPr lang="cs-CZ" sz="2400" b="1" dirty="0"/>
          </a:p>
          <a:p>
            <a:endParaRPr lang="cs-CZ" dirty="0" smtClean="0"/>
          </a:p>
          <a:p>
            <a:r>
              <a:rPr lang="cs-CZ" dirty="0" smtClean="0"/>
              <a:t>Veřejná správa v sobě zahrnuje</a:t>
            </a:r>
          </a:p>
          <a:p>
            <a:endParaRPr lang="cs-CZ" dirty="0"/>
          </a:p>
          <a:p>
            <a:pPr marL="285750" indent="-285750" algn="just">
              <a:buFontTx/>
              <a:buChar char="-"/>
            </a:pPr>
            <a:r>
              <a:rPr lang="cs-CZ" b="1" dirty="0"/>
              <a:t>státní správu</a:t>
            </a:r>
            <a:r>
              <a:rPr lang="cs-CZ" dirty="0"/>
              <a:t> – jejímž prostřednictvím sám stát přímo realizuje výkonnou moc, a to především realizací (aplikací, prováděním) zákonů</a:t>
            </a:r>
          </a:p>
          <a:p>
            <a:pPr marL="285750" indent="-285750" algn="just">
              <a:buFontTx/>
              <a:buChar char="-"/>
            </a:pPr>
            <a:r>
              <a:rPr lang="cs-CZ" b="1" dirty="0"/>
              <a:t>samosprávu</a:t>
            </a:r>
            <a:r>
              <a:rPr lang="cs-CZ" dirty="0"/>
              <a:t> – která představuje veřejnou správu vykonávanou jinými veřejnoprávními subjekty než státem, pokud ji těmto subjektům stát zákonem svěří</a:t>
            </a:r>
          </a:p>
          <a:p>
            <a:pPr algn="just"/>
            <a:endParaRPr lang="cs-CZ" dirty="0"/>
          </a:p>
          <a:p>
            <a:pPr algn="just"/>
            <a:r>
              <a:rPr lang="cs-CZ" dirty="0"/>
              <a:t>Základní funkcí státní správy je aplikace zákonů a v širším smyslu realizací státní politiky. Hlavní funkcí samosprávy je především vedení záležitostí určitého společenství  (např. obce, kraje) a jeho zájmů. </a:t>
            </a:r>
          </a:p>
          <a:p>
            <a:pPr algn="just"/>
            <a:endParaRPr lang="cs-CZ" dirty="0"/>
          </a:p>
          <a:p>
            <a:pPr algn="just"/>
            <a:r>
              <a:rPr lang="cs-CZ" b="1" dirty="0"/>
              <a:t>Státní správa</a:t>
            </a:r>
            <a:r>
              <a:rPr lang="cs-CZ" dirty="0"/>
              <a:t> – např. stavební řízení, rozhodování o sociálních dávkách, matrika atd</a:t>
            </a:r>
            <a:r>
              <a:rPr lang="cs-CZ" dirty="0" smtClean="0"/>
              <a:t>.</a:t>
            </a:r>
          </a:p>
          <a:p>
            <a:pPr algn="just"/>
            <a:endParaRPr lang="cs-CZ" dirty="0"/>
          </a:p>
          <a:p>
            <a:pPr algn="just"/>
            <a:r>
              <a:rPr lang="cs-CZ" b="1" dirty="0"/>
              <a:t>Samospráva</a:t>
            </a:r>
            <a:r>
              <a:rPr lang="cs-CZ" dirty="0"/>
              <a:t> – správa školství, zdravotnictví, zařízení sociální péče atd. (vždy v příslušném územním obvodu)</a:t>
            </a:r>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1489</TotalTime>
  <Words>1818</Words>
  <Application>Microsoft Office PowerPoint</Application>
  <PresentationFormat>Předvádění na obrazovce (4:3)</PresentationFormat>
  <Paragraphs>175</Paragraphs>
  <Slides>14</Slides>
  <Notes>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Wingdings</vt:lpstr>
      <vt:lpstr>Motiv sady Office</vt:lpstr>
      <vt:lpstr>VEŘEJNÁ SPRÁVA A SPRÁVNÍ PRÁVO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Márton Michal JUDr., Ph.D.</cp:lastModifiedBy>
  <cp:revision>110</cp:revision>
  <dcterms:created xsi:type="dcterms:W3CDTF">2015-09-08T17:35:18Z</dcterms:created>
  <dcterms:modified xsi:type="dcterms:W3CDTF">2023-02-27T12:27:47Z</dcterms:modified>
</cp:coreProperties>
</file>