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69E67-6D29-42AA-9E1E-370F9DB04148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B652F-94AE-4B5C-9A61-6FC2D738B1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646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2/15/2023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2/15/2023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Obecná ekonomie 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00014" y="4670245"/>
            <a:ext cx="7701085" cy="1149529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Úvodní informace k absolvování předmětu a seminářům</a:t>
            </a:r>
          </a:p>
          <a:p>
            <a:r>
              <a:rPr lang="cs-CZ" dirty="0" smtClean="0"/>
              <a:t>BPZMA – prezenční studium</a:t>
            </a:r>
          </a:p>
          <a:p>
            <a:r>
              <a:rPr lang="cs-CZ" dirty="0" smtClean="0"/>
              <a:t>Ing. Karin Gajdová,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365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přednášek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Makroekonomické agregáty a způsob jejich měření: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Pojetí makroekonomie, makroekonomický koloběh, hrubý domácí produkt, hrubý národní produkt, národní důchod, čistý ekonomický blahobyt, ekonomicky aktivní a ekonomicky neaktivní obyvatelstvo, míra nezaměstnanosti, index spotřebitelských cen, implicitní cenový deflátor, index cen výrobců, míra inflace, platební bilance.</a:t>
            </a: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Model AS-AD: 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Klasické a keynesiánské pojetí křivky agregátní nabídky. Agregátní poptávka, její složky, faktory ovlivňují polohu a sklon křivek AS a AD. Makroekonomická rovnováha, rovnovážný produkt, rovnovážná cenová hladina v krátkém a dlouhém období, vliv pozitivních a negativních nabídkových i poptávkových šoků.</a:t>
            </a: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Keynesiánský výdajový model: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Keynesiánský výdajový model (model s linií 45°), jeho předpoklady. Rovnovážný produkt v </a:t>
            </a:r>
            <a:r>
              <a:rPr lang="cs-CZ" sz="21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dvousektorovém</a:t>
            </a: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, třísektorovém a </a:t>
            </a:r>
            <a:r>
              <a:rPr lang="cs-CZ" sz="21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čtyřsektorovém</a:t>
            </a: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 modelu ekonomiky a jeho změny. Působení multiplikátorů. Vliv daní, transferů a vládních výdajů a čistého exportu na rovnováhu</a:t>
            </a:r>
            <a:r>
              <a:rPr lang="cs-CZ" sz="21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cs-CZ" sz="21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86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přednášek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r>
              <a:rPr lang="pl-PL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Peníze a jejich role v ekonomii</a:t>
            </a:r>
            <a:r>
              <a:rPr lang="cs-CZ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Pojetí peněz, jejich role, geneze peněz, jejich funkce a motivy držby. Bankovní sektor ekonomiky, tvorba depozitních peněz, nabídka peněz a její možná kontrola, peněžní multiplikátor, poptávka po penězích a rovnice směny. Rovnováha na trhu peněz v krátkém a dlouhém období.</a:t>
            </a: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5"/>
            </a:pPr>
            <a:r>
              <a:rPr lang="cs-CZ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Inflace: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Podstata inflace, deflace a dezinflace. Měření inflace a míry inflace. Formy inflace. Členění inflace z hlediska příčin, inflace tažená poptávkou, inflace tlačená náklady a jejich důsledky. </a:t>
            </a: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6"/>
            </a:pPr>
            <a:r>
              <a:rPr lang="cs-CZ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Trh práce a nezaměstnanost: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Ekonomicky aktivní a neaktivní obyvatelstvo, pracovní síla, míra nezaměstnanosti. Poptávka po práci, nabídka práce. Formy, příčiny a důsledky nezaměstnanosti. Přirozená míra nezaměstnanosti. </a:t>
            </a:r>
            <a:r>
              <a:rPr lang="cs-CZ" sz="21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Okunův</a:t>
            </a: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 zákon. Trh práce s dokonale pružnými nominálními mzdovými sazbami. Trh práce s nepružnými nominálními mzdovými sazbami. Nerovnováha na trhu práce. </a:t>
            </a:r>
          </a:p>
        </p:txBody>
      </p:sp>
    </p:spTree>
    <p:extLst>
      <p:ext uri="{BB962C8B-B14F-4D97-AF65-F5344CB8AC3E}">
        <p14:creationId xmlns:p14="http://schemas.microsoft.com/office/powerpoint/2010/main" val="348291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přednášek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7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Ekonomický růst: 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Ekonomický růst a ekonomický rozvoj, měření ekonomického růstu. Kvantitativní a kvalitativní zdroje růstu. Extenzivní a intenzivní ekonomický růst. Ekonomická úroveň a ekonomická síla země. Bariéry růstu ekonomické úrovně, demografický vývoj, populační exploze. </a:t>
            </a: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8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Hospodářský cyklus: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Hospodářský cyklus, charakteristika jednotlivých fází cyklu: kontrakce, dno, expanze, vrchol. Krátkodobé sezónní výkyvy. Střednědobé cykly vyvolané poptávkovými a nabídkovými šoky. Dlouhé vlny, inovace vyšších řádů. Příčiny a důsledky cyklického vývoje. </a:t>
            </a: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9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Fiskální politika: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Fiskální politika, rozpočtová soustava, státní rozpočet, jeho příjmová, výdajová stránka a saldo státního rozpočtu. Vnitřní a vnější dluh, hrubý a čistý dluh. Cíle a nástroje fiskální politiky, expanzivní a restriktivní politika, její krátkodobé a dlouhodobé účinky. </a:t>
            </a:r>
          </a:p>
        </p:txBody>
      </p:sp>
    </p:spTree>
    <p:extLst>
      <p:ext uri="{BB962C8B-B14F-4D97-AF65-F5344CB8AC3E}">
        <p14:creationId xmlns:p14="http://schemas.microsoft.com/office/powerpoint/2010/main" val="21905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přednášek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10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Monetární politika: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Monetární politika, její cíle a nástroje. Nabídka peněz a úroková sazba. Dilema centrální banky. Expanzivní a restriktivní měnová politika. Krátkodobý a dlouhodobý účinek měnové politiky na produkt, zaměstnanost a cenovou hladinu.</a:t>
            </a: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11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Zahraniční obchod a vnější obchodní politika</a:t>
            </a:r>
            <a:r>
              <a:rPr lang="pl-PL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Problematika měnového kurzu, odvození rovnovážné úrovně, vliv jeho změny na rovnováhu na mezinárodním trhu peněz. Vnější měnová politika, jednotlivé typy kursových režimů, kursové intervence, role mezinárodních finančních institucí.</a:t>
            </a:r>
          </a:p>
          <a:p>
            <a:pPr marL="324000" lvl="1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pl-PL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12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Mezinárodní peněžní trh a vnější měnová politika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sz="2200" b="1" dirty="0">
              <a:solidFill>
                <a:schemeClr val="accent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13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Hospodářská politika a měření její </a:t>
            </a:r>
            <a:r>
              <a:rPr lang="cs-CZ" sz="2200" b="1" dirty="0" smtClean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účinnosti</a:t>
            </a:r>
            <a:endParaRPr lang="cs-CZ" sz="2200" b="1" dirty="0">
              <a:solidFill>
                <a:schemeClr val="accent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3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b="1" dirty="0">
                <a:solidFill>
                  <a:schemeClr val="accent6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TVRDOŇ, M., 2019. </a:t>
            </a:r>
            <a:r>
              <a:rPr lang="cs-CZ" altLang="cs-CZ" b="1" i="1" dirty="0">
                <a:solidFill>
                  <a:schemeClr val="accent6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Obecná ekonomie II</a:t>
            </a:r>
            <a:r>
              <a:rPr lang="cs-CZ" altLang="cs-CZ" b="1" dirty="0">
                <a:solidFill>
                  <a:schemeClr val="accent6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Karviná: SU OPF.</a:t>
            </a: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cs-CZ" altLang="cs-CZ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MANKIW, N. G., 2011. </a:t>
            </a:r>
            <a:r>
              <a:rPr lang="cs-CZ" altLang="cs-CZ" i="1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Principles</a:t>
            </a:r>
            <a:r>
              <a:rPr lang="cs-CZ" altLang="cs-CZ" i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i="1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of</a:t>
            </a:r>
            <a:r>
              <a:rPr lang="cs-CZ" altLang="cs-CZ" i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i="1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Macroeconomics</a:t>
            </a:r>
            <a:r>
              <a:rPr lang="cs-CZ" altLang="cs-CZ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</a:t>
            </a:r>
            <a:r>
              <a:rPr lang="cs-CZ" altLang="cs-CZ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Mason</a:t>
            </a:r>
            <a:r>
              <a:rPr lang="cs-CZ" altLang="cs-CZ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r>
              <a:rPr lang="cs-CZ" altLang="cs-CZ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Cengage</a:t>
            </a:r>
            <a:r>
              <a:rPr lang="cs-CZ" altLang="cs-CZ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Learning</a:t>
            </a:r>
            <a:r>
              <a:rPr lang="cs-CZ" altLang="cs-CZ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,. ISBN 978-0538453042. </a:t>
            </a: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cs-CZ" altLang="cs-CZ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JUREČKA, V. A KOL., 2010. </a:t>
            </a:r>
            <a:r>
              <a:rPr lang="cs-CZ" altLang="cs-CZ" i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Makroekonomie</a:t>
            </a:r>
            <a:r>
              <a:rPr lang="cs-CZ" altLang="cs-CZ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Praha: </a:t>
            </a:r>
            <a:r>
              <a:rPr lang="cs-CZ" altLang="cs-CZ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Grada</a:t>
            </a:r>
            <a:r>
              <a:rPr lang="cs-CZ" altLang="cs-CZ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ISBN 978-80-249-3258-9. </a:t>
            </a: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cs-CZ" altLang="cs-CZ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POŠTA, V. a P. SIRŮČEK, 2006. </a:t>
            </a:r>
            <a:r>
              <a:rPr lang="cs-CZ" altLang="cs-CZ" i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Makroekonomie - základní kurz. Cvičebnice</a:t>
            </a:r>
            <a:r>
              <a:rPr lang="cs-CZ" altLang="cs-CZ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Slaný: </a:t>
            </a:r>
            <a:r>
              <a:rPr lang="cs-CZ" altLang="cs-CZ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Melandrium</a:t>
            </a:r>
            <a:r>
              <a:rPr lang="cs-CZ" altLang="cs-CZ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ISBN 80-86175-42-1. </a:t>
            </a: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cs-CZ" altLang="cs-CZ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TULEJA, P., I. MAJEROVÁ a P. NEZVAL, 2006. </a:t>
            </a:r>
            <a:r>
              <a:rPr lang="cs-CZ" altLang="cs-CZ" i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Základy makroekonomie</a:t>
            </a:r>
            <a:r>
              <a:rPr lang="cs-CZ" altLang="cs-CZ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Brno: </a:t>
            </a:r>
            <a:r>
              <a:rPr lang="cs-CZ" altLang="cs-CZ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Computer</a:t>
            </a:r>
            <a:r>
              <a:rPr lang="cs-CZ" altLang="cs-CZ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Press</a:t>
            </a:r>
            <a:r>
              <a:rPr lang="cs-CZ" altLang="cs-CZ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ISBN 80-251-0952-6. </a:t>
            </a: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cs-CZ" altLang="cs-CZ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PAULÍK, T. a P. PELLEŠOVÁ, 2005. </a:t>
            </a:r>
            <a:r>
              <a:rPr lang="cs-CZ" altLang="cs-CZ" i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Makroekonomie A. Opora pro distanční studium</a:t>
            </a:r>
            <a:r>
              <a:rPr lang="cs-CZ" altLang="cs-CZ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Karviná: SU OPF. ISBN 80-7248-234-3. </a:t>
            </a: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cs-CZ" altLang="cs-CZ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RUSMICHOVÁ, L., J. SOUKUP A KOL., 2002. </a:t>
            </a:r>
            <a:r>
              <a:rPr lang="cs-CZ" altLang="cs-CZ" i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Makroekonomie. Základní kurz</a:t>
            </a:r>
            <a:r>
              <a:rPr lang="cs-CZ" altLang="cs-CZ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Slaný: </a:t>
            </a:r>
            <a:r>
              <a:rPr lang="cs-CZ" altLang="cs-CZ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Melandrium</a:t>
            </a:r>
            <a:r>
              <a:rPr lang="cs-CZ" altLang="cs-CZ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ISBN 80-901801-8-3</a:t>
            </a:r>
            <a:r>
              <a:rPr lang="cs-CZ" altLang="cs-CZ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cs-CZ" altLang="cs-CZ" dirty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38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 eaLnBrk="0" fontAlgn="base" hangingPunct="0">
              <a:lnSpc>
                <a:spcPct val="100000"/>
              </a:lnSpc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LINDAUER, J., 2012 </a:t>
            </a:r>
            <a:r>
              <a:rPr lang="cs-CZ" altLang="cs-CZ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Macroeconomics</a:t>
            </a: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. </a:t>
            </a:r>
            <a:r>
              <a:rPr lang="cs-CZ" altLang="cs-CZ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Bloomington</a:t>
            </a: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r>
              <a:rPr lang="cs-CZ" altLang="cs-CZ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Claremont-Howard</a:t>
            </a: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. ISBN 978-1475962406. </a:t>
            </a:r>
          </a:p>
          <a:p>
            <a:pPr lvl="0" algn="just" eaLnBrk="0" fontAlgn="base" hangingPunct="0">
              <a:lnSpc>
                <a:spcPct val="100000"/>
              </a:lnSpc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KRUGMAN, P. and R. WELLS, 2012. </a:t>
            </a:r>
            <a:r>
              <a:rPr lang="cs-CZ" altLang="cs-CZ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Macroeconomics</a:t>
            </a: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. New York: </a:t>
            </a:r>
            <a:r>
              <a:rPr lang="cs-CZ" altLang="cs-CZ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Worth</a:t>
            </a: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Publishers</a:t>
            </a: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,. ISBN 978-1429283434. </a:t>
            </a:r>
          </a:p>
          <a:p>
            <a:pPr lvl="0" algn="just" eaLnBrk="0" fontAlgn="base" hangingPunct="0">
              <a:lnSpc>
                <a:spcPct val="100000"/>
              </a:lnSpc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HUBBARD, R. G. And A. P. O'BRIEN, 2012. </a:t>
            </a:r>
            <a:r>
              <a:rPr lang="cs-CZ" altLang="cs-CZ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Macroeconomics</a:t>
            </a: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. New York: </a:t>
            </a:r>
            <a:r>
              <a:rPr lang="cs-CZ" altLang="cs-CZ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Prentice</a:t>
            </a: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Hall</a:t>
            </a: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. ISBN 978-0132832205. </a:t>
            </a:r>
          </a:p>
          <a:p>
            <a:pPr lvl="0" algn="just" eaLnBrk="0" fontAlgn="base" hangingPunct="0">
              <a:lnSpc>
                <a:spcPct val="100000"/>
              </a:lnSpc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CASE, K. E., R. C. FAIR and S. OSTER, 2011. </a:t>
            </a:r>
            <a:r>
              <a:rPr lang="cs-CZ" altLang="cs-CZ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Principles</a:t>
            </a:r>
            <a:r>
              <a:rPr lang="cs-CZ" altLang="cs-CZ" i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of</a:t>
            </a:r>
            <a:r>
              <a:rPr lang="cs-CZ" altLang="cs-CZ" i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Macroeconomics</a:t>
            </a: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. New York: </a:t>
            </a:r>
            <a:r>
              <a:rPr lang="cs-CZ" altLang="cs-CZ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Prentice</a:t>
            </a: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Hall</a:t>
            </a: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. ISBN 978-0131391406. </a:t>
            </a:r>
          </a:p>
          <a:p>
            <a:pPr lvl="0" algn="just" eaLnBrk="0" fontAlgn="base" hangingPunct="0">
              <a:lnSpc>
                <a:spcPct val="100000"/>
              </a:lnSpc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URAMOVÁ, M., Ž. LACOVÁ a M. HRONEC 2010. </a:t>
            </a:r>
            <a:r>
              <a:rPr lang="cs-CZ" altLang="cs-CZ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Makroekonómia</a:t>
            </a:r>
            <a:r>
              <a:rPr lang="cs-CZ" altLang="cs-CZ" i="1" dirty="0">
                <a:latin typeface="Cambria Math" panose="02040503050406030204" pitchFamily="18" charset="0"/>
                <a:ea typeface="Cambria Math" panose="02040503050406030204" pitchFamily="18" charset="0"/>
              </a:rPr>
              <a:t> I</a:t>
            </a: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. Banská Bystrica: UMB. ISBN 978-80-557-0043-4. </a:t>
            </a:r>
          </a:p>
          <a:p>
            <a:pPr lvl="0" algn="just" eaLnBrk="0" fontAlgn="base" hangingPunct="0">
              <a:lnSpc>
                <a:spcPct val="100000"/>
              </a:lnSpc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HEDIJA, V. a P. MUSIL 2009. </a:t>
            </a:r>
            <a:r>
              <a:rPr lang="cs-CZ" altLang="cs-CZ" i="1" dirty="0">
                <a:latin typeface="Cambria Math" panose="02040503050406030204" pitchFamily="18" charset="0"/>
                <a:ea typeface="Cambria Math" panose="02040503050406030204" pitchFamily="18" charset="0"/>
              </a:rPr>
              <a:t>Praktikum makroekonomie</a:t>
            </a: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. Plzeň: Nakladatelství A. </a:t>
            </a:r>
            <a:r>
              <a:rPr lang="cs-CZ" altLang="cs-CZ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Čenek</a:t>
            </a: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. ISBN 978-80-7380-158-8. </a:t>
            </a:r>
          </a:p>
          <a:p>
            <a:pPr lvl="0" algn="just" eaLnBrk="0" fontAlgn="base" hangingPunct="0">
              <a:lnSpc>
                <a:spcPct val="100000"/>
              </a:lnSpc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FRANK, H. R. and S: B. BERNANKE, 2008. </a:t>
            </a:r>
            <a:r>
              <a:rPr lang="cs-CZ" altLang="cs-CZ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Principles</a:t>
            </a:r>
            <a:r>
              <a:rPr lang="cs-CZ" altLang="cs-CZ" i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of</a:t>
            </a:r>
            <a:r>
              <a:rPr lang="cs-CZ" altLang="cs-CZ" i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Macroeconomics</a:t>
            </a: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. New York: </a:t>
            </a:r>
            <a:r>
              <a:rPr lang="cs-CZ" altLang="cs-CZ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McGraw-Hill</a:t>
            </a: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/</a:t>
            </a:r>
            <a:r>
              <a:rPr lang="cs-CZ" altLang="cs-CZ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Irwin</a:t>
            </a: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. ISBN 978-0073362656. </a:t>
            </a:r>
          </a:p>
          <a:p>
            <a:pPr lvl="0" algn="just" eaLnBrk="0" fontAlgn="base" hangingPunct="0">
              <a:lnSpc>
                <a:spcPct val="100000"/>
              </a:lnSpc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PAVELKA, T., 2007. </a:t>
            </a:r>
            <a:r>
              <a:rPr lang="cs-CZ" altLang="cs-CZ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 - základní kurz</a:t>
            </a: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. Slaný: </a:t>
            </a:r>
            <a:r>
              <a:rPr lang="cs-CZ" altLang="cs-CZ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Melandrium</a:t>
            </a: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. ISBN 978-80-86175-52-2. </a:t>
            </a:r>
          </a:p>
          <a:p>
            <a:pPr lvl="0" algn="just" eaLnBrk="0" fontAlgn="base" hangingPunct="0">
              <a:lnSpc>
                <a:spcPct val="100000"/>
              </a:lnSpc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LISÝ, J. A KOL., 2005. </a:t>
            </a:r>
            <a:r>
              <a:rPr lang="cs-CZ" altLang="cs-CZ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Ekonómia</a:t>
            </a:r>
            <a:r>
              <a:rPr lang="cs-CZ" altLang="cs-CZ" i="1" dirty="0">
                <a:latin typeface="Cambria Math" panose="02040503050406030204" pitchFamily="18" charset="0"/>
                <a:ea typeface="Cambria Math" panose="02040503050406030204" pitchFamily="18" charset="0"/>
              </a:rPr>
              <a:t> v </a:t>
            </a:r>
            <a:r>
              <a:rPr lang="cs-CZ" altLang="cs-CZ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novej</a:t>
            </a:r>
            <a:r>
              <a:rPr lang="cs-CZ" altLang="cs-CZ" i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ekonomike</a:t>
            </a: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. Bratislava: </a:t>
            </a:r>
            <a:r>
              <a:rPr lang="cs-CZ" altLang="cs-CZ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Ekonómia</a:t>
            </a: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. ISBN 80-8078-063-3. </a:t>
            </a:r>
          </a:p>
          <a:p>
            <a:pPr lvl="0" algn="just" eaLnBrk="0" fontAlgn="base" hangingPunct="0">
              <a:lnSpc>
                <a:spcPct val="100000"/>
              </a:lnSpc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SIRŮČEK, P. a P. NESET, 2003. </a:t>
            </a:r>
            <a:r>
              <a:rPr lang="cs-CZ" altLang="cs-CZ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Makroekonomická teorie I. Cvičebnice</a:t>
            </a: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. 1. část. Slaný: </a:t>
            </a:r>
            <a:r>
              <a:rPr lang="cs-CZ" altLang="cs-CZ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Melandrium</a:t>
            </a: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. ISBN 80-86175-36-7. </a:t>
            </a:r>
          </a:p>
          <a:p>
            <a:pPr lvl="0" algn="just" eaLnBrk="0" fontAlgn="base" hangingPunct="0">
              <a:lnSpc>
                <a:spcPct val="100000"/>
              </a:lnSpc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PROVAZNÍKOVÁ, R. a J. VOLEJNÍKOVÁ, 2003. </a:t>
            </a:r>
            <a:r>
              <a:rPr lang="cs-CZ" altLang="cs-CZ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Makroekonomie. Cvičebnice</a:t>
            </a: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. Slaný: </a:t>
            </a:r>
            <a:r>
              <a:rPr lang="cs-CZ" altLang="cs-CZ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Melandrium</a:t>
            </a: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. ISBN 80-86175-28-5. </a:t>
            </a:r>
          </a:p>
          <a:p>
            <a:pPr lvl="0" algn="just" eaLnBrk="0" fontAlgn="base" hangingPunct="0">
              <a:lnSpc>
                <a:spcPct val="100000"/>
              </a:lnSpc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HELÍSEK, M., 2002. </a:t>
            </a:r>
            <a:r>
              <a:rPr lang="cs-CZ" altLang="cs-CZ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 - základní kurz</a:t>
            </a: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. Slaný: </a:t>
            </a:r>
            <a:r>
              <a:rPr lang="cs-CZ" altLang="cs-CZ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Meladrium</a:t>
            </a: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. ISBN 80-86175-25-1. </a:t>
            </a:r>
          </a:p>
        </p:txBody>
      </p:sp>
    </p:spTree>
    <p:extLst>
      <p:ext uri="{BB962C8B-B14F-4D97-AF65-F5344CB8AC3E}">
        <p14:creationId xmlns:p14="http://schemas.microsoft.com/office/powerpoint/2010/main" val="357613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Nyní načerpejte síly na další semináře, kde budeme pilně pracovat, počítat, kreslit grafy, diskutovat nad ekonomickými tématy apod.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Těším se, </a:t>
            </a:r>
            <a:r>
              <a:rPr lang="cs-CZ" smtClean="0">
                <a:sym typeface="Wingdings" panose="05000000000000000000" pitchFamily="2" charset="2"/>
              </a:rPr>
              <a:t>Karin Gajdová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54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Vyučující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Přednášky v období LÉTO2023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doc. Ing. Pavel </a:t>
            </a:r>
            <a:r>
              <a:rPr lang="cs-CZ" dirty="0" err="1" smtClean="0"/>
              <a:t>Tuleja</a:t>
            </a:r>
            <a:r>
              <a:rPr lang="cs-CZ" dirty="0" smtClean="0"/>
              <a:t>, Ph.D.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VELKÝ SÁL, čtvrtek, 8:05 – 10:30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Semináře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Ing. Karin Gajdová, Ph.D.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email: gajdova@opf.slu.cz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kancelář: A234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telefon: </a:t>
            </a:r>
            <a:r>
              <a:rPr lang="cs-CZ" dirty="0"/>
              <a:t>+420 596 398 </a:t>
            </a:r>
            <a:r>
              <a:rPr lang="cs-CZ" dirty="0" smtClean="0"/>
              <a:t>346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	konzultační hodiny </a:t>
            </a:r>
            <a:r>
              <a:rPr lang="cs-CZ" dirty="0" smtClean="0"/>
              <a:t>platné </a:t>
            </a:r>
            <a:r>
              <a:rPr lang="cs-CZ" dirty="0"/>
              <a:t>v době výuky tj. 20.2. - 21.5.2023 </a:t>
            </a:r>
            <a:r>
              <a:rPr lang="cs-CZ" dirty="0" smtClean="0"/>
              <a:t>: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	</a:t>
            </a:r>
            <a:r>
              <a:rPr lang="cs-CZ" b="1" dirty="0" smtClean="0"/>
              <a:t>Úterý </a:t>
            </a:r>
            <a:r>
              <a:rPr lang="cs-CZ" b="1" dirty="0"/>
              <a:t>11:30 - 12:15</a:t>
            </a:r>
            <a:br>
              <a:rPr lang="cs-CZ" b="1" dirty="0"/>
            </a:br>
            <a:r>
              <a:rPr lang="cs-CZ" b="1" dirty="0" smtClean="0"/>
              <a:t>	Středa </a:t>
            </a:r>
            <a:r>
              <a:rPr lang="cs-CZ" b="1" dirty="0"/>
              <a:t>8:45 - 9:45</a:t>
            </a:r>
            <a:br>
              <a:rPr lang="cs-CZ" b="1" dirty="0"/>
            </a:br>
            <a:r>
              <a:rPr lang="cs-CZ" b="1" dirty="0" smtClean="0"/>
              <a:t>	Čtvrtek </a:t>
            </a:r>
            <a:r>
              <a:rPr lang="cs-CZ" b="1" dirty="0"/>
              <a:t>12:15 - 13:30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6800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absolvování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60 % účast na 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seminářích</a:t>
            </a:r>
            <a:endParaRPr lang="cs-CZ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spcAft>
                <a:spcPts val="1200"/>
              </a:spcAft>
            </a:pP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Aktivita v 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seminářích</a:t>
            </a:r>
            <a:endParaRPr lang="cs-CZ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spcAft>
                <a:spcPts val="1200"/>
              </a:spcAft>
            </a:pP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Průběžný 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test</a:t>
            </a:r>
            <a:endParaRPr lang="cs-CZ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spcAft>
                <a:spcPts val="1200"/>
              </a:spcAft>
            </a:pP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Zkouška</a:t>
            </a:r>
            <a:endParaRPr lang="cs-CZ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827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</a:t>
            </a:r>
            <a:br>
              <a:rPr lang="cs-CZ" dirty="0" smtClean="0"/>
            </a:br>
            <a:r>
              <a:rPr lang="cs-CZ" dirty="0" smtClean="0"/>
              <a:t>na seminářích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DOCHÁZKA:</a:t>
            </a:r>
          </a:p>
          <a:p>
            <a:pPr marL="0" indent="0">
              <a:buNone/>
            </a:pP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Podmínkou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absolvování předmětu je </a:t>
            </a:r>
            <a:r>
              <a:rPr lang="cs-CZ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povinná účast na seminářích v rozsahu minimálně 60 % z uskutečněných seminářů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(tzn. student v tomto semestru musí být přítomen minimálně na 7 seminářích).  </a:t>
            </a:r>
          </a:p>
          <a:p>
            <a:endParaRPr lang="cs-CZ" dirty="0" smtClean="0"/>
          </a:p>
          <a:p>
            <a:r>
              <a:rPr lang="cs-CZ" dirty="0" smtClean="0"/>
              <a:t>BODY KE ZKOUŠCE: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Za aktivitu na seminářích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můžete získat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maximálně 10 bodů.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>
                <a:solidFill>
                  <a:schemeClr val="accent2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Celkem</a:t>
            </a:r>
            <a:r>
              <a:rPr lang="cs-CZ" b="1" dirty="0">
                <a:latin typeface="Cambria Math" panose="02040503050406030204" pitchFamily="18" charset="0"/>
                <a:ea typeface="Cambria Math" panose="02040503050406030204" pitchFamily="18" charset="0"/>
              </a:rPr>
              <a:t> ze seminářů můžete získat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maximálně 10 bodů</a:t>
            </a:r>
            <a:r>
              <a:rPr lang="cs-CZ" b="1" dirty="0">
                <a:latin typeface="Cambria Math" panose="02040503050406030204" pitchFamily="18" charset="0"/>
                <a:ea typeface="Cambria Math" panose="02040503050406030204" pitchFamily="18" charset="0"/>
              </a:rPr>
              <a:t>, které se vám započítávají ke zkoušce.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426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Aktivita </a:t>
            </a:r>
            <a:br>
              <a:rPr lang="cs-CZ" dirty="0" smtClean="0"/>
            </a:br>
            <a:r>
              <a:rPr lang="cs-CZ" dirty="0" smtClean="0"/>
              <a:t>na seminářích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Na seminářích studenti </a:t>
            </a:r>
            <a:r>
              <a:rPr lang="cs-CZ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nejsou PASIVNÍ.</a:t>
            </a:r>
          </a:p>
          <a:p>
            <a:pPr algn="just"/>
            <a:r>
              <a:rPr lang="cs-CZ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Je zde možnost </a:t>
            </a:r>
            <a:r>
              <a:rPr lang="cs-CZ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nad tématem diskutovat. </a:t>
            </a:r>
            <a:endParaRPr lang="cs-CZ" sz="26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/>
            <a:r>
              <a:rPr lang="cs-CZ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Reagovat na </a:t>
            </a:r>
            <a:r>
              <a:rPr lang="cs-CZ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dotazy vyučujícího a aplikovat informace z přednášek. </a:t>
            </a:r>
          </a:p>
          <a:p>
            <a:pPr algn="just"/>
            <a:r>
              <a:rPr lang="cs-CZ" sz="2600" b="1" u="sng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Body za aktivitu bude možno získat následovně: </a:t>
            </a:r>
          </a:p>
          <a:p>
            <a:pPr lvl="1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6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za správné vypočítání stanoveného příkladu či nakreslení </a:t>
            </a:r>
            <a:r>
              <a:rPr lang="cs-CZ" sz="2600" b="1" dirty="0" smtClean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grafu</a:t>
            </a:r>
          </a:p>
          <a:p>
            <a:pPr lvl="1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600" b="1" dirty="0" smtClean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za správnou odpověď na teoretickou či praktickou otázku</a:t>
            </a:r>
            <a:endParaRPr lang="cs-CZ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600" b="1" dirty="0" smtClean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za </a:t>
            </a:r>
            <a:r>
              <a:rPr lang="cs-CZ" sz="26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diskuzi nad aktuálním děním v České </a:t>
            </a:r>
            <a:r>
              <a:rPr lang="cs-CZ" sz="2600" b="1" dirty="0" smtClean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republice a ve světě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384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Je nutná orientace studenta v problematice na semináři. Jelikož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přednášky předcházejí seminářům, je předpokladem, že se student ve vyučované problematice částečně teoreticky orientuje (semináře budou zaměřené zejména na příklady a grafy, ne na teorii z přednášek). </a:t>
            </a:r>
          </a:p>
          <a:p>
            <a:pPr algn="just"/>
            <a:r>
              <a:rPr lang="cs-CZ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Nelze počítat s tím, že látka probrána na seminářích bude stačit pro zvládnutí zkoušky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, semináře slouží pouze k prohloubení určitých oblastí z přednášek. </a:t>
            </a:r>
          </a:p>
          <a:p>
            <a:pPr algn="just"/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Doporučuji nosit si vytištěné (nebo elektronicky zobrazené) zadání příkladů na daný seminář – budou vždy předem zveřejňovány v IS SU ve složce pro studijní materiály.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819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Harmonogram seminářů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5508271"/>
              </p:ext>
            </p:extLst>
          </p:nvPr>
        </p:nvGraphicFramePr>
        <p:xfrm>
          <a:off x="4400550" y="990605"/>
          <a:ext cx="6819900" cy="41433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44661"/>
                <a:gridCol w="5675239"/>
              </a:tblGrid>
              <a:tr h="3188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1. týden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SEMINÁŘE ODPADAJÍ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88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Úvodní</a:t>
                      </a:r>
                      <a:r>
                        <a:rPr lang="cs-CZ" sz="12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informace k Obecné ekonomii II</a:t>
                      </a:r>
                      <a:endParaRPr lang="cs-CZ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88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Makroekonomické agregáty a způsob jejich měření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88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Keynesiánský výdajový </a:t>
                      </a:r>
                      <a:r>
                        <a:rPr lang="cs-CZ" sz="1200" dirty="0" smtClean="0">
                          <a:effectLst/>
                        </a:rPr>
                        <a:t>model – 2sektorová</a:t>
                      </a:r>
                      <a:r>
                        <a:rPr lang="cs-CZ" sz="1200" baseline="0" dirty="0" smtClean="0">
                          <a:effectLst/>
                        </a:rPr>
                        <a:t> ekonomika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88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Keynesiánský výdajový </a:t>
                      </a:r>
                      <a:r>
                        <a:rPr lang="cs-CZ" sz="1200" dirty="0" smtClean="0">
                          <a:effectLst/>
                        </a:rPr>
                        <a:t>model – 3</a:t>
                      </a:r>
                      <a:r>
                        <a:rPr lang="cs-CZ" sz="1200" baseline="0" dirty="0" smtClean="0">
                          <a:effectLst/>
                        </a:rPr>
                        <a:t> a 4sektorová ekonomika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88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Model AS-AD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88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Peníze a cenová stabilita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88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Opakovací seminář 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88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Trh práce a nezaměstnanost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88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Ekonomický růst a hospodářský cyklus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88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Fiskální politika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16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Monetární politika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43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13. týden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OPAKOVÁNÍ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324350" y="5263355"/>
            <a:ext cx="72104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/>
              <a:t>Toto jsou uvedená témata, která budou probírána postupně za sebou tak jak jsou vypsána v tabulce. U některých témat se můžeme zdržet i více než jeden seminář.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714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Průběžný test a zkouška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441442"/>
          </a:xfrm>
        </p:spPr>
        <p:txBody>
          <a:bodyPr>
            <a:normAutofit lnSpcReduction="10000"/>
          </a:bodyPr>
          <a:lstStyle/>
          <a:p>
            <a:r>
              <a:rPr lang="cs-CZ" sz="2400" b="1" dirty="0" smtClean="0"/>
              <a:t>Průběžný test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502920" lvl="1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Průběžný test se bude skládat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z početních příkladů, z teorie a 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grafů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z oblasti Obecné ekonomie II, které budou do té doby probrány jak na přednášce, tak v rámci seminářů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pPr marL="502920" lvl="1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cs-CZ" b="1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 </a:t>
            </a:r>
            <a:r>
              <a:rPr lang="cs-CZ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průběžného testu je možné získat maximálně </a:t>
            </a:r>
            <a:r>
              <a:rPr lang="cs-CZ" sz="24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30 bodů</a:t>
            </a:r>
            <a:r>
              <a:rPr lang="cs-CZ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které se započítávají ke zkoušce.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pPr marL="502920" lvl="1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 termínu průběžného testu budete informováni na první přednášce a na prvním semináři – předpoklad je polovina dubna</a:t>
            </a:r>
            <a:endParaRPr lang="cs-CZ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cs-CZ" sz="2400" b="1" dirty="0" smtClean="0"/>
              <a:t>Zkouška</a:t>
            </a:r>
          </a:p>
          <a:p>
            <a:endParaRPr lang="cs-CZ" sz="2400" b="1" dirty="0" smtClean="0"/>
          </a:p>
          <a:p>
            <a:pPr marL="502920" lvl="1" indent="0">
              <a:spcBef>
                <a:spcPts val="0"/>
              </a:spcBef>
              <a:buNone/>
            </a:pP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Zkouška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se bude skládat z kombinace otázek ABCD a grafů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pPr marL="502920" lvl="1" indent="0">
              <a:spcBef>
                <a:spcPts val="0"/>
              </a:spcBef>
              <a:buNone/>
            </a:pP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Ze zkoušky můžete získat maximálně </a:t>
            </a:r>
            <a:r>
              <a:rPr lang="cs-CZ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60 bodů</a:t>
            </a:r>
            <a:endParaRPr lang="cs-CZ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K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úspěšnému absolvování předmětu Obecná ekonomie II je doporučeno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chodit na přednášky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cs-CZ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86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Celkové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Celkové hodnocení se získá součtem výše uvedených aktivit, kdy je možno získat až 100 bodů a známky budou odpovídat tomuto bodovému rozpětí: </a:t>
            </a:r>
            <a:endParaRPr lang="cs-CZ" b="1" dirty="0" smtClean="0">
              <a:solidFill>
                <a:schemeClr val="accent1">
                  <a:lumMod val="75000"/>
                  <a:lumOff val="2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cs-CZ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6670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méně než 60 bodů 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	</a:t>
            </a:r>
            <a:r>
              <a:rPr lang="cs-CZ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endParaRPr lang="cs-CZ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6670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60 až 68 bodů 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	</a:t>
            </a:r>
            <a:r>
              <a:rPr lang="cs-CZ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endParaRPr lang="cs-CZ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6670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69 až 75 bodů 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	</a:t>
            </a:r>
            <a:r>
              <a:rPr lang="cs-CZ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cs-CZ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6670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76 až 83 bodů 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	</a:t>
            </a:r>
            <a:r>
              <a:rPr lang="cs-CZ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endParaRPr lang="cs-CZ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6670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84 až 90 bodů 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	</a:t>
            </a:r>
            <a:r>
              <a:rPr lang="cs-CZ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endParaRPr lang="cs-CZ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6670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91 až 100 bodů </a:t>
            </a:r>
            <a:r>
              <a:rPr lang="cs-CZ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	</a:t>
            </a:r>
            <a:r>
              <a:rPr lang="cs-CZ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endParaRPr lang="cs-CZ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525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ámeček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48</TotalTime>
  <Words>1061</Words>
  <Application>Microsoft Office PowerPoint</Application>
  <PresentationFormat>Širokoúhlá obrazovka</PresentationFormat>
  <Paragraphs>145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4" baseType="lpstr">
      <vt:lpstr>Arial</vt:lpstr>
      <vt:lpstr>Calibri</vt:lpstr>
      <vt:lpstr>Cambria Math</vt:lpstr>
      <vt:lpstr>Corbel</vt:lpstr>
      <vt:lpstr>Times New Roman</vt:lpstr>
      <vt:lpstr>Wingdings</vt:lpstr>
      <vt:lpstr>Wingdings 2</vt:lpstr>
      <vt:lpstr>Rámeček</vt:lpstr>
      <vt:lpstr>Obecná ekonomie II</vt:lpstr>
      <vt:lpstr>Vyučující</vt:lpstr>
      <vt:lpstr>Podmínky absolvování </vt:lpstr>
      <vt:lpstr>Podmínky  na seminářích</vt:lpstr>
      <vt:lpstr>Aktivita  na seminářích</vt:lpstr>
      <vt:lpstr>Další informace</vt:lpstr>
      <vt:lpstr>Harmonogram seminářů</vt:lpstr>
      <vt:lpstr>Průběžný test a zkouška</vt:lpstr>
      <vt:lpstr>Celkové hodnocení</vt:lpstr>
      <vt:lpstr>Struktura přednášek I</vt:lpstr>
      <vt:lpstr>Struktura přednášek II</vt:lpstr>
      <vt:lpstr>Struktura přednášek III</vt:lpstr>
      <vt:lpstr>Struktura přednášek IV</vt:lpstr>
      <vt:lpstr>Základní literatura</vt:lpstr>
      <vt:lpstr>Doporučená literatura</vt:lpstr>
      <vt:lpstr>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Gajdova</dc:creator>
  <cp:lastModifiedBy>Gajdova</cp:lastModifiedBy>
  <cp:revision>30</cp:revision>
  <cp:lastPrinted>2023-02-15T17:13:43Z</cp:lastPrinted>
  <dcterms:created xsi:type="dcterms:W3CDTF">2023-02-15T16:28:51Z</dcterms:created>
  <dcterms:modified xsi:type="dcterms:W3CDTF">2023-02-15T17:18:30Z</dcterms:modified>
</cp:coreProperties>
</file>