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306" r:id="rId5"/>
    <p:sldId id="307" r:id="rId6"/>
    <p:sldId id="269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557" autoAdjust="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20.04.2023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9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95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44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4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2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7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39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1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1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7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9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576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1239512" cy="1475013"/>
          </a:xfrm>
        </p:spPr>
        <p:txBody>
          <a:bodyPr>
            <a:normAutofit/>
          </a:bodyPr>
          <a:lstStyle/>
          <a:p>
            <a:r>
              <a:rPr lang="cs-CZ" sz="4400" dirty="0"/>
              <a:t>Zahraničně-obchodní politika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Doc. Ing. Jan Nevima, Ph.D.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81191" y="4340180"/>
            <a:ext cx="10993546" cy="19502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LS 2022/2023</a:t>
            </a:r>
          </a:p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BPZOP </a:t>
            </a:r>
            <a:r>
              <a:rPr lang="cs-CZ" sz="2800">
                <a:solidFill>
                  <a:schemeClr val="accent2">
                    <a:lumMod val="40000"/>
                    <a:lumOff val="60000"/>
                  </a:schemeClr>
                </a:solidFill>
              </a:rPr>
              <a:t>(2+2)</a:t>
            </a:r>
            <a:endParaRPr lang="cs-CZ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cs-CZ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Základní informace k předmětu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Oblouk 4">
            <a:extLst>
              <a:ext uri="{FF2B5EF4-FFF2-40B4-BE49-F238E27FC236}">
                <a16:creationId xmlns:a16="http://schemas.microsoft.com/office/drawing/2014/main" id="{4FA0C4FA-38E6-4376-9309-EF949C78C92B}"/>
              </a:ext>
            </a:extLst>
          </p:cNvPr>
          <p:cNvSpPr/>
          <p:nvPr/>
        </p:nvSpPr>
        <p:spPr>
          <a:xfrm>
            <a:off x="-539398" y="5737411"/>
            <a:ext cx="1794456" cy="718439"/>
          </a:xfrm>
          <a:prstGeom prst="arc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cs-CZ" sz="4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270" y="1846729"/>
            <a:ext cx="11331389" cy="4894729"/>
          </a:xfrm>
        </p:spPr>
        <p:txBody>
          <a:bodyPr>
            <a:normAutofit/>
          </a:bodyPr>
          <a:lstStyle/>
          <a:p>
            <a:r>
              <a:rPr lang="cs-CZ" sz="2800" dirty="0"/>
              <a:t>Vyučující</a:t>
            </a:r>
            <a:r>
              <a:rPr lang="en-US" sz="2800" dirty="0"/>
              <a:t>:</a:t>
            </a:r>
            <a:r>
              <a:rPr lang="en-US" sz="2800" b="1" dirty="0"/>
              <a:t>		</a:t>
            </a:r>
            <a:r>
              <a:rPr lang="cs-CZ" sz="2800" b="1" dirty="0"/>
              <a:t>			doc. Ing. Jan Nevima, Ph.D.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dirty="0"/>
              <a:t>		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nevima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 err="1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		</a:t>
            </a:r>
            <a:r>
              <a:rPr lang="en-US" sz="2800" dirty="0"/>
              <a:t>A-A2</a:t>
            </a:r>
            <a:r>
              <a:rPr lang="cs-CZ" sz="2800" dirty="0"/>
              <a:t>08</a:t>
            </a:r>
          </a:p>
          <a:p>
            <a:r>
              <a:rPr lang="cs-CZ" sz="2800" dirty="0"/>
              <a:t>Telefon: 					+420 596398 318</a:t>
            </a:r>
            <a:endParaRPr lang="en-US" sz="2800" dirty="0"/>
          </a:p>
          <a:p>
            <a:r>
              <a:rPr lang="en-US" sz="2800" dirty="0" err="1"/>
              <a:t>Konzultační</a:t>
            </a:r>
            <a:r>
              <a:rPr lang="en-US" sz="2800" dirty="0"/>
              <a:t> </a:t>
            </a:r>
            <a:r>
              <a:rPr lang="en-US" sz="2800" dirty="0" err="1"/>
              <a:t>hodiny</a:t>
            </a:r>
            <a:r>
              <a:rPr lang="en-US" sz="2800" dirty="0"/>
              <a:t>:</a:t>
            </a:r>
            <a:r>
              <a:rPr lang="cs-CZ" sz="2800" dirty="0"/>
              <a:t>		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viz IS nebo dle předchozí dohody</a:t>
            </a:r>
          </a:p>
          <a:p>
            <a:pPr lvl="3"/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84615" y="2146116"/>
            <a:ext cx="11667699" cy="4711884"/>
          </a:xfrm>
        </p:spPr>
        <p:txBody>
          <a:bodyPr>
            <a:normAutofit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Povinná účast na seminářích 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min. 60 % z uskutečněných seminářů (dle akreditace)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omluvy na základě lékařského potvrzení (omluva a dodání potvrzení do 5-ti pracovních dnů ode dne nepřítomnosti)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Prezentace na seminářích (max. </a:t>
            </a:r>
            <a:r>
              <a:rPr lang="cs-CZ" sz="3100" b="1" dirty="0">
                <a:solidFill>
                  <a:schemeClr val="accent2"/>
                </a:solidFill>
              </a:rPr>
              <a:t>30 bodů</a:t>
            </a:r>
            <a:r>
              <a:rPr lang="cs-CZ" sz="31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Závěrečný test (max. </a:t>
            </a:r>
            <a:r>
              <a:rPr lang="cs-CZ" sz="3100" b="1" dirty="0">
                <a:solidFill>
                  <a:schemeClr val="accent2"/>
                </a:solidFill>
              </a:rPr>
              <a:t>70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</a:t>
            </a:r>
            <a:r>
              <a:rPr lang="cs-CZ" sz="2400" b="1" dirty="0">
                <a:solidFill>
                  <a:schemeClr val="accent2"/>
                </a:solidFill>
              </a:rPr>
              <a:t>max. 100 bodů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accent2"/>
                </a:solidFill>
              </a:rPr>
              <a:t>K </a:t>
            </a:r>
            <a:r>
              <a:rPr lang="en-US" sz="2400" b="1" dirty="0" err="1">
                <a:solidFill>
                  <a:schemeClr val="accent2"/>
                </a:solidFill>
              </a:rPr>
              <a:t>testu</a:t>
            </a:r>
            <a:r>
              <a:rPr lang="en-US" sz="2400" b="1" dirty="0">
                <a:solidFill>
                  <a:schemeClr val="accent2"/>
                </a:solidFill>
              </a:rPr>
              <a:t> je </a:t>
            </a:r>
            <a:r>
              <a:rPr lang="en-US" sz="2400" b="1" dirty="0" err="1">
                <a:solidFill>
                  <a:schemeClr val="accent2"/>
                </a:solidFill>
              </a:rPr>
              <a:t>připuštěn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pouze</a:t>
            </a:r>
            <a:r>
              <a:rPr lang="en-US" sz="2400" b="1" dirty="0">
                <a:solidFill>
                  <a:schemeClr val="accent2"/>
                </a:solidFill>
              </a:rPr>
              <a:t> student, </a:t>
            </a:r>
            <a:r>
              <a:rPr lang="en-US" sz="2400" b="1" dirty="0" err="1">
                <a:solidFill>
                  <a:schemeClr val="accent2"/>
                </a:solidFill>
              </a:rPr>
              <a:t>jenž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má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splněnou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docházku</a:t>
            </a:r>
            <a:r>
              <a:rPr lang="en-US" sz="2400" b="1" dirty="0">
                <a:solidFill>
                  <a:schemeClr val="accent2"/>
                </a:solidFill>
              </a:rPr>
              <a:t> ze </a:t>
            </a:r>
            <a:r>
              <a:rPr lang="en-US" sz="2400" b="1" dirty="0" err="1">
                <a:solidFill>
                  <a:schemeClr val="accent2"/>
                </a:solidFill>
              </a:rPr>
              <a:t>seminářů</a:t>
            </a:r>
            <a:r>
              <a:rPr lang="en-US" sz="2400" b="1" dirty="0">
                <a:solidFill>
                  <a:schemeClr val="accent2"/>
                </a:solidFill>
              </a:rPr>
              <a:t> a </a:t>
            </a:r>
            <a:r>
              <a:rPr lang="en-US" sz="2400" b="1" dirty="0" err="1">
                <a:solidFill>
                  <a:schemeClr val="accent2"/>
                </a:solidFill>
              </a:rPr>
              <a:t>na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semináři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odprezentovanou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svou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práci</a:t>
            </a:r>
            <a:r>
              <a:rPr lang="en-US" sz="2400" b="1" dirty="0">
                <a:solidFill>
                  <a:schemeClr val="accent2"/>
                </a:solidFill>
              </a:rPr>
              <a:t> (</a:t>
            </a:r>
            <a:r>
              <a:rPr lang="en-US" sz="2400" b="1" dirty="0" err="1">
                <a:solidFill>
                  <a:schemeClr val="accent2"/>
                </a:solidFill>
              </a:rPr>
              <a:t>prezentaci</a:t>
            </a:r>
            <a:r>
              <a:rPr lang="en-US" sz="2400" b="1" dirty="0">
                <a:solidFill>
                  <a:schemeClr val="accent2"/>
                </a:solidFill>
              </a:rPr>
              <a:t>) </a:t>
            </a:r>
            <a:r>
              <a:rPr lang="en-US" sz="2400" b="1" dirty="0" err="1">
                <a:solidFill>
                  <a:schemeClr val="accent2"/>
                </a:solidFill>
              </a:rPr>
              <a:t>na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stanovené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téma</a:t>
            </a:r>
            <a:r>
              <a:rPr lang="en-US" sz="2400" b="1" dirty="0">
                <a:solidFill>
                  <a:schemeClr val="accent2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4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Prezentace: max. 30 bodů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44709"/>
            <a:ext cx="12192000" cy="4844017"/>
          </a:xfrm>
        </p:spPr>
        <p:txBody>
          <a:bodyPr>
            <a:normAutofit lnSpcReduction="10000"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Prezentace v PowerPointu (max. 20 snímků), rozsah 10-15 minut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Hotovou </a:t>
            </a:r>
            <a:r>
              <a:rPr lang="cs-CZ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prezentaci a SHRNUTÍ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 potřeba vložit do „Odevzdávárny“ v IS 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nejpozději v pondělí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Co se hodnotí?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1/ přednes bez čtení z podkladů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2/ adekvátní seznámení s tématem 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3/ schopnost zaujmout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4/ příklady uváděné v rámci prezentace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5/ vyváženost obsahu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6/ shrnutí zásadních poznatků</a:t>
            </a:r>
          </a:p>
          <a:p>
            <a:pPr marL="36036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25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Témata </a:t>
            </a:r>
            <a:r>
              <a:rPr lang="cs-CZ" sz="36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PrezentacÍ</a:t>
            </a: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- návrhy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00519"/>
            <a:ext cx="12192000" cy="4888208"/>
          </a:xfrm>
        </p:spPr>
        <p:txBody>
          <a:bodyPr>
            <a:normAutofit/>
          </a:bodyPr>
          <a:lstStyle/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Perspektivy nové obchodní politiky (9.3.2023)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Teritoriální a komoditní struktura zahraničního obchodu ČR (16.3.2023)</a:t>
            </a:r>
          </a:p>
          <a:p>
            <a:pPr marL="36036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Další návrhy na témata prezentací lze posílat průběžně emailem do 9.3.2023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187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581192" y="752575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Harmonogram PŘEDNÁŠEK</a:t>
            </a:r>
            <a:b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(může se V PRŮBĚHU SEMESTRU změnit) </a:t>
            </a:r>
            <a:endParaRPr lang="cs-CZ" sz="5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024735"/>
              </p:ext>
            </p:extLst>
          </p:nvPr>
        </p:nvGraphicFramePr>
        <p:xfrm>
          <a:off x="581192" y="1847273"/>
          <a:ext cx="11029616" cy="48892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99108">
                  <a:extLst>
                    <a:ext uri="{9D8B030D-6E8A-4147-A177-3AD203B41FA5}">
                      <a16:colId xmlns:a16="http://schemas.microsoft.com/office/drawing/2014/main" val="830553587"/>
                    </a:ext>
                  </a:extLst>
                </a:gridCol>
                <a:gridCol w="571220">
                  <a:extLst>
                    <a:ext uri="{9D8B030D-6E8A-4147-A177-3AD203B41FA5}">
                      <a16:colId xmlns:a16="http://schemas.microsoft.com/office/drawing/2014/main" val="3138004725"/>
                    </a:ext>
                  </a:extLst>
                </a:gridCol>
                <a:gridCol w="9259288">
                  <a:extLst>
                    <a:ext uri="{9D8B030D-6E8A-4147-A177-3AD203B41FA5}">
                      <a16:colId xmlns:a16="http://schemas.microsoft.com/office/drawing/2014/main" val="2046148100"/>
                    </a:ext>
                  </a:extLst>
                </a:gridCol>
              </a:tblGrid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Termín: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Téma: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1621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23.2.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Úvod do předmětu, vymezení mezinárodního obchodu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5766496"/>
                  </a:ext>
                </a:extLst>
              </a:tr>
              <a:tr h="370397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i="1" kern="12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Služební cesta, přednáška se nekoná</a:t>
                      </a:r>
                      <a:endParaRPr lang="cs-CZ" sz="1600" b="1" i="1" kern="12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55525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Teorie mezinárodního obchodu – modely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167284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Přímé zahraniční investice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461963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23.3.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Instituce v mezinárodním obchodě</a:t>
                      </a:r>
                      <a:endParaRPr lang="cs-CZ" sz="1600" b="1" i="1" kern="12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092910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Platební bilance a její struktura, vyrovnávací mechanismy platební bilance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703145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Tarifní a netarifní nástroje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796537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Autonomní a smluvní nástroje, od 13:00 Ing. Kaleta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2827421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20.4.</a:t>
                      </a:r>
                      <a:endParaRPr lang="cs-CZ" sz="16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8.</a:t>
                      </a:r>
                      <a:endParaRPr lang="cs-CZ" sz="16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Problematika mezinárodní komparace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763758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27.4.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Analýza vnitřní a vnější (ne)rovnováhy, od 13:00 Ing. </a:t>
                      </a:r>
                      <a:r>
                        <a:rPr lang="cs-CZ" sz="1600" b="0" i="0" kern="1200" dirty="0" err="1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Stolarz</a:t>
                      </a:r>
                      <a:endParaRPr lang="cs-CZ" sz="1600" b="0" i="0" kern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699954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Opakovací přednáška, od 13:00 Ing. Kaleta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0569302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Samostudium, od 13:00 Ing. </a:t>
                      </a:r>
                      <a:r>
                        <a:rPr lang="cs-CZ" sz="1600" b="1" kern="1200" dirty="0" err="1">
                          <a:solidFill>
                            <a:schemeClr val="dk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Stolarz</a:t>
                      </a:r>
                      <a:endParaRPr lang="cs-CZ" sz="1600" b="1" kern="1200" dirty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69836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TEST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447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11327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1100</TotalTime>
  <Words>419</Words>
  <Application>Microsoft Office PowerPoint</Application>
  <PresentationFormat>Širokoúhlá obrazovka</PresentationFormat>
  <Paragraphs>73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Gill Sans MT</vt:lpstr>
      <vt:lpstr>Wingdings</vt:lpstr>
      <vt:lpstr>Wingdings 2</vt:lpstr>
      <vt:lpstr>Dividenda</vt:lpstr>
      <vt:lpstr>Zahraničně-obchodní politika</vt:lpstr>
      <vt:lpstr>Prezentace aplikace PowerPoint</vt:lpstr>
      <vt:lpstr>Podmínky absolvování</vt:lpstr>
      <vt:lpstr>Prezentace: max. 30 bodů</vt:lpstr>
      <vt:lpstr>Témata PrezentacÍ - návrhy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Jan Nevima</cp:lastModifiedBy>
  <cp:revision>229</cp:revision>
  <cp:lastPrinted>2018-02-12T08:12:35Z</cp:lastPrinted>
  <dcterms:created xsi:type="dcterms:W3CDTF">2017-12-11T08:34:25Z</dcterms:created>
  <dcterms:modified xsi:type="dcterms:W3CDTF">2023-04-20T11:25:03Z</dcterms:modified>
</cp:coreProperties>
</file>