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280" r:id="rId8"/>
    <p:sldId id="296" r:id="rId9"/>
    <p:sldId id="281" r:id="rId10"/>
    <p:sldId id="283" r:id="rId11"/>
    <p:sldId id="289" r:id="rId12"/>
    <p:sldId id="290" r:id="rId13"/>
    <p:sldId id="291" r:id="rId14"/>
    <p:sldId id="297" r:id="rId15"/>
    <p:sldId id="298" r:id="rId16"/>
    <p:sldId id="292" r:id="rId17"/>
    <p:sldId id="284" r:id="rId18"/>
    <p:sldId id="293" r:id="rId19"/>
    <p:sldId id="294" r:id="rId20"/>
    <p:sldId id="295" r:id="rId21"/>
    <p:sldId id="286" r:id="rId22"/>
    <p:sldId id="287" r:id="rId23"/>
    <p:sldId id="288" r:id="rId24"/>
    <p:sldId id="285" r:id="rId25"/>
    <p:sldId id="299" r:id="rId26"/>
    <p:sldId id="277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110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17. 9. 2019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BUSINESS CYCLES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X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MACROECONOMICS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INDICATORS OF 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391610"/>
            <a:ext cx="847725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Leading indicators </a:t>
            </a:r>
            <a:r>
              <a:rPr lang="en-US" altLang="cs-CZ" sz="2200" dirty="0">
                <a:latin typeface="Arial" panose="020B0604020202020204" pitchFamily="34" charset="0"/>
              </a:rPr>
              <a:t>anticipate the </a:t>
            </a:r>
            <a:r>
              <a:rPr lang="en-US" altLang="cs-CZ" sz="2200" b="1" dirty="0">
                <a:latin typeface="Arial" panose="020B0604020202020204" pitchFamily="34" charset="0"/>
              </a:rPr>
              <a:t>direction</a:t>
            </a:r>
            <a:r>
              <a:rPr lang="en-US" altLang="cs-CZ" sz="2200" dirty="0">
                <a:latin typeface="Arial" panose="020B0604020202020204" pitchFamily="34" charset="0"/>
              </a:rPr>
              <a:t> in which the economy is headed.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The coincident indicators </a:t>
            </a:r>
            <a:r>
              <a:rPr lang="en-US" altLang="cs-CZ" sz="2200" b="1" dirty="0">
                <a:latin typeface="Arial" panose="020B0604020202020204" pitchFamily="34" charset="0"/>
              </a:rPr>
              <a:t>provide information </a:t>
            </a:r>
            <a:r>
              <a:rPr lang="en-US" altLang="cs-CZ" sz="2200" dirty="0">
                <a:latin typeface="Arial" panose="020B0604020202020204" pitchFamily="34" charset="0"/>
              </a:rPr>
              <a:t>about the current status of the </a:t>
            </a:r>
            <a:r>
              <a:rPr lang="en-US" altLang="cs-CZ" sz="2200" dirty="0" smtClean="0">
                <a:latin typeface="Arial" panose="020B0604020202020204" pitchFamily="34" charset="0"/>
              </a:rPr>
              <a:t>economy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changing as the economy moves from one phase of the business cycle to the next 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telling </a:t>
            </a:r>
            <a:r>
              <a:rPr lang="en-US" altLang="cs-CZ" sz="2000" dirty="0">
                <a:latin typeface="Arial" panose="020B0604020202020204" pitchFamily="34" charset="0"/>
              </a:rPr>
              <a:t>economists that an upturn or downturn in the economy has arrived. 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Lagging indicators </a:t>
            </a:r>
            <a:r>
              <a:rPr lang="en-US" altLang="cs-CZ" sz="2200" dirty="0">
                <a:latin typeface="Arial" panose="020B0604020202020204" pitchFamily="34" charset="0"/>
              </a:rPr>
              <a:t>change months after a downturn or upturn in the economy has begun and help economists </a:t>
            </a:r>
            <a:r>
              <a:rPr lang="en-US" altLang="cs-CZ" sz="2200" b="1" dirty="0">
                <a:latin typeface="Arial" panose="020B0604020202020204" pitchFamily="34" charset="0"/>
              </a:rPr>
              <a:t>predict</a:t>
            </a:r>
            <a:r>
              <a:rPr lang="en-US" altLang="cs-CZ" sz="2200" dirty="0">
                <a:latin typeface="Arial" panose="020B0604020202020204" pitchFamily="34" charset="0"/>
              </a:rPr>
              <a:t> the duration of economic downturns or upturns.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INDICATORS OF 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611066"/>
            <a:ext cx="847725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Based on the theory that expectations of future profits are the motivating force in the </a:t>
            </a:r>
            <a:r>
              <a:rPr lang="en-US" altLang="cs-CZ" sz="2200" dirty="0" smtClean="0">
                <a:latin typeface="Arial" panose="020B0604020202020204" pitchFamily="34" charset="0"/>
              </a:rPr>
              <a:t>economy</a:t>
            </a:r>
            <a:r>
              <a:rPr lang="cs-CZ" altLang="cs-CZ" sz="2200" dirty="0" smtClean="0">
                <a:latin typeface="Arial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Companies may expand production of goods and services and investment in new structures and </a:t>
            </a:r>
            <a:r>
              <a:rPr lang="en-US" altLang="cs-CZ" sz="2200" dirty="0" smtClean="0">
                <a:latin typeface="Arial" panose="020B0604020202020204" pitchFamily="34" charset="0"/>
              </a:rPr>
              <a:t>e</a:t>
            </a:r>
            <a:r>
              <a:rPr lang="cs-CZ" altLang="cs-CZ" sz="2200" dirty="0">
                <a:latin typeface="Arial" panose="020B0604020202020204" pitchFamily="34" charset="0"/>
              </a:rPr>
              <a:t>q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uipment</a:t>
            </a:r>
            <a:r>
              <a:rPr lang="en-US" altLang="cs-CZ" sz="2200" dirty="0" smtClean="0">
                <a:latin typeface="Arial" panose="020B0604020202020204" pitchFamily="34" charset="0"/>
              </a:rPr>
              <a:t>,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when </a:t>
            </a:r>
            <a:r>
              <a:rPr lang="en-US" altLang="cs-CZ" sz="2200" dirty="0">
                <a:latin typeface="Arial" panose="020B0604020202020204" pitchFamily="34" charset="0"/>
              </a:rPr>
              <a:t>business executives believe that their sales and profits will rise.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When they believe profits will decline, they reduce production and investment.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These actions generate the four phases of the business cycle.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CAUSES OF FLUCTUATIONS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38275"/>
            <a:ext cx="84772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Innovation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Political events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Random </a:t>
            </a:r>
            <a:r>
              <a:rPr lang="en-US" altLang="cs-CZ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events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cs-CZ" altLang="cs-CZ" sz="8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Wars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Level of consumer </a:t>
            </a:r>
            <a:r>
              <a:rPr lang="en-US" altLang="cs-CZ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spending</a:t>
            </a:r>
            <a:endParaRPr lang="cs-CZ" altLang="cs-CZ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Seasonal fluctuations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Cyclical Impacts — durable and non durable</a:t>
            </a:r>
            <a:endParaRPr lang="en-GB" altLang="cs-CZ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CAUSES OF FLUCTUATIONS – ANOTHER VIEW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438275"/>
            <a:ext cx="847725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Business Investment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When the economy is expanding, sales and profit keep rising, so companies invest in new plants and equipment, creating new jobs and more expansion. In contraction, the opposite is </a:t>
            </a:r>
            <a:r>
              <a:rPr lang="en-US" altLang="cs-CZ" sz="2000" dirty="0" smtClean="0">
                <a:latin typeface="Arial" panose="020B0604020202020204" pitchFamily="34" charset="0"/>
              </a:rPr>
              <a:t>true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Interest Rates and Credit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Low interest rates, companies make new investments, adding jobs. When interest rates climb, investment dries up and less job </a:t>
            </a:r>
            <a:r>
              <a:rPr lang="en-US" altLang="cs-CZ" sz="2000" dirty="0" smtClean="0">
                <a:latin typeface="Arial" panose="020B0604020202020204" pitchFamily="34" charset="0"/>
              </a:rPr>
              <a:t>growth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Consumer Expectations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Forecasts of an expanding economy fuels more spending, while fear of a recession decreases consumer </a:t>
            </a:r>
            <a:r>
              <a:rPr lang="en-US" altLang="cs-CZ" sz="2000" dirty="0" smtClean="0">
                <a:latin typeface="Arial" panose="020B0604020202020204" pitchFamily="34" charset="0"/>
              </a:rPr>
              <a:t>spending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External Shocks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External Shocks, such as disruptions of the oil supply, wars, or natural disasters greatly influence the output of the </a:t>
            </a:r>
            <a:r>
              <a:rPr lang="en-US" altLang="cs-CZ" sz="2000" dirty="0" smtClean="0">
                <a:latin typeface="Arial" panose="020B0604020202020204" pitchFamily="34" charset="0"/>
              </a:rPr>
              <a:t>economy</a:t>
            </a:r>
            <a:endParaRPr lang="en-US" altLang="cs-CZ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BUSINESS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INVESTMENT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4" y="1438275"/>
            <a:ext cx="6525196" cy="44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WHY DO BUSINESS CYCLES OCCUR?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8" y="1438275"/>
            <a:ext cx="7944957" cy="48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PHASES OF 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220011"/>
            <a:ext cx="84772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peak</a:t>
            </a:r>
            <a:r>
              <a:rPr lang="en-US" altLang="cs-CZ" sz="2200" dirty="0">
                <a:latin typeface="Arial" panose="020B0604020202020204" pitchFamily="34" charset="0"/>
              </a:rPr>
              <a:t> is the top of the business cycle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boom</a:t>
            </a:r>
            <a:r>
              <a:rPr lang="en-US" altLang="cs-CZ" sz="2200" dirty="0">
                <a:latin typeface="Arial" panose="020B0604020202020204" pitchFamily="34" charset="0"/>
              </a:rPr>
              <a:t> is a very high peak, representing a big jump in output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downturn</a:t>
            </a:r>
            <a:r>
              <a:rPr lang="en-US" altLang="cs-CZ" sz="2200" dirty="0">
                <a:latin typeface="Arial" panose="020B0604020202020204" pitchFamily="34" charset="0"/>
              </a:rPr>
              <a:t> is the phenomenon of economic activity starting to fall from a peak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recession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dirty="0" smtClean="0">
                <a:latin typeface="Arial" panose="020B0604020202020204" pitchFamily="34" charset="0"/>
              </a:rPr>
              <a:t> a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downturn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that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lasts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at</a:t>
            </a:r>
            <a:r>
              <a:rPr lang="cs-CZ" altLang="cs-CZ" sz="2200" dirty="0" smtClean="0">
                <a:latin typeface="Arial" panose="020B0604020202020204" pitchFamily="34" charset="0"/>
              </a:rPr>
              <a:t> least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two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consecutive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quaters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a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year</a:t>
            </a:r>
            <a:r>
              <a:rPr lang="cs-CZ" altLang="cs-CZ" sz="22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As total output starts to expand, the economy comes out of the trough into an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upturn</a:t>
            </a:r>
            <a:r>
              <a:rPr lang="en-US" altLang="cs-CZ" sz="2200" dirty="0">
                <a:latin typeface="Arial" panose="020B0604020202020204" pitchFamily="34" charset="0"/>
              </a:rPr>
              <a:t>, which may turn into an expansion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expansion</a:t>
            </a:r>
            <a:r>
              <a:rPr lang="en-US" altLang="cs-CZ" sz="2200" dirty="0">
                <a:latin typeface="Arial" panose="020B0604020202020204" pitchFamily="34" charset="0"/>
              </a:rPr>
              <a:t> is an upturn that lasts at least two consecutive quarters of a year.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7789" t="23245" r="11195" b="11644"/>
          <a:stretch/>
        </p:blipFill>
        <p:spPr>
          <a:xfrm>
            <a:off x="4725928" y="5142078"/>
            <a:ext cx="2644291" cy="16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PHASES OF BUSINESS CYCLES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38138" y="1896765"/>
            <a:ext cx="3840480" cy="4525963"/>
          </a:xfrm>
        </p:spPr>
        <p:txBody>
          <a:bodyPr/>
          <a:lstStyle/>
          <a:p>
            <a:r>
              <a:rPr lang="en-US" sz="2400" b="1" dirty="0"/>
              <a:t>Peak or prosperity phase: </a:t>
            </a:r>
          </a:p>
          <a:p>
            <a:r>
              <a:rPr lang="en-US" sz="2400" dirty="0" smtClean="0"/>
              <a:t>Real </a:t>
            </a:r>
            <a:r>
              <a:rPr lang="en-US" sz="2400" dirty="0"/>
              <a:t>output in the economy is at a high level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Unemployment </a:t>
            </a:r>
            <a:r>
              <a:rPr lang="en-US" sz="2400" dirty="0"/>
              <a:t>is low </a:t>
            </a:r>
          </a:p>
          <a:p>
            <a:r>
              <a:rPr lang="en-US" sz="2400" dirty="0" smtClean="0"/>
              <a:t>Domestic </a:t>
            </a:r>
            <a:r>
              <a:rPr lang="en-US" sz="2400" dirty="0"/>
              <a:t>output may be at its </a:t>
            </a:r>
            <a:r>
              <a:rPr lang="en-US" sz="2400" dirty="0" smtClean="0"/>
              <a:t>capacity</a:t>
            </a:r>
            <a:endParaRPr lang="cs-CZ" sz="2400" dirty="0" smtClean="0"/>
          </a:p>
          <a:p>
            <a:r>
              <a:rPr lang="en-US" sz="2400" dirty="0"/>
              <a:t>Businesses can’t produce any more or hire more </a:t>
            </a:r>
            <a:r>
              <a:rPr lang="en-US" sz="2400" dirty="0" smtClean="0"/>
              <a:t>people</a:t>
            </a:r>
            <a:endParaRPr lang="en-US" sz="2400" dirty="0"/>
          </a:p>
          <a:p>
            <a:r>
              <a:rPr lang="en-US" sz="2400" dirty="0" smtClean="0"/>
              <a:t>Inflation </a:t>
            </a:r>
            <a:r>
              <a:rPr lang="en-US" sz="2400" dirty="0"/>
              <a:t>may be high.</a:t>
            </a:r>
          </a:p>
          <a:p>
            <a:endParaRPr lang="cs-CZ" sz="24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0560" y="2074258"/>
            <a:ext cx="4317365" cy="31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PHASES OF BUSINESS CYCLES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38138" y="1640733"/>
            <a:ext cx="3840480" cy="4525963"/>
          </a:xfrm>
        </p:spPr>
        <p:txBody>
          <a:bodyPr/>
          <a:lstStyle/>
          <a:p>
            <a:r>
              <a:rPr lang="en-US" sz="2400" b="1" dirty="0"/>
              <a:t>Contraction/recession phase </a:t>
            </a:r>
            <a:r>
              <a:rPr lang="en-US" sz="2400" b="1" dirty="0" smtClean="0"/>
              <a:t>(&gt; </a:t>
            </a:r>
            <a:r>
              <a:rPr lang="en-US" sz="2400" b="1" dirty="0"/>
              <a:t>2 quarters of declining GDP):</a:t>
            </a:r>
          </a:p>
          <a:p>
            <a:r>
              <a:rPr lang="en-US" sz="2000" dirty="0"/>
              <a:t> Real output is decreasing </a:t>
            </a:r>
          </a:p>
          <a:p>
            <a:r>
              <a:rPr lang="en-US" sz="2000" dirty="0"/>
              <a:t> Unemployment rate is rising. </a:t>
            </a:r>
          </a:p>
          <a:p>
            <a:r>
              <a:rPr lang="en-US" sz="2000" dirty="0"/>
              <a:t>As contraction continues, inflation pressure fades.</a:t>
            </a:r>
          </a:p>
          <a:p>
            <a:r>
              <a:rPr lang="en-US" sz="2000" dirty="0"/>
              <a:t> If the recession is prolonged, price may decline (deflation)  </a:t>
            </a:r>
          </a:p>
          <a:p>
            <a:r>
              <a:rPr lang="en-US" sz="2000" dirty="0"/>
              <a:t>A recession of more than one year is called a </a:t>
            </a:r>
            <a:r>
              <a:rPr lang="en-US" sz="2000" dirty="0" smtClean="0"/>
              <a:t>depression</a:t>
            </a:r>
            <a:r>
              <a:rPr lang="cs-CZ" sz="2000" dirty="0" smtClean="0"/>
              <a:t>.</a:t>
            </a:r>
            <a:endParaRPr lang="en-US" sz="20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5852" y="2267712"/>
            <a:ext cx="4728658" cy="31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PHASES OF BUSINESS CYCLES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38138" y="1640733"/>
            <a:ext cx="3849814" cy="4525963"/>
          </a:xfrm>
        </p:spPr>
        <p:txBody>
          <a:bodyPr/>
          <a:lstStyle/>
          <a:p>
            <a:r>
              <a:rPr lang="en-US" sz="2400" b="1" dirty="0"/>
              <a:t>Expansionary (&gt; 2 quarters of ↑ </a:t>
            </a:r>
            <a:r>
              <a:rPr lang="en-US" sz="2400" b="1" dirty="0" err="1"/>
              <a:t>rGDP</a:t>
            </a:r>
            <a:r>
              <a:rPr lang="en-US" sz="2400" b="1" dirty="0"/>
              <a:t>): </a:t>
            </a:r>
          </a:p>
          <a:p>
            <a:r>
              <a:rPr lang="en-US" sz="2000" dirty="0" smtClean="0"/>
              <a:t>Real </a:t>
            </a:r>
            <a:r>
              <a:rPr lang="en-US" sz="2000" dirty="0"/>
              <a:t>output in the economy is increasing </a:t>
            </a:r>
          </a:p>
          <a:p>
            <a:r>
              <a:rPr lang="en-US" sz="2000" dirty="0" smtClean="0"/>
              <a:t>Unemployment </a:t>
            </a:r>
            <a:r>
              <a:rPr lang="en-US" sz="2000" dirty="0"/>
              <a:t>rate is declining</a:t>
            </a:r>
          </a:p>
          <a:p>
            <a:r>
              <a:rPr lang="en-US" sz="2000" dirty="0" smtClean="0"/>
              <a:t>People </a:t>
            </a:r>
            <a:r>
              <a:rPr lang="en-US" sz="2000" dirty="0"/>
              <a:t>are optimistic and spending money</a:t>
            </a:r>
          </a:p>
          <a:p>
            <a:r>
              <a:rPr lang="en-US" sz="2000" dirty="0"/>
              <a:t>High demand for goods</a:t>
            </a:r>
          </a:p>
          <a:p>
            <a:r>
              <a:rPr lang="en-US" sz="2000" dirty="0"/>
              <a:t>Businesses start</a:t>
            </a:r>
          </a:p>
          <a:p>
            <a:r>
              <a:rPr lang="en-US" sz="2000" dirty="0"/>
              <a:t>Easy to get a bank loan</a:t>
            </a:r>
          </a:p>
          <a:p>
            <a:r>
              <a:rPr lang="en-US" sz="2000" dirty="0"/>
              <a:t>Businesses make profits and stock prices increase</a:t>
            </a:r>
          </a:p>
          <a:p>
            <a:endParaRPr lang="en-US" sz="24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736" r="5887" b="43164"/>
          <a:stretch/>
        </p:blipFill>
        <p:spPr>
          <a:xfrm>
            <a:off x="4431185" y="2292259"/>
            <a:ext cx="4366739" cy="30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Long-run and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short</a:t>
            </a:r>
            <a:r>
              <a:rPr lang="cs-CZ" altLang="cs-CZ" sz="2200" dirty="0" smtClean="0">
                <a:latin typeface="Arial" panose="020B0604020202020204" pitchFamily="34" charset="0"/>
              </a:rPr>
              <a:t>-run –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determination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growth</a:t>
            </a:r>
            <a:r>
              <a:rPr lang="cs-CZ" altLang="cs-CZ" sz="2200" dirty="0" smtClean="0">
                <a:latin typeface="Arial" panose="020B0604020202020204" pitchFamily="34" charset="0"/>
              </a:rPr>
              <a:t> and business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cycles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Characteristic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Growth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Characteristic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Business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Cycles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Indicators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Business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Cycles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Some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Practical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Cases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BUSINESS CYCLE IN 30´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5" y="1179215"/>
            <a:ext cx="7001592" cy="51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BUSINESS CYCLE IN 30</a:t>
            </a:r>
            <a:r>
              <a:rPr lang="cs-CZ" altLang="cs-CZ" sz="2400" b="1" dirty="0" smtClean="0">
                <a:latin typeface="Arial" panose="020B0604020202020204" pitchFamily="34" charset="0"/>
              </a:rPr>
              <a:t>´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4" y="1438275"/>
            <a:ext cx="8063301" cy="49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BUSINESS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CYCLES </a:t>
            </a:r>
            <a:r>
              <a:rPr lang="cs-CZ" altLang="cs-CZ" sz="2400" b="1" dirty="0">
                <a:latin typeface="Arial" panose="020B0604020202020204" pitchFamily="34" charset="0"/>
              </a:rPr>
              <a:t>IN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USA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44" y="1549293"/>
            <a:ext cx="7415974" cy="9080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" y="2457310"/>
            <a:ext cx="7415974" cy="36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75834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INTERNATIONAL ASPECTS OF </a:t>
            </a:r>
            <a:r>
              <a:rPr lang="cs-CZ" altLang="cs-CZ" sz="2400" b="1" dirty="0">
                <a:latin typeface="Arial" panose="020B0604020202020204" pitchFamily="34" charset="0"/>
              </a:rPr>
              <a:t>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421179"/>
            <a:ext cx="84772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International </a:t>
            </a:r>
            <a:r>
              <a:rPr lang="en-US" altLang="cs-CZ" sz="2400" dirty="0">
                <a:solidFill>
                  <a:srgbClr val="FF0000"/>
                </a:solidFill>
                <a:latin typeface="Arial" panose="020B0604020202020204" pitchFamily="34" charset="0"/>
              </a:rPr>
              <a:t>aspects of the business </a:t>
            </a:r>
            <a:r>
              <a:rPr lang="en-US" altLang="cs-CZ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cycle</a:t>
            </a:r>
            <a:endParaRPr lang="cs-CZ" altLang="cs-CZ" sz="2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cs-CZ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cyclical behavior of key economic variables in other countries is </a:t>
            </a:r>
            <a:r>
              <a:rPr lang="en-US" altLang="cs-CZ" sz="2000" dirty="0" smtClean="0">
                <a:latin typeface="Arial" panose="020B0604020202020204" pitchFamily="34" charset="0"/>
              </a:rPr>
              <a:t>similar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Major industrial countries frequently have recessions and </a:t>
            </a:r>
            <a:r>
              <a:rPr lang="en-US" altLang="cs-CZ" sz="2000" dirty="0" smtClean="0">
                <a:latin typeface="Arial" panose="020B0604020202020204" pitchFamily="34" charset="0"/>
              </a:rPr>
              <a:t>expansions at about the same time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cs-CZ" sz="1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Fig. illustrates common cycles for Japan, Canada, the United States, France, Germany, and the United Kingdom 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cs-CZ" sz="1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In </a:t>
            </a:r>
            <a:r>
              <a:rPr lang="en-US" altLang="cs-CZ" sz="2000" dirty="0">
                <a:latin typeface="Arial" panose="020B0604020202020204" pitchFamily="34" charset="0"/>
              </a:rPr>
              <a:t>addition, each economy faces small fluctuations that aren't shared with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42861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75834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INTERNATIONAL ASPECTS OF </a:t>
            </a:r>
            <a:r>
              <a:rPr lang="cs-CZ" altLang="cs-CZ" sz="2400" b="1" dirty="0">
                <a:latin typeface="Arial" panose="020B0604020202020204" pitchFamily="34" charset="0"/>
              </a:rPr>
              <a:t>BUSINESS CYCLES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9" y="1421179"/>
            <a:ext cx="8352244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BUSINESS CYCLES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LONG- RUN AND SHORT-RUN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590820" y="1592297"/>
            <a:ext cx="84772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four central issues of macroeconomics are growth, </a:t>
            </a: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business cycles</a:t>
            </a:r>
            <a:r>
              <a:rPr lang="en-US" altLang="cs-CZ" sz="2200" dirty="0">
                <a:latin typeface="Arial" panose="020B0604020202020204" pitchFamily="34" charset="0"/>
              </a:rPr>
              <a:t>, unemployment, and </a:t>
            </a:r>
            <a:r>
              <a:rPr lang="en-US" altLang="cs-CZ" sz="2200" dirty="0" smtClean="0">
                <a:latin typeface="Arial" panose="020B0604020202020204" pitchFamily="34" charset="0"/>
              </a:rPr>
              <a:t>inflation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</a:rPr>
              <a:t>        </a:t>
            </a:r>
            <a:r>
              <a:rPr lang="en-US" altLang="cs-CZ" sz="2200" dirty="0">
                <a:latin typeface="Arial" panose="020B0604020202020204" pitchFamily="34" charset="0"/>
              </a:rPr>
              <a:t>Issues of growth are considered in a long-run </a:t>
            </a:r>
            <a:r>
              <a:rPr lang="en-US" altLang="cs-CZ" sz="2200" dirty="0" smtClean="0">
                <a:latin typeface="Arial" panose="020B0604020202020204" pitchFamily="34" charset="0"/>
              </a:rPr>
              <a:t>framework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Long-run growth focuses on supply (also called supply-side economics</a:t>
            </a:r>
            <a:r>
              <a:rPr lang="en-US" altLang="cs-CZ" sz="1800" dirty="0" smtClean="0">
                <a:latin typeface="Arial" panose="020B0604020202020204" pitchFamily="34" charset="0"/>
              </a:rPr>
              <a:t>)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Supply is so important in the long run, policies that affect production - such as incentives that promote work, capital, and technological change - are </a:t>
            </a:r>
            <a:r>
              <a:rPr lang="en-US" altLang="cs-CZ" sz="1800" dirty="0" smtClean="0">
                <a:latin typeface="Arial" panose="020B0604020202020204" pitchFamily="34" charset="0"/>
              </a:rPr>
              <a:t>key</a:t>
            </a:r>
            <a:r>
              <a:rPr lang="cs-CZ" altLang="cs-CZ" sz="1800" dirty="0" smtClean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</a:rPr>
              <a:t>       </a:t>
            </a:r>
            <a:r>
              <a:rPr lang="en-US" altLang="cs-CZ" sz="2200" dirty="0">
                <a:latin typeface="Arial" panose="020B0604020202020204" pitchFamily="34" charset="0"/>
              </a:rPr>
              <a:t>Business cycles are generally considered in a short-run </a:t>
            </a:r>
            <a:r>
              <a:rPr lang="cs-CZ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        </a:t>
            </a:r>
            <a:r>
              <a:rPr lang="en-US" altLang="cs-CZ" sz="2200" dirty="0" smtClean="0">
                <a:latin typeface="Arial" panose="020B0604020202020204" pitchFamily="34" charset="0"/>
              </a:rPr>
              <a:t>framework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The short-run fluctuation framework focuses on demand.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Much of the policy discussion of short-run fluctuations focuses on ways to increase or decrease components of aggregate </a:t>
            </a:r>
            <a:r>
              <a:rPr lang="en-US" altLang="cs-CZ" sz="1800" dirty="0" smtClean="0">
                <a:latin typeface="Arial" panose="020B0604020202020204" pitchFamily="34" charset="0"/>
              </a:rPr>
              <a:t>expenditures</a:t>
            </a:r>
            <a:r>
              <a:rPr lang="cs-CZ" altLang="cs-CZ" sz="1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96" y="2678795"/>
            <a:ext cx="481610" cy="2653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2" y="4416310"/>
            <a:ext cx="481626" cy="2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GROWTH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391610"/>
            <a:ext cx="84772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primary measurement of growth is change in real gross domestic product (GDP)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Global </a:t>
            </a:r>
            <a:r>
              <a:rPr lang="en-US" altLang="cs-CZ" sz="2000" dirty="0">
                <a:latin typeface="Arial" panose="020B0604020202020204" pitchFamily="34" charset="0"/>
              </a:rPr>
              <a:t>experiences with growth vary across time and among nations.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Today's growth rates are high by historical standards.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range of growth rates among nations is </a:t>
            </a:r>
            <a:r>
              <a:rPr lang="en-US" altLang="cs-CZ" sz="2000" dirty="0" smtClean="0">
                <a:latin typeface="Arial" panose="020B0604020202020204" pitchFamily="34" charset="0"/>
              </a:rPr>
              <a:t>wide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         </a:t>
            </a:r>
            <a:r>
              <a:rPr lang="cs-CZ" altLang="cs-CZ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BENEFITS				COSTS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     -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for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all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subjects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                 -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environmental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problems</a:t>
            </a:r>
            <a:r>
              <a:rPr lang="cs-CZ" altLang="cs-CZ" sz="2000" dirty="0" smtClean="0">
                <a:latin typeface="Arial" panose="020B0604020202020204" pitchFamily="34" charset="0"/>
              </a:rPr>
              <a:t> (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pollution</a:t>
            </a:r>
            <a:r>
              <a:rPr lang="cs-CZ" altLang="cs-CZ" sz="2000" dirty="0" smtClean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      -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governments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                 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resources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exhaustion</a:t>
            </a:r>
            <a:r>
              <a:rPr lang="cs-CZ" altLang="cs-CZ" sz="2000" dirty="0" smtClean="0">
                <a:latin typeface="Arial" panose="020B0604020202020204" pitchFamily="34" charset="0"/>
              </a:rPr>
              <a:t>,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destruction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      -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creating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jobs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                  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natural habitat)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						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solidFill>
                  <a:srgbClr val="0070C0"/>
                </a:solidFill>
                <a:latin typeface="Arial" panose="020B0604020202020204" pitchFamily="34" charset="0"/>
              </a:rPr>
              <a:t>The Business Cycle allows people to understand the direction the economy (GDP) is going (growing or shrinking) and plan accordingly</a:t>
            </a:r>
            <a:r>
              <a:rPr lang="en-US" altLang="cs-CZ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GROWTH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2" y="1438275"/>
            <a:ext cx="7821846" cy="4560203"/>
          </a:xfrm>
          <a:prstGeom prst="rect">
            <a:avLst/>
          </a:prstGeom>
        </p:spPr>
      </p:pic>
      <p:sp>
        <p:nvSpPr>
          <p:cNvPr id="3" name="Oblouk 2"/>
          <p:cNvSpPr/>
          <p:nvPr/>
        </p:nvSpPr>
        <p:spPr>
          <a:xfrm>
            <a:off x="4830792" y="2725948"/>
            <a:ext cx="707366" cy="1276710"/>
          </a:xfrm>
          <a:prstGeom prst="arc">
            <a:avLst>
              <a:gd name="adj1" fmla="val 16200000"/>
              <a:gd name="adj2" fmla="val 15871853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391610"/>
            <a:ext cx="847725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numerous fluctuations around the secular growth trend</a:t>
            </a:r>
            <a:r>
              <a:rPr lang="en-US" altLang="cs-CZ" sz="2200" dirty="0" smtClean="0">
                <a:latin typeface="Arial" panose="020B0604020202020204" pitchFamily="34" charset="0"/>
              </a:rPr>
              <a:t>,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called </a:t>
            </a: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business cycle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business cycle is the upward and downward movement of economic activity that occurs around the growth trend.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						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57" y="3410520"/>
            <a:ext cx="4652150" cy="29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REAL AND POTENTIAL GROWTH OF U.S.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858" t="11124" r="1943" b="20254"/>
          <a:stretch/>
        </p:blipFill>
        <p:spPr>
          <a:xfrm>
            <a:off x="1164534" y="1896765"/>
            <a:ext cx="6991913" cy="37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391610"/>
            <a:ext cx="8477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 smtClean="0">
                <a:latin typeface="Arial" panose="020B0604020202020204" pitchFamily="34" charset="0"/>
              </a:rPr>
              <a:t>CANADIAN BUSINESS CYCLE	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000" b="1" dirty="0" smtClean="0">
                <a:latin typeface="Arial" panose="020B0604020202020204" pitchFamily="34" charset="0"/>
              </a:rPr>
              <a:t>					     U.S. BUSINESS CYCLE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						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9" y="2144329"/>
            <a:ext cx="4399822" cy="23725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38" y="3330602"/>
            <a:ext cx="4118615" cy="24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BUSINESS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BUSINESS CYCLES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487303" y="1391610"/>
            <a:ext cx="84772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a number of theories regarding the nature and causes of business </a:t>
            </a:r>
            <a:r>
              <a:rPr lang="en-US" altLang="cs-CZ" sz="2200" dirty="0" smtClean="0">
                <a:latin typeface="Arial" panose="020B0604020202020204" pitchFamily="34" charset="0"/>
              </a:rPr>
              <a:t>cycles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1000" dirty="0" smtClean="0">
                <a:latin typeface="Arial" panose="020B0604020202020204" pitchFamily="34" charset="0"/>
              </a:rPr>
              <a:t> </a:t>
            </a:r>
            <a:endParaRPr lang="en-US" altLang="cs-CZ" sz="1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CLASSICALS</a:t>
            </a:r>
            <a:r>
              <a:rPr lang="cs-CZ" altLang="cs-CZ" sz="2000" dirty="0" smtClean="0">
                <a:latin typeface="Arial" panose="020B0604020202020204" pitchFamily="34" charset="0"/>
              </a:rPr>
              <a:t> are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group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economists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who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generally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favour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laissez-faire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interventionist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policies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Classical economists argue that business cycles are to be expected in a market </a:t>
            </a:r>
            <a:r>
              <a:rPr lang="en-US" altLang="cs-CZ" sz="1800" dirty="0" smtClean="0">
                <a:latin typeface="Arial" panose="020B0604020202020204" pitchFamily="34" charset="0"/>
              </a:rPr>
              <a:t>economy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cs-CZ" altLang="cs-CZ" sz="1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KEYNESIANS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generally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favour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activist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policies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Keynesian economists believe that fluctuations can and should be controlled</a:t>
            </a:r>
            <a:r>
              <a:rPr lang="en-US" altLang="cs-CZ" sz="1800" dirty="0" smtClean="0">
                <a:latin typeface="Arial" panose="020B0604020202020204" pitchFamily="34" charset="0"/>
              </a:rPr>
              <a:t>.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MONETARISTS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focuse</a:t>
            </a:r>
            <a:r>
              <a:rPr lang="cs-CZ" altLang="cs-CZ" sz="2000" dirty="0" smtClean="0">
                <a:latin typeface="Arial" panose="020B0604020202020204" pitchFamily="34" charset="0"/>
              </a:rPr>
              <a:t> on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low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inflation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rates</a:t>
            </a:r>
            <a:r>
              <a:rPr lang="cs-CZ" altLang="cs-CZ" sz="2000" dirty="0" smtClean="0">
                <a:latin typeface="Arial" panose="020B0604020202020204" pitchFamily="34" charset="0"/>
              </a:rPr>
              <a:t> and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stable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growth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Inflation is always more damaging to any economy than unemployment. </a:t>
            </a:r>
            <a:r>
              <a:rPr lang="en-US" altLang="cs-CZ" sz="1800" dirty="0" smtClean="0">
                <a:latin typeface="Arial" panose="020B0604020202020204" pitchFamily="34" charset="0"/>
              </a:rPr>
              <a:t>Unemployment </a:t>
            </a:r>
            <a:r>
              <a:rPr lang="en-US" altLang="cs-CZ" sz="1800" dirty="0">
                <a:latin typeface="Arial" panose="020B0604020202020204" pitchFamily="34" charset="0"/>
              </a:rPr>
              <a:t>hurts the </a:t>
            </a:r>
            <a:r>
              <a:rPr lang="en-US" altLang="cs-CZ" sz="1800" dirty="0" smtClean="0">
                <a:latin typeface="Arial" panose="020B0604020202020204" pitchFamily="34" charset="0"/>
              </a:rPr>
              <a:t>jobless</a:t>
            </a:r>
            <a:r>
              <a:rPr lang="cs-CZ" altLang="cs-CZ" sz="1800" dirty="0">
                <a:latin typeface="Arial" panose="020B0604020202020204" pitchFamily="34" charset="0"/>
              </a:rPr>
              <a:t>,</a:t>
            </a:r>
            <a:r>
              <a:rPr lang="en-US" altLang="cs-CZ" sz="1800" dirty="0" smtClean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inflation hurts everyone in the society. 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562</TotalTime>
  <Words>1084</Words>
  <Application>Microsoft Office PowerPoint</Application>
  <PresentationFormat>Předvádění na obrazovce (4:3)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majerova</cp:lastModifiedBy>
  <cp:revision>79</cp:revision>
  <dcterms:created xsi:type="dcterms:W3CDTF">2016-03-17T12:08:01Z</dcterms:created>
  <dcterms:modified xsi:type="dcterms:W3CDTF">2019-09-17T12:41:49Z</dcterms:modified>
</cp:coreProperties>
</file>