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95" r:id="rId5"/>
    <p:sldId id="297" r:id="rId6"/>
    <p:sldId id="277" r:id="rId7"/>
    <p:sldId id="296" r:id="rId8"/>
    <p:sldId id="278" r:id="rId9"/>
    <p:sldId id="281" r:id="rId10"/>
    <p:sldId id="279" r:id="rId11"/>
    <p:sldId id="280" r:id="rId12"/>
    <p:sldId id="282" r:id="rId13"/>
    <p:sldId id="283" r:id="rId14"/>
    <p:sldId id="284" r:id="rId15"/>
    <p:sldId id="285" r:id="rId16"/>
    <p:sldId id="286" r:id="rId17"/>
    <p:sldId id="287" r:id="rId18"/>
    <p:sldId id="304" r:id="rId19"/>
    <p:sldId id="305" r:id="rId20"/>
    <p:sldId id="298" r:id="rId21"/>
    <p:sldId id="299" r:id="rId22"/>
    <p:sldId id="301" r:id="rId23"/>
    <p:sldId id="300" r:id="rId24"/>
    <p:sldId id="302" r:id="rId25"/>
    <p:sldId id="306" r:id="rId26"/>
    <p:sldId id="307" r:id="rId27"/>
    <p:sldId id="289" r:id="rId28"/>
    <p:sldId id="290" r:id="rId29"/>
    <p:sldId id="291" r:id="rId30"/>
    <p:sldId id="292" r:id="rId31"/>
    <p:sldId id="309" r:id="rId32"/>
    <p:sldId id="308" r:id="rId33"/>
    <p:sldId id="259" r:id="rId34"/>
    <p:sldId id="260" r:id="rId35"/>
    <p:sldId id="263" r:id="rId36"/>
    <p:sldId id="261" r:id="rId37"/>
    <p:sldId id="264" r:id="rId38"/>
    <p:sldId id="262" r:id="rId39"/>
    <p:sldId id="265" r:id="rId40"/>
    <p:sldId id="270" r:id="rId41"/>
    <p:sldId id="272" r:id="rId42"/>
    <p:sldId id="274" r:id="rId43"/>
    <p:sldId id="275" r:id="rId44"/>
    <p:sldId id="310" r:id="rId45"/>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4"/>
  </p:normalViewPr>
  <p:slideViewPr>
    <p:cSldViewPr snapToGrid="0" snapToObjects="1">
      <p:cViewPr varScale="1">
        <p:scale>
          <a:sx n="113" d="100"/>
          <a:sy n="113" d="100"/>
        </p:scale>
        <p:origin x="3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E76FB-6011-4052-ADBA-4C1D4281FD78}" type="doc">
      <dgm:prSet loTypeId="urn:microsoft.com/office/officeart/2005/8/layout/gear1" loCatId="relationship" qsTypeId="urn:microsoft.com/office/officeart/2005/8/quickstyle/simple1" qsCatId="simple" csTypeId="urn:microsoft.com/office/officeart/2005/8/colors/colorful5" csCatId="colorful" phldr="1"/>
      <dgm:spPr/>
      <dgm:t>
        <a:bodyPr/>
        <a:lstStyle/>
        <a:p>
          <a:endParaRPr lang="cs-CZ"/>
        </a:p>
      </dgm:t>
    </dgm:pt>
    <dgm:pt modelId="{B9078DF7-1289-458C-94E7-CDF9F4FC8E1B}">
      <dgm:prSet phldrT="[Text]"/>
      <dgm:spPr/>
      <dgm:t>
        <a:bodyPr/>
        <a:lstStyle/>
        <a:p>
          <a:r>
            <a:rPr lang="cs-CZ" dirty="0"/>
            <a:t>Systémové přístupy</a:t>
          </a:r>
        </a:p>
      </dgm:t>
    </dgm:pt>
    <dgm:pt modelId="{FCD9C0AE-0C21-4187-A223-99BF15D0039C}" type="parTrans" cxnId="{62318BA9-0B9F-4021-8429-1D668D824F7D}">
      <dgm:prSet/>
      <dgm:spPr/>
      <dgm:t>
        <a:bodyPr/>
        <a:lstStyle/>
        <a:p>
          <a:endParaRPr lang="cs-CZ"/>
        </a:p>
      </dgm:t>
    </dgm:pt>
    <dgm:pt modelId="{02159EEC-0CE3-4918-B53D-548793BCF87A}" type="sibTrans" cxnId="{62318BA9-0B9F-4021-8429-1D668D824F7D}">
      <dgm:prSet/>
      <dgm:spPr/>
      <dgm:t>
        <a:bodyPr/>
        <a:lstStyle/>
        <a:p>
          <a:endParaRPr lang="cs-CZ"/>
        </a:p>
      </dgm:t>
    </dgm:pt>
    <dgm:pt modelId="{9FC3FF25-B33E-4B18-B4A1-E0C7B02996AF}">
      <dgm:prSet phldrT="[Text]"/>
      <dgm:spPr/>
      <dgm:t>
        <a:bodyPr/>
        <a:lstStyle/>
        <a:p>
          <a:r>
            <a:rPr lang="cs-CZ" dirty="0"/>
            <a:t>Identita</a:t>
          </a:r>
        </a:p>
      </dgm:t>
    </dgm:pt>
    <dgm:pt modelId="{DE67056C-B6A4-43A9-A9DA-AECB64D00198}" type="parTrans" cxnId="{23310D78-FF8A-4493-BF43-0DE52976C885}">
      <dgm:prSet/>
      <dgm:spPr/>
      <dgm:t>
        <a:bodyPr/>
        <a:lstStyle/>
        <a:p>
          <a:endParaRPr lang="cs-CZ"/>
        </a:p>
      </dgm:t>
    </dgm:pt>
    <dgm:pt modelId="{3419BCA4-745A-41D3-8387-8241E82BDDFA}" type="sibTrans" cxnId="{23310D78-FF8A-4493-BF43-0DE52976C885}">
      <dgm:prSet/>
      <dgm:spPr/>
      <dgm:t>
        <a:bodyPr/>
        <a:lstStyle/>
        <a:p>
          <a:endParaRPr lang="cs-CZ"/>
        </a:p>
      </dgm:t>
    </dgm:pt>
    <dgm:pt modelId="{CD516C4C-629B-40B4-96AF-A84D48D76B54}">
      <dgm:prSet phldrT="[Text]"/>
      <dgm:spPr/>
      <dgm:t>
        <a:bodyPr/>
        <a:lstStyle/>
        <a:p>
          <a:r>
            <a:rPr lang="cs-CZ" dirty="0"/>
            <a:t>Inkluze a zranitelná populace</a:t>
          </a:r>
        </a:p>
      </dgm:t>
    </dgm:pt>
    <dgm:pt modelId="{1792D94E-F9A6-4105-BE9E-D4C1A00DDDB2}" type="parTrans" cxnId="{136E4DD2-26F1-40CB-B34A-ED8B80E7D7FE}">
      <dgm:prSet/>
      <dgm:spPr/>
      <dgm:t>
        <a:bodyPr/>
        <a:lstStyle/>
        <a:p>
          <a:endParaRPr lang="cs-CZ"/>
        </a:p>
      </dgm:t>
    </dgm:pt>
    <dgm:pt modelId="{2C67CCB0-463C-4857-915C-370EB850CCD5}" type="sibTrans" cxnId="{136E4DD2-26F1-40CB-B34A-ED8B80E7D7FE}">
      <dgm:prSet/>
      <dgm:spPr/>
      <dgm:t>
        <a:bodyPr/>
        <a:lstStyle/>
        <a:p>
          <a:endParaRPr lang="cs-CZ"/>
        </a:p>
      </dgm:t>
    </dgm:pt>
    <dgm:pt modelId="{7A7AD022-F2C5-4A0D-B92A-785BBBE34944}">
      <dgm:prSet phldrT="[Text]"/>
      <dgm:spPr/>
      <dgm:t>
        <a:bodyPr/>
        <a:lstStyle/>
        <a:p>
          <a:endParaRPr lang="cs-CZ"/>
        </a:p>
      </dgm:t>
    </dgm:pt>
    <dgm:pt modelId="{D2FF56EA-D4B3-4739-B518-8636D7EEE735}" type="parTrans" cxnId="{C58CA04C-0FBC-4736-B0F3-6D93E1EB32BA}">
      <dgm:prSet/>
      <dgm:spPr/>
      <dgm:t>
        <a:bodyPr/>
        <a:lstStyle/>
        <a:p>
          <a:endParaRPr lang="cs-CZ"/>
        </a:p>
      </dgm:t>
    </dgm:pt>
    <dgm:pt modelId="{C752B4AE-147D-41E4-93F9-4A6C1CA45C59}" type="sibTrans" cxnId="{C58CA04C-0FBC-4736-B0F3-6D93E1EB32BA}">
      <dgm:prSet/>
      <dgm:spPr/>
      <dgm:t>
        <a:bodyPr/>
        <a:lstStyle/>
        <a:p>
          <a:endParaRPr lang="cs-CZ"/>
        </a:p>
      </dgm:t>
    </dgm:pt>
    <dgm:pt modelId="{B195615D-A81B-40F1-9DEB-2688C265F744}" type="pres">
      <dgm:prSet presAssocID="{1D8E76FB-6011-4052-ADBA-4C1D4281FD78}" presName="composite" presStyleCnt="0">
        <dgm:presLayoutVars>
          <dgm:chMax val="3"/>
          <dgm:animLvl val="lvl"/>
          <dgm:resizeHandles val="exact"/>
        </dgm:presLayoutVars>
      </dgm:prSet>
      <dgm:spPr/>
      <dgm:t>
        <a:bodyPr/>
        <a:lstStyle/>
        <a:p>
          <a:endParaRPr lang="cs-CZ"/>
        </a:p>
      </dgm:t>
    </dgm:pt>
    <dgm:pt modelId="{86865CCA-3330-45E9-A33B-FAD1E9359CBA}" type="pres">
      <dgm:prSet presAssocID="{B9078DF7-1289-458C-94E7-CDF9F4FC8E1B}" presName="gear1" presStyleLbl="node1" presStyleIdx="0" presStyleCnt="3">
        <dgm:presLayoutVars>
          <dgm:chMax val="1"/>
          <dgm:bulletEnabled val="1"/>
        </dgm:presLayoutVars>
      </dgm:prSet>
      <dgm:spPr/>
      <dgm:t>
        <a:bodyPr/>
        <a:lstStyle/>
        <a:p>
          <a:endParaRPr lang="cs-CZ"/>
        </a:p>
      </dgm:t>
    </dgm:pt>
    <dgm:pt modelId="{E853F03C-BC2F-48F5-A8F3-E4898793F018}" type="pres">
      <dgm:prSet presAssocID="{B9078DF7-1289-458C-94E7-CDF9F4FC8E1B}" presName="gear1srcNode" presStyleLbl="node1" presStyleIdx="0" presStyleCnt="3"/>
      <dgm:spPr/>
      <dgm:t>
        <a:bodyPr/>
        <a:lstStyle/>
        <a:p>
          <a:endParaRPr lang="cs-CZ"/>
        </a:p>
      </dgm:t>
    </dgm:pt>
    <dgm:pt modelId="{B59C137A-B906-487D-B407-4A3E5329D0F5}" type="pres">
      <dgm:prSet presAssocID="{B9078DF7-1289-458C-94E7-CDF9F4FC8E1B}" presName="gear1dstNode" presStyleLbl="node1" presStyleIdx="0" presStyleCnt="3"/>
      <dgm:spPr/>
      <dgm:t>
        <a:bodyPr/>
        <a:lstStyle/>
        <a:p>
          <a:endParaRPr lang="cs-CZ"/>
        </a:p>
      </dgm:t>
    </dgm:pt>
    <dgm:pt modelId="{6F2AC597-DC59-4DB7-815C-F22209117460}" type="pres">
      <dgm:prSet presAssocID="{9FC3FF25-B33E-4B18-B4A1-E0C7B02996AF}" presName="gear2" presStyleLbl="node1" presStyleIdx="1" presStyleCnt="3">
        <dgm:presLayoutVars>
          <dgm:chMax val="1"/>
          <dgm:bulletEnabled val="1"/>
        </dgm:presLayoutVars>
      </dgm:prSet>
      <dgm:spPr/>
      <dgm:t>
        <a:bodyPr/>
        <a:lstStyle/>
        <a:p>
          <a:endParaRPr lang="cs-CZ"/>
        </a:p>
      </dgm:t>
    </dgm:pt>
    <dgm:pt modelId="{18878C80-A7C6-4E08-8CAC-E3899149E536}" type="pres">
      <dgm:prSet presAssocID="{9FC3FF25-B33E-4B18-B4A1-E0C7B02996AF}" presName="gear2srcNode" presStyleLbl="node1" presStyleIdx="1" presStyleCnt="3"/>
      <dgm:spPr/>
      <dgm:t>
        <a:bodyPr/>
        <a:lstStyle/>
        <a:p>
          <a:endParaRPr lang="cs-CZ"/>
        </a:p>
      </dgm:t>
    </dgm:pt>
    <dgm:pt modelId="{C049C862-A210-430E-9B87-7F6F4F016583}" type="pres">
      <dgm:prSet presAssocID="{9FC3FF25-B33E-4B18-B4A1-E0C7B02996AF}" presName="gear2dstNode" presStyleLbl="node1" presStyleIdx="1" presStyleCnt="3"/>
      <dgm:spPr/>
      <dgm:t>
        <a:bodyPr/>
        <a:lstStyle/>
        <a:p>
          <a:endParaRPr lang="cs-CZ"/>
        </a:p>
      </dgm:t>
    </dgm:pt>
    <dgm:pt modelId="{EAFCC8B3-21F8-4A3D-A866-C354B821A2B4}" type="pres">
      <dgm:prSet presAssocID="{CD516C4C-629B-40B4-96AF-A84D48D76B54}" presName="gear3" presStyleLbl="node1" presStyleIdx="2" presStyleCnt="3"/>
      <dgm:spPr/>
      <dgm:t>
        <a:bodyPr/>
        <a:lstStyle/>
        <a:p>
          <a:endParaRPr lang="cs-CZ"/>
        </a:p>
      </dgm:t>
    </dgm:pt>
    <dgm:pt modelId="{87B7BDBB-1564-49D0-9842-29F1CA91CBB4}" type="pres">
      <dgm:prSet presAssocID="{CD516C4C-629B-40B4-96AF-A84D48D76B54}" presName="gear3tx" presStyleLbl="node1" presStyleIdx="2" presStyleCnt="3">
        <dgm:presLayoutVars>
          <dgm:chMax val="1"/>
          <dgm:bulletEnabled val="1"/>
        </dgm:presLayoutVars>
      </dgm:prSet>
      <dgm:spPr/>
      <dgm:t>
        <a:bodyPr/>
        <a:lstStyle/>
        <a:p>
          <a:endParaRPr lang="cs-CZ"/>
        </a:p>
      </dgm:t>
    </dgm:pt>
    <dgm:pt modelId="{DDC40401-6C47-424F-B55F-33B79774CC3B}" type="pres">
      <dgm:prSet presAssocID="{CD516C4C-629B-40B4-96AF-A84D48D76B54}" presName="gear3srcNode" presStyleLbl="node1" presStyleIdx="2" presStyleCnt="3"/>
      <dgm:spPr/>
      <dgm:t>
        <a:bodyPr/>
        <a:lstStyle/>
        <a:p>
          <a:endParaRPr lang="cs-CZ"/>
        </a:p>
      </dgm:t>
    </dgm:pt>
    <dgm:pt modelId="{F8176969-B118-4880-8DBF-8A8BAA0A49F3}" type="pres">
      <dgm:prSet presAssocID="{CD516C4C-629B-40B4-96AF-A84D48D76B54}" presName="gear3dstNode" presStyleLbl="node1" presStyleIdx="2" presStyleCnt="3"/>
      <dgm:spPr/>
      <dgm:t>
        <a:bodyPr/>
        <a:lstStyle/>
        <a:p>
          <a:endParaRPr lang="cs-CZ"/>
        </a:p>
      </dgm:t>
    </dgm:pt>
    <dgm:pt modelId="{DCB40FE9-DDFF-497E-B9AA-371F88FF5E48}" type="pres">
      <dgm:prSet presAssocID="{02159EEC-0CE3-4918-B53D-548793BCF87A}" presName="connector1" presStyleLbl="sibTrans2D1" presStyleIdx="0" presStyleCnt="3"/>
      <dgm:spPr/>
      <dgm:t>
        <a:bodyPr/>
        <a:lstStyle/>
        <a:p>
          <a:endParaRPr lang="cs-CZ"/>
        </a:p>
      </dgm:t>
    </dgm:pt>
    <dgm:pt modelId="{A627B182-08BE-4444-B5C6-6CFA463CF1C5}" type="pres">
      <dgm:prSet presAssocID="{3419BCA4-745A-41D3-8387-8241E82BDDFA}" presName="connector2" presStyleLbl="sibTrans2D1" presStyleIdx="1" presStyleCnt="3"/>
      <dgm:spPr/>
      <dgm:t>
        <a:bodyPr/>
        <a:lstStyle/>
        <a:p>
          <a:endParaRPr lang="cs-CZ"/>
        </a:p>
      </dgm:t>
    </dgm:pt>
    <dgm:pt modelId="{A6899593-F3C9-4928-BC9F-602F7845F1BE}" type="pres">
      <dgm:prSet presAssocID="{2C67CCB0-463C-4857-915C-370EB850CCD5}" presName="connector3" presStyleLbl="sibTrans2D1" presStyleIdx="2" presStyleCnt="3"/>
      <dgm:spPr/>
      <dgm:t>
        <a:bodyPr/>
        <a:lstStyle/>
        <a:p>
          <a:endParaRPr lang="cs-CZ"/>
        </a:p>
      </dgm:t>
    </dgm:pt>
  </dgm:ptLst>
  <dgm:cxnLst>
    <dgm:cxn modelId="{136E4DD2-26F1-40CB-B34A-ED8B80E7D7FE}" srcId="{1D8E76FB-6011-4052-ADBA-4C1D4281FD78}" destId="{CD516C4C-629B-40B4-96AF-A84D48D76B54}" srcOrd="2" destOrd="0" parTransId="{1792D94E-F9A6-4105-BE9E-D4C1A00DDDB2}" sibTransId="{2C67CCB0-463C-4857-915C-370EB850CCD5}"/>
    <dgm:cxn modelId="{E59FA773-3B39-4D10-9301-10C15D1A5154}" type="presOf" srcId="{B9078DF7-1289-458C-94E7-CDF9F4FC8E1B}" destId="{86865CCA-3330-45E9-A33B-FAD1E9359CBA}" srcOrd="0" destOrd="0" presId="urn:microsoft.com/office/officeart/2005/8/layout/gear1"/>
    <dgm:cxn modelId="{21750925-7BC8-4BEA-B1AA-8A83A28548ED}" type="presOf" srcId="{1D8E76FB-6011-4052-ADBA-4C1D4281FD78}" destId="{B195615D-A81B-40F1-9DEB-2688C265F744}" srcOrd="0" destOrd="0" presId="urn:microsoft.com/office/officeart/2005/8/layout/gear1"/>
    <dgm:cxn modelId="{23310D78-FF8A-4493-BF43-0DE52976C885}" srcId="{1D8E76FB-6011-4052-ADBA-4C1D4281FD78}" destId="{9FC3FF25-B33E-4B18-B4A1-E0C7B02996AF}" srcOrd="1" destOrd="0" parTransId="{DE67056C-B6A4-43A9-A9DA-AECB64D00198}" sibTransId="{3419BCA4-745A-41D3-8387-8241E82BDDFA}"/>
    <dgm:cxn modelId="{9832C180-11B7-4EB4-B6DC-173F0D0819D2}" type="presOf" srcId="{CD516C4C-629B-40B4-96AF-A84D48D76B54}" destId="{F8176969-B118-4880-8DBF-8A8BAA0A49F3}" srcOrd="3" destOrd="0" presId="urn:microsoft.com/office/officeart/2005/8/layout/gear1"/>
    <dgm:cxn modelId="{66ACD058-86ED-4BFD-9A2C-C3B53059DF63}" type="presOf" srcId="{CD516C4C-629B-40B4-96AF-A84D48D76B54}" destId="{DDC40401-6C47-424F-B55F-33B79774CC3B}" srcOrd="2" destOrd="0" presId="urn:microsoft.com/office/officeart/2005/8/layout/gear1"/>
    <dgm:cxn modelId="{E9A8C9EC-B43B-4133-A977-C6C0BBA0CD4A}" type="presOf" srcId="{2C67CCB0-463C-4857-915C-370EB850CCD5}" destId="{A6899593-F3C9-4928-BC9F-602F7845F1BE}" srcOrd="0" destOrd="0" presId="urn:microsoft.com/office/officeart/2005/8/layout/gear1"/>
    <dgm:cxn modelId="{748F56CA-F26A-4B28-A893-C7558DFF3334}" type="presOf" srcId="{3419BCA4-745A-41D3-8387-8241E82BDDFA}" destId="{A627B182-08BE-4444-B5C6-6CFA463CF1C5}" srcOrd="0" destOrd="0" presId="urn:microsoft.com/office/officeart/2005/8/layout/gear1"/>
    <dgm:cxn modelId="{42234D5A-90A3-4E07-924F-9D7202EAD663}" type="presOf" srcId="{B9078DF7-1289-458C-94E7-CDF9F4FC8E1B}" destId="{E853F03C-BC2F-48F5-A8F3-E4898793F018}" srcOrd="1" destOrd="0" presId="urn:microsoft.com/office/officeart/2005/8/layout/gear1"/>
    <dgm:cxn modelId="{91BA9D6C-F52A-4A2A-A7E8-3BCB557DA547}" type="presOf" srcId="{9FC3FF25-B33E-4B18-B4A1-E0C7B02996AF}" destId="{C049C862-A210-430E-9B87-7F6F4F016583}" srcOrd="2" destOrd="0" presId="urn:microsoft.com/office/officeart/2005/8/layout/gear1"/>
    <dgm:cxn modelId="{31908719-F187-4C7E-8E6A-BB83D82D6556}" type="presOf" srcId="{9FC3FF25-B33E-4B18-B4A1-E0C7B02996AF}" destId="{6F2AC597-DC59-4DB7-815C-F22209117460}" srcOrd="0" destOrd="0" presId="urn:microsoft.com/office/officeart/2005/8/layout/gear1"/>
    <dgm:cxn modelId="{3C023733-190E-45BC-A15A-30BB0D817A88}" type="presOf" srcId="{9FC3FF25-B33E-4B18-B4A1-E0C7B02996AF}" destId="{18878C80-A7C6-4E08-8CAC-E3899149E536}" srcOrd="1" destOrd="0" presId="urn:microsoft.com/office/officeart/2005/8/layout/gear1"/>
    <dgm:cxn modelId="{396560E5-5F32-41A0-98F7-EB01E9EED7FE}" type="presOf" srcId="{CD516C4C-629B-40B4-96AF-A84D48D76B54}" destId="{EAFCC8B3-21F8-4A3D-A866-C354B821A2B4}" srcOrd="0" destOrd="0" presId="urn:microsoft.com/office/officeart/2005/8/layout/gear1"/>
    <dgm:cxn modelId="{C58CA04C-0FBC-4736-B0F3-6D93E1EB32BA}" srcId="{1D8E76FB-6011-4052-ADBA-4C1D4281FD78}" destId="{7A7AD022-F2C5-4A0D-B92A-785BBBE34944}" srcOrd="3" destOrd="0" parTransId="{D2FF56EA-D4B3-4739-B518-8636D7EEE735}" sibTransId="{C752B4AE-147D-41E4-93F9-4A6C1CA45C59}"/>
    <dgm:cxn modelId="{62318BA9-0B9F-4021-8429-1D668D824F7D}" srcId="{1D8E76FB-6011-4052-ADBA-4C1D4281FD78}" destId="{B9078DF7-1289-458C-94E7-CDF9F4FC8E1B}" srcOrd="0" destOrd="0" parTransId="{FCD9C0AE-0C21-4187-A223-99BF15D0039C}" sibTransId="{02159EEC-0CE3-4918-B53D-548793BCF87A}"/>
    <dgm:cxn modelId="{CB102B5B-4CD2-4FF8-BA9F-CEDF4F621F3F}" type="presOf" srcId="{02159EEC-0CE3-4918-B53D-548793BCF87A}" destId="{DCB40FE9-DDFF-497E-B9AA-371F88FF5E48}" srcOrd="0" destOrd="0" presId="urn:microsoft.com/office/officeart/2005/8/layout/gear1"/>
    <dgm:cxn modelId="{9327C1EF-EF05-441B-B0A3-A0157856E926}" type="presOf" srcId="{CD516C4C-629B-40B4-96AF-A84D48D76B54}" destId="{87B7BDBB-1564-49D0-9842-29F1CA91CBB4}" srcOrd="1" destOrd="0" presId="urn:microsoft.com/office/officeart/2005/8/layout/gear1"/>
    <dgm:cxn modelId="{E7468419-3C9C-474D-A25D-8423C0BEF290}" type="presOf" srcId="{B9078DF7-1289-458C-94E7-CDF9F4FC8E1B}" destId="{B59C137A-B906-487D-B407-4A3E5329D0F5}" srcOrd="2" destOrd="0" presId="urn:microsoft.com/office/officeart/2005/8/layout/gear1"/>
    <dgm:cxn modelId="{533BFEEE-7204-429E-8410-25C653400971}" type="presParOf" srcId="{B195615D-A81B-40F1-9DEB-2688C265F744}" destId="{86865CCA-3330-45E9-A33B-FAD1E9359CBA}" srcOrd="0" destOrd="0" presId="urn:microsoft.com/office/officeart/2005/8/layout/gear1"/>
    <dgm:cxn modelId="{B530AF3C-DDC4-4CD5-917A-C105482872DE}" type="presParOf" srcId="{B195615D-A81B-40F1-9DEB-2688C265F744}" destId="{E853F03C-BC2F-48F5-A8F3-E4898793F018}" srcOrd="1" destOrd="0" presId="urn:microsoft.com/office/officeart/2005/8/layout/gear1"/>
    <dgm:cxn modelId="{0F05D84A-5AEF-4F91-8AD8-D66FFD52B318}" type="presParOf" srcId="{B195615D-A81B-40F1-9DEB-2688C265F744}" destId="{B59C137A-B906-487D-B407-4A3E5329D0F5}" srcOrd="2" destOrd="0" presId="urn:microsoft.com/office/officeart/2005/8/layout/gear1"/>
    <dgm:cxn modelId="{FA5A3EF6-B8DF-4511-85B1-19A23460AFAA}" type="presParOf" srcId="{B195615D-A81B-40F1-9DEB-2688C265F744}" destId="{6F2AC597-DC59-4DB7-815C-F22209117460}" srcOrd="3" destOrd="0" presId="urn:microsoft.com/office/officeart/2005/8/layout/gear1"/>
    <dgm:cxn modelId="{F31EF67C-DA64-43C7-86BD-1E8194AB4AE5}" type="presParOf" srcId="{B195615D-A81B-40F1-9DEB-2688C265F744}" destId="{18878C80-A7C6-4E08-8CAC-E3899149E536}" srcOrd="4" destOrd="0" presId="urn:microsoft.com/office/officeart/2005/8/layout/gear1"/>
    <dgm:cxn modelId="{17AB63BB-48FB-4602-BF4A-9431BAD57E42}" type="presParOf" srcId="{B195615D-A81B-40F1-9DEB-2688C265F744}" destId="{C049C862-A210-430E-9B87-7F6F4F016583}" srcOrd="5" destOrd="0" presId="urn:microsoft.com/office/officeart/2005/8/layout/gear1"/>
    <dgm:cxn modelId="{E43C5799-091B-41BE-B5A1-770B573F904F}" type="presParOf" srcId="{B195615D-A81B-40F1-9DEB-2688C265F744}" destId="{EAFCC8B3-21F8-4A3D-A866-C354B821A2B4}" srcOrd="6" destOrd="0" presId="urn:microsoft.com/office/officeart/2005/8/layout/gear1"/>
    <dgm:cxn modelId="{CCD12C01-6D9B-47D4-B06F-35656DE70873}" type="presParOf" srcId="{B195615D-A81B-40F1-9DEB-2688C265F744}" destId="{87B7BDBB-1564-49D0-9842-29F1CA91CBB4}" srcOrd="7" destOrd="0" presId="urn:microsoft.com/office/officeart/2005/8/layout/gear1"/>
    <dgm:cxn modelId="{86B52867-AA29-4139-AAD4-85164D8E9BF0}" type="presParOf" srcId="{B195615D-A81B-40F1-9DEB-2688C265F744}" destId="{DDC40401-6C47-424F-B55F-33B79774CC3B}" srcOrd="8" destOrd="0" presId="urn:microsoft.com/office/officeart/2005/8/layout/gear1"/>
    <dgm:cxn modelId="{C7C02403-7C33-4F14-96A4-52001E4A3701}" type="presParOf" srcId="{B195615D-A81B-40F1-9DEB-2688C265F744}" destId="{F8176969-B118-4880-8DBF-8A8BAA0A49F3}" srcOrd="9" destOrd="0" presId="urn:microsoft.com/office/officeart/2005/8/layout/gear1"/>
    <dgm:cxn modelId="{4DD9144C-BE78-4877-A9E6-77E65EDC6F0C}" type="presParOf" srcId="{B195615D-A81B-40F1-9DEB-2688C265F744}" destId="{DCB40FE9-DDFF-497E-B9AA-371F88FF5E48}" srcOrd="10" destOrd="0" presId="urn:microsoft.com/office/officeart/2005/8/layout/gear1"/>
    <dgm:cxn modelId="{D43B6C6B-33BF-42DA-A8F9-1EF386828EAF}" type="presParOf" srcId="{B195615D-A81B-40F1-9DEB-2688C265F744}" destId="{A627B182-08BE-4444-B5C6-6CFA463CF1C5}" srcOrd="11" destOrd="0" presId="urn:microsoft.com/office/officeart/2005/8/layout/gear1"/>
    <dgm:cxn modelId="{EDACE91B-F23A-4A96-8847-424B240D2852}" type="presParOf" srcId="{B195615D-A81B-40F1-9DEB-2688C265F744}" destId="{A6899593-F3C9-4928-BC9F-602F7845F1B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E078593-61A1-4ABF-ADA6-D77537D7C4A8}" type="datetimeFigureOut">
              <a:rPr lang="cs-CZ" smtClean="0"/>
              <a:t>07.03.2019</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FBEE91A-A6D2-4EDB-99C3-E4125AF6C82F}" type="slidenum">
              <a:rPr lang="cs-CZ" smtClean="0"/>
              <a:t>‹#›</a:t>
            </a:fld>
            <a:endParaRPr lang="cs-CZ"/>
          </a:p>
        </p:txBody>
      </p:sp>
    </p:spTree>
    <p:extLst>
      <p:ext uri="{BB962C8B-B14F-4D97-AF65-F5344CB8AC3E}">
        <p14:creationId xmlns:p14="http://schemas.microsoft.com/office/powerpoint/2010/main" val="338329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http://www.oecd.org/gov/innovative-government/embracing-innovation-in-government-2018.pdf</a:t>
            </a:r>
          </a:p>
        </p:txBody>
      </p:sp>
      <p:sp>
        <p:nvSpPr>
          <p:cNvPr id="4" name="Zástupný symbol pro číslo snímku 3"/>
          <p:cNvSpPr>
            <a:spLocks noGrp="1"/>
          </p:cNvSpPr>
          <p:nvPr>
            <p:ph type="sldNum" sz="quarter" idx="10"/>
          </p:nvPr>
        </p:nvSpPr>
        <p:spPr/>
        <p:txBody>
          <a:bodyPr/>
          <a:lstStyle/>
          <a:p>
            <a:fld id="{0B45B5D9-6996-4621-A58B-B275D96CBAFF}" type="slidenum">
              <a:rPr lang="cs-CZ" smtClean="0"/>
              <a:t>30</a:t>
            </a:fld>
            <a:endParaRPr lang="cs-CZ"/>
          </a:p>
        </p:txBody>
      </p:sp>
    </p:spTree>
    <p:extLst>
      <p:ext uri="{BB962C8B-B14F-4D97-AF65-F5344CB8AC3E}">
        <p14:creationId xmlns:p14="http://schemas.microsoft.com/office/powerpoint/2010/main" val="86940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An identity is a fundamental requirement for individuals and businesses to access government services and participate in society and the economy, and for governments to help unlock the potential of innovative services. Governments and their partners are innovating to conceive of new ways to provide identities to individuals and businesses through emerging technologies. They are also helping citizens demonstrate the unique combination of knowledge, skills and experiences that make up their own personal identities. In an interconnected and increasingly borderless world, they are questioning traditional conceptions of national identity and pushing the boundaries of what it means to be a citizen and resident</a:t>
            </a:r>
            <a:endParaRPr lang="cs-CZ" dirty="0"/>
          </a:p>
        </p:txBody>
      </p:sp>
      <p:sp>
        <p:nvSpPr>
          <p:cNvPr id="4" name="Zástupný symbol pro číslo snímku 3"/>
          <p:cNvSpPr>
            <a:spLocks noGrp="1"/>
          </p:cNvSpPr>
          <p:nvPr>
            <p:ph type="sldNum" sz="quarter" idx="10"/>
          </p:nvPr>
        </p:nvSpPr>
        <p:spPr/>
        <p:txBody>
          <a:bodyPr/>
          <a:lstStyle/>
          <a:p>
            <a:fld id="{0B45B5D9-6996-4621-A58B-B275D96CBAFF}" type="slidenum">
              <a:rPr lang="cs-CZ" smtClean="0"/>
              <a:t>31</a:t>
            </a:fld>
            <a:endParaRPr lang="cs-CZ"/>
          </a:p>
        </p:txBody>
      </p:sp>
    </p:spTree>
    <p:extLst>
      <p:ext uri="{BB962C8B-B14F-4D97-AF65-F5344CB8AC3E}">
        <p14:creationId xmlns:p14="http://schemas.microsoft.com/office/powerpoint/2010/main" val="217981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Individuals learn and develop throughout their entire lives, whether in school, training, careers or their personal lives. However, few options exist to highlight skills not gained from formal credentials, such as diplomas and certificates. To address this, the Belgian government launched Be Badges, a digital platform where employers, schools and others can formally </a:t>
            </a:r>
            <a:r>
              <a:rPr lang="en-US" dirty="0" err="1"/>
              <a:t>recognise</a:t>
            </a:r>
            <a:r>
              <a:rPr lang="en-US" dirty="0"/>
              <a:t> individuals’ experiences. Badge-earners can share their badges with others and the </a:t>
            </a:r>
            <a:r>
              <a:rPr lang="en-US" dirty="0" err="1"/>
              <a:t>labour</a:t>
            </a:r>
            <a:r>
              <a:rPr lang="en-US" dirty="0"/>
              <a:t> market, and employers can access the platform to find new employees. </a:t>
            </a:r>
            <a:endParaRPr lang="cs-CZ" dirty="0"/>
          </a:p>
        </p:txBody>
      </p:sp>
      <p:sp>
        <p:nvSpPr>
          <p:cNvPr id="4" name="Zástupný symbol pro číslo snímku 3"/>
          <p:cNvSpPr>
            <a:spLocks noGrp="1"/>
          </p:cNvSpPr>
          <p:nvPr>
            <p:ph type="sldNum" sz="quarter" idx="10"/>
          </p:nvPr>
        </p:nvSpPr>
        <p:spPr/>
        <p:txBody>
          <a:bodyPr/>
          <a:lstStyle/>
          <a:p>
            <a:fld id="{0B45B5D9-6996-4621-A58B-B275D96CBAFF}" type="slidenum">
              <a:rPr lang="cs-CZ" smtClean="0"/>
              <a:t>32</a:t>
            </a:fld>
            <a:endParaRPr lang="cs-CZ"/>
          </a:p>
        </p:txBody>
      </p:sp>
    </p:spTree>
    <p:extLst>
      <p:ext uri="{BB962C8B-B14F-4D97-AF65-F5344CB8AC3E}">
        <p14:creationId xmlns:p14="http://schemas.microsoft.com/office/powerpoint/2010/main" val="201765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Governments are using innovation to lead a paradigm shift in the way they provide services. The most innovative approaches refrain from layering one reform on top of another, instead repacking them in ways that allow them to get to the real purpose of the underlying change. Systems approaches step back and view the entire operation of government as an interconnected system rather than disparate pieces. They transform and re-align the underlying processes and methods to change the way government works in a cross-cutting way, while involving all of the affected actors both inside and outside government. In so doing, they leverage a number of tools and enabling conditions to succeed.</a:t>
            </a:r>
            <a:endParaRPr lang="cs-CZ" dirty="0"/>
          </a:p>
        </p:txBody>
      </p:sp>
      <p:sp>
        <p:nvSpPr>
          <p:cNvPr id="4" name="Zástupný symbol pro číslo snímku 3"/>
          <p:cNvSpPr>
            <a:spLocks noGrp="1"/>
          </p:cNvSpPr>
          <p:nvPr>
            <p:ph type="sldNum" sz="quarter" idx="10"/>
          </p:nvPr>
        </p:nvSpPr>
        <p:spPr/>
        <p:txBody>
          <a:bodyPr/>
          <a:lstStyle/>
          <a:p>
            <a:fld id="{0B45B5D9-6996-4621-A58B-B275D96CBAFF}" type="slidenum">
              <a:rPr lang="cs-CZ" smtClean="0"/>
              <a:t>33</a:t>
            </a:fld>
            <a:endParaRPr lang="cs-CZ"/>
          </a:p>
        </p:txBody>
      </p:sp>
    </p:spTree>
    <p:extLst>
      <p:ext uri="{BB962C8B-B14F-4D97-AF65-F5344CB8AC3E}">
        <p14:creationId xmlns:p14="http://schemas.microsoft.com/office/powerpoint/2010/main" val="262779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t>Predictiv</a:t>
            </a:r>
            <a:r>
              <a:rPr lang="en-US" dirty="0"/>
              <a:t> is an online platform for running </a:t>
            </a:r>
            <a:r>
              <a:rPr lang="en-US" dirty="0" err="1"/>
              <a:t>behavioural</a:t>
            </a:r>
            <a:r>
              <a:rPr lang="en-US" dirty="0"/>
              <a:t> experiments. It enables governments to run </a:t>
            </a:r>
            <a:r>
              <a:rPr lang="en-US" dirty="0" err="1"/>
              <a:t>randomised</a:t>
            </a:r>
            <a:r>
              <a:rPr lang="en-US" dirty="0"/>
              <a:t> controlled trials (RCTs) with an online population of participants, and to test whether new policies and interventions work before they are deployed in the real world. </a:t>
            </a:r>
            <a:r>
              <a:rPr lang="en-US" dirty="0" err="1"/>
              <a:t>Predictiv</a:t>
            </a:r>
            <a:r>
              <a:rPr lang="en-US" dirty="0"/>
              <a:t> has the potential to profoundly change governments’ working methods by drastically reducing the time needed to test new interventions. In addition, while time constraints and political realities sometimes make it hard to run “field trials” on live policy, </a:t>
            </a:r>
            <a:r>
              <a:rPr lang="en-US" dirty="0" err="1"/>
              <a:t>Predictiv</a:t>
            </a:r>
            <a:r>
              <a:rPr lang="en-US" dirty="0"/>
              <a:t> makes experimental methods more accessible. </a:t>
            </a:r>
            <a:endParaRPr lang="cs-CZ" dirty="0"/>
          </a:p>
        </p:txBody>
      </p:sp>
      <p:sp>
        <p:nvSpPr>
          <p:cNvPr id="4" name="Zástupný symbol pro číslo snímku 3"/>
          <p:cNvSpPr>
            <a:spLocks noGrp="1"/>
          </p:cNvSpPr>
          <p:nvPr>
            <p:ph type="sldNum" sz="quarter" idx="10"/>
          </p:nvPr>
        </p:nvSpPr>
        <p:spPr/>
        <p:txBody>
          <a:bodyPr/>
          <a:lstStyle/>
          <a:p>
            <a:fld id="{0B45B5D9-6996-4621-A58B-B275D96CBAFF}" type="slidenum">
              <a:rPr lang="cs-CZ" smtClean="0"/>
              <a:t>34</a:t>
            </a:fld>
            <a:endParaRPr lang="cs-CZ"/>
          </a:p>
        </p:txBody>
      </p:sp>
    </p:spTree>
    <p:extLst>
      <p:ext uri="{BB962C8B-B14F-4D97-AF65-F5344CB8AC3E}">
        <p14:creationId xmlns:p14="http://schemas.microsoft.com/office/powerpoint/2010/main" val="162661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In the face of major cross-cutting challenges such as migration, ageing population crises, uncertainties about the future of work and job automation, and continued gender and economic inequalities, governments are turning to innovation to build more inclusive societies. Governments are rallying behind the Sustainable Development Goals (SGDs), finding new paths towards gender equality, and easing the transition and economic circumstances for migrants. A few are also looking for innovative ways to prepare society for the challenges of the future. There remains a long way to go and there may be some gaps in the road ahead, but inclusiveness is growing and a safety net is being strung. The world is at a juncture that challenges governments to acknowledge new realities and create new solutions for everyone through innovation.</a:t>
            </a:r>
            <a:endParaRPr lang="cs-CZ" dirty="0"/>
          </a:p>
        </p:txBody>
      </p:sp>
      <p:sp>
        <p:nvSpPr>
          <p:cNvPr id="4" name="Zástupný symbol pro číslo snímku 3"/>
          <p:cNvSpPr>
            <a:spLocks noGrp="1"/>
          </p:cNvSpPr>
          <p:nvPr>
            <p:ph type="sldNum" sz="quarter" idx="10"/>
          </p:nvPr>
        </p:nvSpPr>
        <p:spPr/>
        <p:txBody>
          <a:bodyPr/>
          <a:lstStyle/>
          <a:p>
            <a:fld id="{0B45B5D9-6996-4621-A58B-B275D96CBAFF}" type="slidenum">
              <a:rPr lang="cs-CZ" smtClean="0"/>
              <a:t>35</a:t>
            </a:fld>
            <a:endParaRPr lang="cs-CZ"/>
          </a:p>
        </p:txBody>
      </p:sp>
    </p:spTree>
    <p:extLst>
      <p:ext uri="{BB962C8B-B14F-4D97-AF65-F5344CB8AC3E}">
        <p14:creationId xmlns:p14="http://schemas.microsoft.com/office/powerpoint/2010/main" val="3190162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Seoul’s 50+ policy represents an innovative convergence of social welfare, employment and life-long learning policies, geared towards addressing the needs of an ageing society. The policy addresses the needs and characteristics of citizens aged between 50-64 and enables them to remain active, work and participate in community life. As part of the 50+ Policy, the Seoul Metropolitan Government is establishing a comprehensive infrastructure with a foundation, campuses and </a:t>
            </a:r>
            <a:r>
              <a:rPr lang="en-US" dirty="0" err="1"/>
              <a:t>centres</a:t>
            </a:r>
            <a:r>
              <a:rPr lang="en-US" dirty="0"/>
              <a:t> across the city. In so doing, it is redefining the meaning of “work” in an era of ageing populations. </a:t>
            </a:r>
            <a:endParaRPr lang="cs-CZ" dirty="0"/>
          </a:p>
        </p:txBody>
      </p:sp>
      <p:sp>
        <p:nvSpPr>
          <p:cNvPr id="4" name="Zástupný symbol pro číslo snímku 3"/>
          <p:cNvSpPr>
            <a:spLocks noGrp="1"/>
          </p:cNvSpPr>
          <p:nvPr>
            <p:ph type="sldNum" sz="quarter" idx="10"/>
          </p:nvPr>
        </p:nvSpPr>
        <p:spPr/>
        <p:txBody>
          <a:bodyPr/>
          <a:lstStyle/>
          <a:p>
            <a:fld id="{0B45B5D9-6996-4621-A58B-B275D96CBAFF}" type="slidenum">
              <a:rPr lang="cs-CZ" smtClean="0"/>
              <a:t>36</a:t>
            </a:fld>
            <a:endParaRPr lang="cs-CZ"/>
          </a:p>
        </p:txBody>
      </p:sp>
    </p:spTree>
    <p:extLst>
      <p:ext uri="{BB962C8B-B14F-4D97-AF65-F5344CB8AC3E}">
        <p14:creationId xmlns:p14="http://schemas.microsoft.com/office/powerpoint/2010/main" val="341075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EC76BBB-A942-F149-B529-2157132AD3D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 xmlns:a16="http://schemas.microsoft.com/office/drawing/2014/main" id="{A53DA281-3DB7-9D45-A25E-3378C09241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 xmlns:a16="http://schemas.microsoft.com/office/drawing/2014/main" id="{76B9D66B-2172-154D-AD32-987F7E437B42}"/>
              </a:ext>
            </a:extLst>
          </p:cNvPr>
          <p:cNvSpPr>
            <a:spLocks noGrp="1"/>
          </p:cNvSpPr>
          <p:nvPr>
            <p:ph type="dt" sz="half" idx="10"/>
          </p:nvPr>
        </p:nvSpPr>
        <p:spPr/>
        <p:txBody>
          <a:bodyPr/>
          <a:lstStyle/>
          <a:p>
            <a:fld id="{A2AE0860-3273-124B-9942-A1455D695268}" type="datetimeFigureOut">
              <a:rPr lang="cs-CZ" smtClean="0"/>
              <a:t>07.03.2019</a:t>
            </a:fld>
            <a:endParaRPr lang="cs-CZ"/>
          </a:p>
        </p:txBody>
      </p:sp>
      <p:sp>
        <p:nvSpPr>
          <p:cNvPr id="5" name="Zástupný symbol pro zápatí 4">
            <a:extLst>
              <a:ext uri="{FF2B5EF4-FFF2-40B4-BE49-F238E27FC236}">
                <a16:creationId xmlns="" xmlns:a16="http://schemas.microsoft.com/office/drawing/2014/main" id="{0B40FDD5-18C2-6548-AEE1-42A7C864F65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78C18DCA-8C08-8746-9C78-EC9E56EB7B52}"/>
              </a:ext>
            </a:extLst>
          </p:cNvPr>
          <p:cNvSpPr>
            <a:spLocks noGrp="1"/>
          </p:cNvSpPr>
          <p:nvPr>
            <p:ph type="sldNum" sz="quarter" idx="12"/>
          </p:nvPr>
        </p:nvSpPr>
        <p:spPr/>
        <p:txBody>
          <a:bodyPr/>
          <a:lstStyle/>
          <a:p>
            <a:fld id="{F878C2C4-B309-1E44-9008-31AE7225F955}" type="slidenum">
              <a:rPr lang="cs-CZ" smtClean="0"/>
              <a:t>‹#›</a:t>
            </a:fld>
            <a:endParaRPr lang="cs-CZ"/>
          </a:p>
        </p:txBody>
      </p:sp>
    </p:spTree>
    <p:extLst>
      <p:ext uri="{BB962C8B-B14F-4D97-AF65-F5344CB8AC3E}">
        <p14:creationId xmlns:p14="http://schemas.microsoft.com/office/powerpoint/2010/main" val="75305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54D827D-6E9E-D743-BA64-C9B636EF34A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 xmlns:a16="http://schemas.microsoft.com/office/drawing/2014/main" id="{61B301CD-D86D-9143-A338-20ECC5AA0BA2}"/>
              </a:ext>
            </a:extLst>
          </p:cNvPr>
          <p:cNvSpPr>
            <a:spLocks noGrp="1"/>
          </p:cNvSpPr>
          <p:nvPr>
            <p:ph type="body" orient="vert" idx="1"/>
          </p:nvPr>
        </p:nvSpPr>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 xmlns:a16="http://schemas.microsoft.com/office/drawing/2014/main" id="{09441236-43DB-C746-A9F9-D27E21E73D77}"/>
              </a:ext>
            </a:extLst>
          </p:cNvPr>
          <p:cNvSpPr>
            <a:spLocks noGrp="1"/>
          </p:cNvSpPr>
          <p:nvPr>
            <p:ph type="dt" sz="half" idx="10"/>
          </p:nvPr>
        </p:nvSpPr>
        <p:spPr/>
        <p:txBody>
          <a:bodyPr/>
          <a:lstStyle/>
          <a:p>
            <a:fld id="{A2AE0860-3273-124B-9942-A1455D695268}" type="datetimeFigureOut">
              <a:rPr lang="cs-CZ" smtClean="0"/>
              <a:t>07.03.2019</a:t>
            </a:fld>
            <a:endParaRPr lang="cs-CZ"/>
          </a:p>
        </p:txBody>
      </p:sp>
      <p:sp>
        <p:nvSpPr>
          <p:cNvPr id="5" name="Zástupný symbol pro zápatí 4">
            <a:extLst>
              <a:ext uri="{FF2B5EF4-FFF2-40B4-BE49-F238E27FC236}">
                <a16:creationId xmlns="" xmlns:a16="http://schemas.microsoft.com/office/drawing/2014/main" id="{01A21664-003C-EE46-A57E-DACD2DCBA75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B20BD0A3-60E9-2340-8300-C65E642F3477}"/>
              </a:ext>
            </a:extLst>
          </p:cNvPr>
          <p:cNvSpPr>
            <a:spLocks noGrp="1"/>
          </p:cNvSpPr>
          <p:nvPr>
            <p:ph type="sldNum" sz="quarter" idx="12"/>
          </p:nvPr>
        </p:nvSpPr>
        <p:spPr/>
        <p:txBody>
          <a:bodyPr/>
          <a:lstStyle/>
          <a:p>
            <a:fld id="{F878C2C4-B309-1E44-9008-31AE7225F955}" type="slidenum">
              <a:rPr lang="cs-CZ" smtClean="0"/>
              <a:t>‹#›</a:t>
            </a:fld>
            <a:endParaRPr lang="cs-CZ"/>
          </a:p>
        </p:txBody>
      </p:sp>
    </p:spTree>
    <p:extLst>
      <p:ext uri="{BB962C8B-B14F-4D97-AF65-F5344CB8AC3E}">
        <p14:creationId xmlns:p14="http://schemas.microsoft.com/office/powerpoint/2010/main" val="399680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 xmlns:a16="http://schemas.microsoft.com/office/drawing/2014/main" id="{1CD3CB82-DE36-264B-AB4C-2D2F644D4DD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 xmlns:a16="http://schemas.microsoft.com/office/drawing/2014/main" id="{888BB2E8-05E3-BB4B-BCB2-A25958EDF0B9}"/>
              </a:ext>
            </a:extLst>
          </p:cNvPr>
          <p:cNvSpPr>
            <a:spLocks noGrp="1"/>
          </p:cNvSpPr>
          <p:nvPr>
            <p:ph type="body" orient="vert" idx="1"/>
          </p:nvPr>
        </p:nvSpPr>
        <p:spPr>
          <a:xfrm>
            <a:off x="838200" y="365125"/>
            <a:ext cx="7734300" cy="5811838"/>
          </a:xfrm>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 xmlns:a16="http://schemas.microsoft.com/office/drawing/2014/main" id="{8CE018C9-3AAF-174D-A606-B1D1B543644A}"/>
              </a:ext>
            </a:extLst>
          </p:cNvPr>
          <p:cNvSpPr>
            <a:spLocks noGrp="1"/>
          </p:cNvSpPr>
          <p:nvPr>
            <p:ph type="dt" sz="half" idx="10"/>
          </p:nvPr>
        </p:nvSpPr>
        <p:spPr/>
        <p:txBody>
          <a:bodyPr/>
          <a:lstStyle/>
          <a:p>
            <a:fld id="{A2AE0860-3273-124B-9942-A1455D695268}" type="datetimeFigureOut">
              <a:rPr lang="cs-CZ" smtClean="0"/>
              <a:t>07.03.2019</a:t>
            </a:fld>
            <a:endParaRPr lang="cs-CZ"/>
          </a:p>
        </p:txBody>
      </p:sp>
      <p:sp>
        <p:nvSpPr>
          <p:cNvPr id="5" name="Zástupný symbol pro zápatí 4">
            <a:extLst>
              <a:ext uri="{FF2B5EF4-FFF2-40B4-BE49-F238E27FC236}">
                <a16:creationId xmlns="" xmlns:a16="http://schemas.microsoft.com/office/drawing/2014/main" id="{790785F5-480E-6E40-BF6F-4DB6A41C297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C59BE724-EDE5-6F42-9BBF-64E0D3DA6B26}"/>
              </a:ext>
            </a:extLst>
          </p:cNvPr>
          <p:cNvSpPr>
            <a:spLocks noGrp="1"/>
          </p:cNvSpPr>
          <p:nvPr>
            <p:ph type="sldNum" sz="quarter" idx="12"/>
          </p:nvPr>
        </p:nvSpPr>
        <p:spPr/>
        <p:txBody>
          <a:bodyPr/>
          <a:lstStyle/>
          <a:p>
            <a:fld id="{F878C2C4-B309-1E44-9008-31AE7225F955}" type="slidenum">
              <a:rPr lang="cs-CZ" smtClean="0"/>
              <a:t>‹#›</a:t>
            </a:fld>
            <a:endParaRPr lang="cs-CZ"/>
          </a:p>
        </p:txBody>
      </p:sp>
    </p:spTree>
    <p:extLst>
      <p:ext uri="{BB962C8B-B14F-4D97-AF65-F5344CB8AC3E}">
        <p14:creationId xmlns:p14="http://schemas.microsoft.com/office/powerpoint/2010/main" val="71347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1368FEE-AC37-BF4C-BBB7-1BB6991AAB3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 xmlns:a16="http://schemas.microsoft.com/office/drawing/2014/main" id="{1DB2A49C-0460-144B-834C-53F254059727}"/>
              </a:ext>
            </a:extLst>
          </p:cNvPr>
          <p:cNvSpPr>
            <a:spLocks noGrp="1"/>
          </p:cNvSpPr>
          <p:nvPr>
            <p:ph idx="1"/>
          </p:nvPr>
        </p:nvSpPr>
        <p:spPr/>
        <p:txBody>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 xmlns:a16="http://schemas.microsoft.com/office/drawing/2014/main" id="{4AC480D1-4442-3E46-B27E-FBB8FC08455F}"/>
              </a:ext>
            </a:extLst>
          </p:cNvPr>
          <p:cNvSpPr>
            <a:spLocks noGrp="1"/>
          </p:cNvSpPr>
          <p:nvPr>
            <p:ph type="dt" sz="half" idx="10"/>
          </p:nvPr>
        </p:nvSpPr>
        <p:spPr/>
        <p:txBody>
          <a:bodyPr/>
          <a:lstStyle/>
          <a:p>
            <a:fld id="{A2AE0860-3273-124B-9942-A1455D695268}" type="datetimeFigureOut">
              <a:rPr lang="cs-CZ" smtClean="0"/>
              <a:t>07.03.2019</a:t>
            </a:fld>
            <a:endParaRPr lang="cs-CZ"/>
          </a:p>
        </p:txBody>
      </p:sp>
      <p:sp>
        <p:nvSpPr>
          <p:cNvPr id="5" name="Zástupný symbol pro zápatí 4">
            <a:extLst>
              <a:ext uri="{FF2B5EF4-FFF2-40B4-BE49-F238E27FC236}">
                <a16:creationId xmlns="" xmlns:a16="http://schemas.microsoft.com/office/drawing/2014/main" id="{06270C7A-5BEB-334F-8715-9BF76D27677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6F61641A-F845-5244-9181-FA012707F9AF}"/>
              </a:ext>
            </a:extLst>
          </p:cNvPr>
          <p:cNvSpPr>
            <a:spLocks noGrp="1"/>
          </p:cNvSpPr>
          <p:nvPr>
            <p:ph type="sldNum" sz="quarter" idx="12"/>
          </p:nvPr>
        </p:nvSpPr>
        <p:spPr/>
        <p:txBody>
          <a:bodyPr/>
          <a:lstStyle/>
          <a:p>
            <a:fld id="{F878C2C4-B309-1E44-9008-31AE7225F955}" type="slidenum">
              <a:rPr lang="cs-CZ" smtClean="0"/>
              <a:t>‹#›</a:t>
            </a:fld>
            <a:endParaRPr lang="cs-CZ"/>
          </a:p>
        </p:txBody>
      </p:sp>
    </p:spTree>
    <p:extLst>
      <p:ext uri="{BB962C8B-B14F-4D97-AF65-F5344CB8AC3E}">
        <p14:creationId xmlns:p14="http://schemas.microsoft.com/office/powerpoint/2010/main" val="19475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BD1CC23-4093-6D4E-852E-21D595BAFC2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 xmlns:a16="http://schemas.microsoft.com/office/drawing/2014/main" id="{BC86C8E8-742E-D54C-8B09-C6B6B2485F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cs-CZ"/>
              <a:t>Upravte styly předlohy textu.
Druhá úroveň
Třetí úroveň
Čtvrtá úroveň
Pátá úroveň</a:t>
            </a:r>
          </a:p>
        </p:txBody>
      </p:sp>
      <p:sp>
        <p:nvSpPr>
          <p:cNvPr id="4" name="Zástupný symbol pro datum 3">
            <a:extLst>
              <a:ext uri="{FF2B5EF4-FFF2-40B4-BE49-F238E27FC236}">
                <a16:creationId xmlns="" xmlns:a16="http://schemas.microsoft.com/office/drawing/2014/main" id="{EBB2DD56-B4B1-214F-91D8-E36F75E855A0}"/>
              </a:ext>
            </a:extLst>
          </p:cNvPr>
          <p:cNvSpPr>
            <a:spLocks noGrp="1"/>
          </p:cNvSpPr>
          <p:nvPr>
            <p:ph type="dt" sz="half" idx="10"/>
          </p:nvPr>
        </p:nvSpPr>
        <p:spPr/>
        <p:txBody>
          <a:bodyPr/>
          <a:lstStyle/>
          <a:p>
            <a:fld id="{A2AE0860-3273-124B-9942-A1455D695268}" type="datetimeFigureOut">
              <a:rPr lang="cs-CZ" smtClean="0"/>
              <a:t>07.03.2019</a:t>
            </a:fld>
            <a:endParaRPr lang="cs-CZ"/>
          </a:p>
        </p:txBody>
      </p:sp>
      <p:sp>
        <p:nvSpPr>
          <p:cNvPr id="5" name="Zástupný symbol pro zápatí 4">
            <a:extLst>
              <a:ext uri="{FF2B5EF4-FFF2-40B4-BE49-F238E27FC236}">
                <a16:creationId xmlns="" xmlns:a16="http://schemas.microsoft.com/office/drawing/2014/main" id="{621849EB-DF08-6E4C-9BE7-B5FD28ECDCD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0685D7E2-B3B4-4846-99A7-49F066853A86}"/>
              </a:ext>
            </a:extLst>
          </p:cNvPr>
          <p:cNvSpPr>
            <a:spLocks noGrp="1"/>
          </p:cNvSpPr>
          <p:nvPr>
            <p:ph type="sldNum" sz="quarter" idx="12"/>
          </p:nvPr>
        </p:nvSpPr>
        <p:spPr/>
        <p:txBody>
          <a:bodyPr/>
          <a:lstStyle/>
          <a:p>
            <a:fld id="{F878C2C4-B309-1E44-9008-31AE7225F955}" type="slidenum">
              <a:rPr lang="cs-CZ" smtClean="0"/>
              <a:t>‹#›</a:t>
            </a:fld>
            <a:endParaRPr lang="cs-CZ"/>
          </a:p>
        </p:txBody>
      </p:sp>
    </p:spTree>
    <p:extLst>
      <p:ext uri="{BB962C8B-B14F-4D97-AF65-F5344CB8AC3E}">
        <p14:creationId xmlns:p14="http://schemas.microsoft.com/office/powerpoint/2010/main" val="2451763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5BC21CE-847B-A445-9DF8-4F1A76C2DF2A}"/>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 xmlns:a16="http://schemas.microsoft.com/office/drawing/2014/main" id="{54E38ED9-DC86-524F-97B7-D42F3ECB59F0}"/>
              </a:ext>
            </a:extLst>
          </p:cNvPr>
          <p:cNvSpPr>
            <a:spLocks noGrp="1"/>
          </p:cNvSpPr>
          <p:nvPr>
            <p:ph sz="half" idx="1"/>
          </p:nvPr>
        </p:nvSpPr>
        <p:spPr>
          <a:xfrm>
            <a:off x="838200" y="1825625"/>
            <a:ext cx="5181600" cy="4351338"/>
          </a:xfrm>
        </p:spPr>
        <p:txBody>
          <a:bodyPr/>
          <a:lstStyle/>
          <a:p>
            <a:r>
              <a:rPr lang="cs-CZ"/>
              <a:t>Upravte styly předlohy textu.
Druhá úroveň
Třetí úroveň
Čtvrtá úroveň
Pátá úroveň</a:t>
            </a:r>
          </a:p>
        </p:txBody>
      </p:sp>
      <p:sp>
        <p:nvSpPr>
          <p:cNvPr id="4" name="Zástupný symbol pro obsah 3">
            <a:extLst>
              <a:ext uri="{FF2B5EF4-FFF2-40B4-BE49-F238E27FC236}">
                <a16:creationId xmlns="" xmlns:a16="http://schemas.microsoft.com/office/drawing/2014/main" id="{48EE939C-E5D2-4242-9417-EC813CC71311}"/>
              </a:ext>
            </a:extLst>
          </p:cNvPr>
          <p:cNvSpPr>
            <a:spLocks noGrp="1"/>
          </p:cNvSpPr>
          <p:nvPr>
            <p:ph sz="half" idx="2"/>
          </p:nvPr>
        </p:nvSpPr>
        <p:spPr>
          <a:xfrm>
            <a:off x="6172200" y="1825625"/>
            <a:ext cx="5181600" cy="4351338"/>
          </a:xfrm>
        </p:spPr>
        <p:txBody>
          <a:bodyPr/>
          <a:lstStyle/>
          <a:p>
            <a:r>
              <a:rPr lang="cs-CZ"/>
              <a:t>Upravte styly předlohy textu.
Druhá úroveň
Třetí úroveň
Čtvrtá úroveň
Pátá úroveň</a:t>
            </a:r>
          </a:p>
        </p:txBody>
      </p:sp>
      <p:sp>
        <p:nvSpPr>
          <p:cNvPr id="5" name="Zástupný symbol pro datum 4">
            <a:extLst>
              <a:ext uri="{FF2B5EF4-FFF2-40B4-BE49-F238E27FC236}">
                <a16:creationId xmlns="" xmlns:a16="http://schemas.microsoft.com/office/drawing/2014/main" id="{4335EEFD-B9E5-404E-AE04-1114D57551AA}"/>
              </a:ext>
            </a:extLst>
          </p:cNvPr>
          <p:cNvSpPr>
            <a:spLocks noGrp="1"/>
          </p:cNvSpPr>
          <p:nvPr>
            <p:ph type="dt" sz="half" idx="10"/>
          </p:nvPr>
        </p:nvSpPr>
        <p:spPr/>
        <p:txBody>
          <a:bodyPr/>
          <a:lstStyle/>
          <a:p>
            <a:fld id="{A2AE0860-3273-124B-9942-A1455D695268}" type="datetimeFigureOut">
              <a:rPr lang="cs-CZ" smtClean="0"/>
              <a:t>07.03.2019</a:t>
            </a:fld>
            <a:endParaRPr lang="cs-CZ"/>
          </a:p>
        </p:txBody>
      </p:sp>
      <p:sp>
        <p:nvSpPr>
          <p:cNvPr id="6" name="Zástupný symbol pro zápatí 5">
            <a:extLst>
              <a:ext uri="{FF2B5EF4-FFF2-40B4-BE49-F238E27FC236}">
                <a16:creationId xmlns="" xmlns:a16="http://schemas.microsoft.com/office/drawing/2014/main" id="{36722A4C-B95D-BB44-9CE8-674BD29A466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 xmlns:a16="http://schemas.microsoft.com/office/drawing/2014/main" id="{A7069630-0A92-2248-80E1-0D0138CC4DF6}"/>
              </a:ext>
            </a:extLst>
          </p:cNvPr>
          <p:cNvSpPr>
            <a:spLocks noGrp="1"/>
          </p:cNvSpPr>
          <p:nvPr>
            <p:ph type="sldNum" sz="quarter" idx="12"/>
          </p:nvPr>
        </p:nvSpPr>
        <p:spPr/>
        <p:txBody>
          <a:bodyPr/>
          <a:lstStyle/>
          <a:p>
            <a:fld id="{F878C2C4-B309-1E44-9008-31AE7225F955}" type="slidenum">
              <a:rPr lang="cs-CZ" smtClean="0"/>
              <a:t>‹#›</a:t>
            </a:fld>
            <a:endParaRPr lang="cs-CZ"/>
          </a:p>
        </p:txBody>
      </p:sp>
    </p:spTree>
    <p:extLst>
      <p:ext uri="{BB962C8B-B14F-4D97-AF65-F5344CB8AC3E}">
        <p14:creationId xmlns:p14="http://schemas.microsoft.com/office/powerpoint/2010/main" val="155416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7E22CAE-CB7E-1D42-B989-B1F90F4EFDA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 xmlns:a16="http://schemas.microsoft.com/office/drawing/2014/main" id="{30EE5D8B-5B50-B341-BBD3-E57F81EEFC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cs-CZ"/>
              <a:t>Upravte styly předlohy textu.
Druhá úroveň
Třetí úroveň
Čtvrtá úroveň
Pátá úroveň</a:t>
            </a:r>
          </a:p>
        </p:txBody>
      </p:sp>
      <p:sp>
        <p:nvSpPr>
          <p:cNvPr id="4" name="Zástupný symbol pro obsah 3">
            <a:extLst>
              <a:ext uri="{FF2B5EF4-FFF2-40B4-BE49-F238E27FC236}">
                <a16:creationId xmlns="" xmlns:a16="http://schemas.microsoft.com/office/drawing/2014/main" id="{C4AD3929-3C7F-774C-85E8-598381824372}"/>
              </a:ext>
            </a:extLst>
          </p:cNvPr>
          <p:cNvSpPr>
            <a:spLocks noGrp="1"/>
          </p:cNvSpPr>
          <p:nvPr>
            <p:ph sz="half" idx="2"/>
          </p:nvPr>
        </p:nvSpPr>
        <p:spPr>
          <a:xfrm>
            <a:off x="839788" y="2505075"/>
            <a:ext cx="5157787" cy="3684588"/>
          </a:xfrm>
        </p:spPr>
        <p:txBody>
          <a:bodyPr/>
          <a:lstStyle/>
          <a:p>
            <a:r>
              <a:rPr lang="cs-CZ"/>
              <a:t>Upravte styly předlohy textu.
Druhá úroveň
Třetí úroveň
Čtvrtá úroveň
Pátá úroveň</a:t>
            </a:r>
          </a:p>
        </p:txBody>
      </p:sp>
      <p:sp>
        <p:nvSpPr>
          <p:cNvPr id="5" name="Zástupný symbol pro text 4">
            <a:extLst>
              <a:ext uri="{FF2B5EF4-FFF2-40B4-BE49-F238E27FC236}">
                <a16:creationId xmlns="" xmlns:a16="http://schemas.microsoft.com/office/drawing/2014/main" id="{FF919A4A-DF17-F94F-9117-D61D9197F7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cs-CZ"/>
              <a:t>Upravte styly předlohy textu.
Druhá úroveň
Třetí úroveň
Čtvrtá úroveň
Pátá úroveň</a:t>
            </a:r>
          </a:p>
        </p:txBody>
      </p:sp>
      <p:sp>
        <p:nvSpPr>
          <p:cNvPr id="6" name="Zástupný symbol pro obsah 5">
            <a:extLst>
              <a:ext uri="{FF2B5EF4-FFF2-40B4-BE49-F238E27FC236}">
                <a16:creationId xmlns="" xmlns:a16="http://schemas.microsoft.com/office/drawing/2014/main" id="{B50F9F55-436A-7745-8776-552A5483CFC3}"/>
              </a:ext>
            </a:extLst>
          </p:cNvPr>
          <p:cNvSpPr>
            <a:spLocks noGrp="1"/>
          </p:cNvSpPr>
          <p:nvPr>
            <p:ph sz="quarter" idx="4"/>
          </p:nvPr>
        </p:nvSpPr>
        <p:spPr>
          <a:xfrm>
            <a:off x="6172200" y="2505075"/>
            <a:ext cx="5183188" cy="3684588"/>
          </a:xfrm>
        </p:spPr>
        <p:txBody>
          <a:bodyPr/>
          <a:lstStyle/>
          <a:p>
            <a:r>
              <a:rPr lang="cs-CZ"/>
              <a:t>Upravte styly předlohy textu.
Druhá úroveň
Třetí úroveň
Čtvrtá úroveň
Pátá úroveň</a:t>
            </a:r>
          </a:p>
        </p:txBody>
      </p:sp>
      <p:sp>
        <p:nvSpPr>
          <p:cNvPr id="7" name="Zástupný symbol pro datum 6">
            <a:extLst>
              <a:ext uri="{FF2B5EF4-FFF2-40B4-BE49-F238E27FC236}">
                <a16:creationId xmlns="" xmlns:a16="http://schemas.microsoft.com/office/drawing/2014/main" id="{69BA94DF-DF7B-1144-893C-159E49AEE028}"/>
              </a:ext>
            </a:extLst>
          </p:cNvPr>
          <p:cNvSpPr>
            <a:spLocks noGrp="1"/>
          </p:cNvSpPr>
          <p:nvPr>
            <p:ph type="dt" sz="half" idx="10"/>
          </p:nvPr>
        </p:nvSpPr>
        <p:spPr/>
        <p:txBody>
          <a:bodyPr/>
          <a:lstStyle/>
          <a:p>
            <a:fld id="{A2AE0860-3273-124B-9942-A1455D695268}" type="datetimeFigureOut">
              <a:rPr lang="cs-CZ" smtClean="0"/>
              <a:t>07.03.2019</a:t>
            </a:fld>
            <a:endParaRPr lang="cs-CZ"/>
          </a:p>
        </p:txBody>
      </p:sp>
      <p:sp>
        <p:nvSpPr>
          <p:cNvPr id="8" name="Zástupný symbol pro zápatí 7">
            <a:extLst>
              <a:ext uri="{FF2B5EF4-FFF2-40B4-BE49-F238E27FC236}">
                <a16:creationId xmlns="" xmlns:a16="http://schemas.microsoft.com/office/drawing/2014/main" id="{87E15A00-7F8D-4742-A458-EB98BB41ACA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 xmlns:a16="http://schemas.microsoft.com/office/drawing/2014/main" id="{A0980F14-A17B-A845-A4B0-99228F97EFF4}"/>
              </a:ext>
            </a:extLst>
          </p:cNvPr>
          <p:cNvSpPr>
            <a:spLocks noGrp="1"/>
          </p:cNvSpPr>
          <p:nvPr>
            <p:ph type="sldNum" sz="quarter" idx="12"/>
          </p:nvPr>
        </p:nvSpPr>
        <p:spPr/>
        <p:txBody>
          <a:bodyPr/>
          <a:lstStyle/>
          <a:p>
            <a:fld id="{F878C2C4-B309-1E44-9008-31AE7225F955}" type="slidenum">
              <a:rPr lang="cs-CZ" smtClean="0"/>
              <a:t>‹#›</a:t>
            </a:fld>
            <a:endParaRPr lang="cs-CZ"/>
          </a:p>
        </p:txBody>
      </p:sp>
    </p:spTree>
    <p:extLst>
      <p:ext uri="{BB962C8B-B14F-4D97-AF65-F5344CB8AC3E}">
        <p14:creationId xmlns:p14="http://schemas.microsoft.com/office/powerpoint/2010/main" val="297474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9FCFE7D-C534-954F-B5E4-B85F036FDCA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 xmlns:a16="http://schemas.microsoft.com/office/drawing/2014/main" id="{DE543453-3512-A649-8787-255B960BFF9D}"/>
              </a:ext>
            </a:extLst>
          </p:cNvPr>
          <p:cNvSpPr>
            <a:spLocks noGrp="1"/>
          </p:cNvSpPr>
          <p:nvPr>
            <p:ph type="dt" sz="half" idx="10"/>
          </p:nvPr>
        </p:nvSpPr>
        <p:spPr/>
        <p:txBody>
          <a:bodyPr/>
          <a:lstStyle/>
          <a:p>
            <a:fld id="{A2AE0860-3273-124B-9942-A1455D695268}" type="datetimeFigureOut">
              <a:rPr lang="cs-CZ" smtClean="0"/>
              <a:t>07.03.2019</a:t>
            </a:fld>
            <a:endParaRPr lang="cs-CZ"/>
          </a:p>
        </p:txBody>
      </p:sp>
      <p:sp>
        <p:nvSpPr>
          <p:cNvPr id="4" name="Zástupný symbol pro zápatí 3">
            <a:extLst>
              <a:ext uri="{FF2B5EF4-FFF2-40B4-BE49-F238E27FC236}">
                <a16:creationId xmlns="" xmlns:a16="http://schemas.microsoft.com/office/drawing/2014/main" id="{EBF60D3E-4C2D-8D44-9B9F-8D97B1AEEA6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 xmlns:a16="http://schemas.microsoft.com/office/drawing/2014/main" id="{A77FB4CC-531E-384D-8F5E-B82233CBA6A5}"/>
              </a:ext>
            </a:extLst>
          </p:cNvPr>
          <p:cNvSpPr>
            <a:spLocks noGrp="1"/>
          </p:cNvSpPr>
          <p:nvPr>
            <p:ph type="sldNum" sz="quarter" idx="12"/>
          </p:nvPr>
        </p:nvSpPr>
        <p:spPr/>
        <p:txBody>
          <a:bodyPr/>
          <a:lstStyle/>
          <a:p>
            <a:fld id="{F878C2C4-B309-1E44-9008-31AE7225F955}" type="slidenum">
              <a:rPr lang="cs-CZ" smtClean="0"/>
              <a:t>‹#›</a:t>
            </a:fld>
            <a:endParaRPr lang="cs-CZ"/>
          </a:p>
        </p:txBody>
      </p:sp>
    </p:spTree>
    <p:extLst>
      <p:ext uri="{BB962C8B-B14F-4D97-AF65-F5344CB8AC3E}">
        <p14:creationId xmlns:p14="http://schemas.microsoft.com/office/powerpoint/2010/main" val="100204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 xmlns:a16="http://schemas.microsoft.com/office/drawing/2014/main" id="{AF1E0137-B617-5245-BED9-00CD9A34DBFA}"/>
              </a:ext>
            </a:extLst>
          </p:cNvPr>
          <p:cNvSpPr>
            <a:spLocks noGrp="1"/>
          </p:cNvSpPr>
          <p:nvPr>
            <p:ph type="dt" sz="half" idx="10"/>
          </p:nvPr>
        </p:nvSpPr>
        <p:spPr/>
        <p:txBody>
          <a:bodyPr/>
          <a:lstStyle/>
          <a:p>
            <a:fld id="{A2AE0860-3273-124B-9942-A1455D695268}" type="datetimeFigureOut">
              <a:rPr lang="cs-CZ" smtClean="0"/>
              <a:t>07.03.2019</a:t>
            </a:fld>
            <a:endParaRPr lang="cs-CZ"/>
          </a:p>
        </p:txBody>
      </p:sp>
      <p:sp>
        <p:nvSpPr>
          <p:cNvPr id="3" name="Zástupný symbol pro zápatí 2">
            <a:extLst>
              <a:ext uri="{FF2B5EF4-FFF2-40B4-BE49-F238E27FC236}">
                <a16:creationId xmlns="" xmlns:a16="http://schemas.microsoft.com/office/drawing/2014/main" id="{36D3721F-F571-4642-B2CB-7E0B76208E3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 xmlns:a16="http://schemas.microsoft.com/office/drawing/2014/main" id="{2A3C24F5-E76E-9E4A-968D-6CD4135E4CCD}"/>
              </a:ext>
            </a:extLst>
          </p:cNvPr>
          <p:cNvSpPr>
            <a:spLocks noGrp="1"/>
          </p:cNvSpPr>
          <p:nvPr>
            <p:ph type="sldNum" sz="quarter" idx="12"/>
          </p:nvPr>
        </p:nvSpPr>
        <p:spPr/>
        <p:txBody>
          <a:bodyPr/>
          <a:lstStyle/>
          <a:p>
            <a:fld id="{F878C2C4-B309-1E44-9008-31AE7225F955}" type="slidenum">
              <a:rPr lang="cs-CZ" smtClean="0"/>
              <a:t>‹#›</a:t>
            </a:fld>
            <a:endParaRPr lang="cs-CZ"/>
          </a:p>
        </p:txBody>
      </p:sp>
    </p:spTree>
    <p:extLst>
      <p:ext uri="{BB962C8B-B14F-4D97-AF65-F5344CB8AC3E}">
        <p14:creationId xmlns:p14="http://schemas.microsoft.com/office/powerpoint/2010/main" val="425669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2622222-453D-8845-BA18-419BC1C8E66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 xmlns:a16="http://schemas.microsoft.com/office/drawing/2014/main" id="{181E7687-E8BE-3F4A-9092-8AB4512C8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cs-CZ"/>
              <a:t>Upravte styly předlohy textu.
Druhá úroveň
Třetí úroveň
Čtvrtá úroveň
Pátá úroveň</a:t>
            </a:r>
          </a:p>
        </p:txBody>
      </p:sp>
      <p:sp>
        <p:nvSpPr>
          <p:cNvPr id="4" name="Zástupný symbol pro text 3">
            <a:extLst>
              <a:ext uri="{FF2B5EF4-FFF2-40B4-BE49-F238E27FC236}">
                <a16:creationId xmlns="" xmlns:a16="http://schemas.microsoft.com/office/drawing/2014/main" id="{73955D6C-F2A3-8F42-8A82-FD1C51C3B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 xmlns:a16="http://schemas.microsoft.com/office/drawing/2014/main" id="{6B3A9CFB-F91F-CE4B-A29D-A355381F034E}"/>
              </a:ext>
            </a:extLst>
          </p:cNvPr>
          <p:cNvSpPr>
            <a:spLocks noGrp="1"/>
          </p:cNvSpPr>
          <p:nvPr>
            <p:ph type="dt" sz="half" idx="10"/>
          </p:nvPr>
        </p:nvSpPr>
        <p:spPr/>
        <p:txBody>
          <a:bodyPr/>
          <a:lstStyle/>
          <a:p>
            <a:fld id="{A2AE0860-3273-124B-9942-A1455D695268}" type="datetimeFigureOut">
              <a:rPr lang="cs-CZ" smtClean="0"/>
              <a:t>07.03.2019</a:t>
            </a:fld>
            <a:endParaRPr lang="cs-CZ"/>
          </a:p>
        </p:txBody>
      </p:sp>
      <p:sp>
        <p:nvSpPr>
          <p:cNvPr id="6" name="Zástupný symbol pro zápatí 5">
            <a:extLst>
              <a:ext uri="{FF2B5EF4-FFF2-40B4-BE49-F238E27FC236}">
                <a16:creationId xmlns="" xmlns:a16="http://schemas.microsoft.com/office/drawing/2014/main" id="{D48B4182-8E67-3A4B-80DA-0F820D8BFD9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 xmlns:a16="http://schemas.microsoft.com/office/drawing/2014/main" id="{C72FEADE-7292-DB40-AEC9-5F6ECD4EECD7}"/>
              </a:ext>
            </a:extLst>
          </p:cNvPr>
          <p:cNvSpPr>
            <a:spLocks noGrp="1"/>
          </p:cNvSpPr>
          <p:nvPr>
            <p:ph type="sldNum" sz="quarter" idx="12"/>
          </p:nvPr>
        </p:nvSpPr>
        <p:spPr/>
        <p:txBody>
          <a:bodyPr/>
          <a:lstStyle/>
          <a:p>
            <a:fld id="{F878C2C4-B309-1E44-9008-31AE7225F955}" type="slidenum">
              <a:rPr lang="cs-CZ" smtClean="0"/>
              <a:t>‹#›</a:t>
            </a:fld>
            <a:endParaRPr lang="cs-CZ"/>
          </a:p>
        </p:txBody>
      </p:sp>
    </p:spTree>
    <p:extLst>
      <p:ext uri="{BB962C8B-B14F-4D97-AF65-F5344CB8AC3E}">
        <p14:creationId xmlns:p14="http://schemas.microsoft.com/office/powerpoint/2010/main" val="148731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AC8CC6F-6066-CF4C-AF26-228467B3A35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 xmlns:a16="http://schemas.microsoft.com/office/drawing/2014/main" id="{9EA81C34-D3DA-6148-A2AD-6306A172A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 xmlns:a16="http://schemas.microsoft.com/office/drawing/2014/main" id="{FFC67BE1-81CA-DC4C-850E-BBF023BF2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 xmlns:a16="http://schemas.microsoft.com/office/drawing/2014/main" id="{82F9B46E-BF54-C946-8548-66B88DE4787E}"/>
              </a:ext>
            </a:extLst>
          </p:cNvPr>
          <p:cNvSpPr>
            <a:spLocks noGrp="1"/>
          </p:cNvSpPr>
          <p:nvPr>
            <p:ph type="dt" sz="half" idx="10"/>
          </p:nvPr>
        </p:nvSpPr>
        <p:spPr/>
        <p:txBody>
          <a:bodyPr/>
          <a:lstStyle/>
          <a:p>
            <a:fld id="{A2AE0860-3273-124B-9942-A1455D695268}" type="datetimeFigureOut">
              <a:rPr lang="cs-CZ" smtClean="0"/>
              <a:t>07.03.2019</a:t>
            </a:fld>
            <a:endParaRPr lang="cs-CZ"/>
          </a:p>
        </p:txBody>
      </p:sp>
      <p:sp>
        <p:nvSpPr>
          <p:cNvPr id="6" name="Zástupný symbol pro zápatí 5">
            <a:extLst>
              <a:ext uri="{FF2B5EF4-FFF2-40B4-BE49-F238E27FC236}">
                <a16:creationId xmlns="" xmlns:a16="http://schemas.microsoft.com/office/drawing/2014/main" id="{C1AD7C4E-7F7C-CB4A-A489-F30BCB68F80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 xmlns:a16="http://schemas.microsoft.com/office/drawing/2014/main" id="{11A7D4C4-C114-FC4C-875C-F96C407E1582}"/>
              </a:ext>
            </a:extLst>
          </p:cNvPr>
          <p:cNvSpPr>
            <a:spLocks noGrp="1"/>
          </p:cNvSpPr>
          <p:nvPr>
            <p:ph type="sldNum" sz="quarter" idx="12"/>
          </p:nvPr>
        </p:nvSpPr>
        <p:spPr/>
        <p:txBody>
          <a:bodyPr/>
          <a:lstStyle/>
          <a:p>
            <a:fld id="{F878C2C4-B309-1E44-9008-31AE7225F955}" type="slidenum">
              <a:rPr lang="cs-CZ" smtClean="0"/>
              <a:t>‹#›</a:t>
            </a:fld>
            <a:endParaRPr lang="cs-CZ"/>
          </a:p>
        </p:txBody>
      </p:sp>
    </p:spTree>
    <p:extLst>
      <p:ext uri="{BB962C8B-B14F-4D97-AF65-F5344CB8AC3E}">
        <p14:creationId xmlns:p14="http://schemas.microsoft.com/office/powerpoint/2010/main" val="342568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 xmlns:a16="http://schemas.microsoft.com/office/drawing/2014/main" id="{1CF9CFF4-9466-4844-AB55-97C038FDDF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 xmlns:a16="http://schemas.microsoft.com/office/drawing/2014/main" id="{97710D7D-D290-954B-86DF-62F7749E4D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 xmlns:a16="http://schemas.microsoft.com/office/drawing/2014/main" id="{E62DF6B3-7E64-1A4E-9A54-8E94807162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E0860-3273-124B-9942-A1455D695268}" type="datetimeFigureOut">
              <a:rPr lang="cs-CZ" smtClean="0"/>
              <a:t>07.03.2019</a:t>
            </a:fld>
            <a:endParaRPr lang="cs-CZ"/>
          </a:p>
        </p:txBody>
      </p:sp>
      <p:sp>
        <p:nvSpPr>
          <p:cNvPr id="5" name="Zástupný symbol pro zápatí 4">
            <a:extLst>
              <a:ext uri="{FF2B5EF4-FFF2-40B4-BE49-F238E27FC236}">
                <a16:creationId xmlns="" xmlns:a16="http://schemas.microsoft.com/office/drawing/2014/main" id="{05E89ED1-3394-9342-B4BE-BD56CDB6AA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 xmlns:a16="http://schemas.microsoft.com/office/drawing/2014/main" id="{EAF4BA4B-274B-E14A-899F-8C06C1322E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8C2C4-B309-1E44-9008-31AE7225F955}" type="slidenum">
              <a:rPr lang="cs-CZ" smtClean="0"/>
              <a:t>‹#›</a:t>
            </a:fld>
            <a:endParaRPr lang="cs-CZ"/>
          </a:p>
        </p:txBody>
      </p:sp>
    </p:spTree>
    <p:extLst>
      <p:ext uri="{BB962C8B-B14F-4D97-AF65-F5344CB8AC3E}">
        <p14:creationId xmlns:p14="http://schemas.microsoft.com/office/powerpoint/2010/main" val="3401602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
        <p:nvSpPr>
          <p:cNvPr id="2" name="TextovéPole 1">
            <a:extLst>
              <a:ext uri="{FF2B5EF4-FFF2-40B4-BE49-F238E27FC236}">
                <a16:creationId xmlns="" xmlns:a16="http://schemas.microsoft.com/office/drawing/2014/main" id="{D54AD0E6-8FE5-2846-8C66-62AD12D61C10}"/>
              </a:ext>
            </a:extLst>
          </p:cNvPr>
          <p:cNvSpPr txBox="1"/>
          <p:nvPr/>
        </p:nvSpPr>
        <p:spPr>
          <a:xfrm>
            <a:off x="1711551" y="635000"/>
            <a:ext cx="10072309" cy="3908762"/>
          </a:xfrm>
          <a:prstGeom prst="rect">
            <a:avLst/>
          </a:prstGeom>
          <a:noFill/>
        </p:spPr>
        <p:txBody>
          <a:bodyPr wrap="none" rtlCol="0">
            <a:spAutoFit/>
          </a:bodyPr>
          <a:lstStyle/>
          <a:p>
            <a:r>
              <a:rPr lang="cs-CZ" sz="4400" b="1" dirty="0"/>
              <a:t>Veřejná správa ve 21. století</a:t>
            </a:r>
          </a:p>
          <a:p>
            <a:endParaRPr lang="cs-CZ" sz="4400" b="1" dirty="0"/>
          </a:p>
          <a:p>
            <a:pPr marL="742950" indent="-742950">
              <a:buFont typeface="+mj-lt"/>
              <a:buAutoNum type="arabicPeriod"/>
            </a:pPr>
            <a:r>
              <a:rPr lang="cs-CZ" sz="4000" dirty="0"/>
              <a:t>Jak si vede veřejná správa ČR v rámci Evropy</a:t>
            </a:r>
          </a:p>
          <a:p>
            <a:pPr marL="742950" indent="-742950">
              <a:buFont typeface="+mj-lt"/>
              <a:buAutoNum type="arabicPeriod"/>
            </a:pPr>
            <a:r>
              <a:rPr lang="cs-CZ" sz="4000" dirty="0"/>
              <a:t>Strategický rámec v ČR</a:t>
            </a:r>
          </a:p>
          <a:p>
            <a:pPr marL="742950" indent="-742950">
              <a:buFont typeface="+mj-lt"/>
              <a:buAutoNum type="arabicPeriod"/>
            </a:pPr>
            <a:r>
              <a:rPr lang="cs-CZ" sz="4000" dirty="0"/>
              <a:t>Příklady dobré praxe</a:t>
            </a:r>
          </a:p>
          <a:p>
            <a:pPr marL="742950" indent="-742950">
              <a:buFont typeface="+mj-lt"/>
              <a:buAutoNum type="arabicPeriod"/>
            </a:pPr>
            <a:r>
              <a:rPr lang="cs-CZ" sz="4000" dirty="0"/>
              <a:t>Trendy a směry rozvoje</a:t>
            </a:r>
          </a:p>
        </p:txBody>
      </p:sp>
      <p:sp>
        <p:nvSpPr>
          <p:cNvPr id="4" name="TextovéPole 3">
            <a:extLst>
              <a:ext uri="{FF2B5EF4-FFF2-40B4-BE49-F238E27FC236}">
                <a16:creationId xmlns="" xmlns:a16="http://schemas.microsoft.com/office/drawing/2014/main" id="{45B2D249-9782-804B-ABFB-9C1A300DAB57}"/>
              </a:ext>
            </a:extLst>
          </p:cNvPr>
          <p:cNvSpPr txBox="1"/>
          <p:nvPr/>
        </p:nvSpPr>
        <p:spPr>
          <a:xfrm>
            <a:off x="1711551" y="5853668"/>
            <a:ext cx="1342034" cy="369332"/>
          </a:xfrm>
          <a:prstGeom prst="rect">
            <a:avLst/>
          </a:prstGeom>
          <a:noFill/>
        </p:spPr>
        <p:txBody>
          <a:bodyPr wrap="none" rtlCol="0">
            <a:spAutoFit/>
          </a:bodyPr>
          <a:lstStyle/>
          <a:p>
            <a:r>
              <a:rPr lang="cs-CZ" dirty="0" smtClean="0"/>
              <a:t>25</a:t>
            </a:r>
            <a:r>
              <a:rPr lang="cs-CZ" dirty="0"/>
              <a:t>. 10. 2018</a:t>
            </a:r>
          </a:p>
        </p:txBody>
      </p:sp>
    </p:spTree>
    <p:extLst>
      <p:ext uri="{BB962C8B-B14F-4D97-AF65-F5344CB8AC3E}">
        <p14:creationId xmlns:p14="http://schemas.microsoft.com/office/powerpoint/2010/main" val="127790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pic>
        <p:nvPicPr>
          <p:cNvPr id="3" name="Obrázek 2">
            <a:extLst>
              <a:ext uri="{FF2B5EF4-FFF2-40B4-BE49-F238E27FC236}">
                <a16:creationId xmlns="" xmlns:a16="http://schemas.microsoft.com/office/drawing/2014/main" id="{CAB71E4F-C0D0-6647-BF6C-E21777DE1A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0131" y="67733"/>
            <a:ext cx="5236806" cy="6858000"/>
          </a:xfrm>
          <a:prstGeom prst="rect">
            <a:avLst/>
          </a:prstGeom>
        </p:spPr>
      </p:pic>
    </p:spTree>
    <p:extLst>
      <p:ext uri="{BB962C8B-B14F-4D97-AF65-F5344CB8AC3E}">
        <p14:creationId xmlns:p14="http://schemas.microsoft.com/office/powerpoint/2010/main" val="243720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pic>
        <p:nvPicPr>
          <p:cNvPr id="3" name="Obrázek 2">
            <a:extLst>
              <a:ext uri="{FF2B5EF4-FFF2-40B4-BE49-F238E27FC236}">
                <a16:creationId xmlns="" xmlns:a16="http://schemas.microsoft.com/office/drawing/2014/main" id="{50D4C83E-AE72-6C4B-9973-35E21322C79D}"/>
              </a:ext>
            </a:extLst>
          </p:cNvPr>
          <p:cNvPicPr>
            <a:picLocks noChangeAspect="1"/>
          </p:cNvPicPr>
          <p:nvPr/>
        </p:nvPicPr>
        <p:blipFill>
          <a:blip r:embed="rId3"/>
          <a:stretch>
            <a:fillRect/>
          </a:stretch>
        </p:blipFill>
        <p:spPr>
          <a:xfrm>
            <a:off x="2127250" y="433805"/>
            <a:ext cx="9150350" cy="5777754"/>
          </a:xfrm>
          <a:prstGeom prst="rect">
            <a:avLst/>
          </a:prstGeom>
        </p:spPr>
      </p:pic>
    </p:spTree>
    <p:extLst>
      <p:ext uri="{BB962C8B-B14F-4D97-AF65-F5344CB8AC3E}">
        <p14:creationId xmlns:p14="http://schemas.microsoft.com/office/powerpoint/2010/main" val="663729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pic>
        <p:nvPicPr>
          <p:cNvPr id="3" name="Obrázek 2">
            <a:extLst>
              <a:ext uri="{FF2B5EF4-FFF2-40B4-BE49-F238E27FC236}">
                <a16:creationId xmlns="" xmlns:a16="http://schemas.microsoft.com/office/drawing/2014/main" id="{D430E49B-3573-2249-8540-D5C15958CA71}"/>
              </a:ext>
            </a:extLst>
          </p:cNvPr>
          <p:cNvPicPr>
            <a:picLocks noChangeAspect="1"/>
          </p:cNvPicPr>
          <p:nvPr/>
        </p:nvPicPr>
        <p:blipFill>
          <a:blip r:embed="rId3"/>
          <a:stretch>
            <a:fillRect/>
          </a:stretch>
        </p:blipFill>
        <p:spPr>
          <a:xfrm>
            <a:off x="2063750" y="530045"/>
            <a:ext cx="9302750" cy="5616755"/>
          </a:xfrm>
          <a:prstGeom prst="rect">
            <a:avLst/>
          </a:prstGeom>
        </p:spPr>
      </p:pic>
    </p:spTree>
    <p:extLst>
      <p:ext uri="{BB962C8B-B14F-4D97-AF65-F5344CB8AC3E}">
        <p14:creationId xmlns:p14="http://schemas.microsoft.com/office/powerpoint/2010/main" val="4078785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pic>
        <p:nvPicPr>
          <p:cNvPr id="4" name="Obrázek 3">
            <a:extLst>
              <a:ext uri="{FF2B5EF4-FFF2-40B4-BE49-F238E27FC236}">
                <a16:creationId xmlns="" xmlns:a16="http://schemas.microsoft.com/office/drawing/2014/main" id="{16B7804A-FF83-FA45-BF6F-69E767075087}"/>
              </a:ext>
            </a:extLst>
          </p:cNvPr>
          <p:cNvPicPr>
            <a:picLocks noChangeAspect="1"/>
          </p:cNvPicPr>
          <p:nvPr/>
        </p:nvPicPr>
        <p:blipFill>
          <a:blip r:embed="rId3"/>
          <a:stretch>
            <a:fillRect/>
          </a:stretch>
        </p:blipFill>
        <p:spPr>
          <a:xfrm>
            <a:off x="1435100" y="447748"/>
            <a:ext cx="10147300" cy="5781601"/>
          </a:xfrm>
          <a:prstGeom prst="rect">
            <a:avLst/>
          </a:prstGeom>
        </p:spPr>
      </p:pic>
    </p:spTree>
    <p:extLst>
      <p:ext uri="{BB962C8B-B14F-4D97-AF65-F5344CB8AC3E}">
        <p14:creationId xmlns:p14="http://schemas.microsoft.com/office/powerpoint/2010/main" val="464638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 xmlns:a16="http://schemas.microsoft.com/office/drawing/2014/main" id="{38E32737-4AD4-0449-81C7-34F54B76A6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328"/>
            <a:ext cx="12192000" cy="6825343"/>
          </a:xfrm>
          <a:prstGeom prst="rect">
            <a:avLst/>
          </a:prstGeom>
        </p:spPr>
      </p:pic>
    </p:spTree>
    <p:extLst>
      <p:ext uri="{BB962C8B-B14F-4D97-AF65-F5344CB8AC3E}">
        <p14:creationId xmlns:p14="http://schemas.microsoft.com/office/powerpoint/2010/main" val="27681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
        <p:nvSpPr>
          <p:cNvPr id="2" name="TextovéPole 1">
            <a:extLst>
              <a:ext uri="{FF2B5EF4-FFF2-40B4-BE49-F238E27FC236}">
                <a16:creationId xmlns="" xmlns:a16="http://schemas.microsoft.com/office/drawing/2014/main" id="{D54AD0E6-8FE5-2846-8C66-62AD12D61C10}"/>
              </a:ext>
            </a:extLst>
          </p:cNvPr>
          <p:cNvSpPr txBox="1"/>
          <p:nvPr/>
        </p:nvSpPr>
        <p:spPr>
          <a:xfrm>
            <a:off x="1825851" y="1143000"/>
            <a:ext cx="7280049" cy="1323439"/>
          </a:xfrm>
          <a:prstGeom prst="rect">
            <a:avLst/>
          </a:prstGeom>
          <a:noFill/>
        </p:spPr>
        <p:txBody>
          <a:bodyPr wrap="square" rtlCol="0">
            <a:spAutoFit/>
          </a:bodyPr>
          <a:lstStyle/>
          <a:p>
            <a:r>
              <a:rPr lang="cs-CZ" sz="4000" b="1" dirty="0"/>
              <a:t>Jak si tedy vede veřejná správa ČR v rámci Evropy?</a:t>
            </a:r>
          </a:p>
        </p:txBody>
      </p:sp>
      <p:sp>
        <p:nvSpPr>
          <p:cNvPr id="4" name="TextovéPole 3">
            <a:extLst>
              <a:ext uri="{FF2B5EF4-FFF2-40B4-BE49-F238E27FC236}">
                <a16:creationId xmlns="" xmlns:a16="http://schemas.microsoft.com/office/drawing/2014/main" id="{9D5F1183-1EE9-194E-AC36-5439E4E0DA10}"/>
              </a:ext>
            </a:extLst>
          </p:cNvPr>
          <p:cNvSpPr txBox="1"/>
          <p:nvPr/>
        </p:nvSpPr>
        <p:spPr>
          <a:xfrm>
            <a:off x="1825851" y="3114289"/>
            <a:ext cx="8166100" cy="2554545"/>
          </a:xfrm>
          <a:prstGeom prst="rect">
            <a:avLst/>
          </a:prstGeom>
          <a:noFill/>
        </p:spPr>
        <p:txBody>
          <a:bodyPr wrap="square" rtlCol="0">
            <a:spAutoFit/>
          </a:bodyPr>
          <a:lstStyle/>
          <a:p>
            <a:r>
              <a:rPr lang="cs-CZ" sz="3200" dirty="0"/>
              <a:t>Celková efektivnost české veřejné správy v mnoha oblastech </a:t>
            </a:r>
            <a:r>
              <a:rPr lang="cs-CZ" sz="3200" b="1" dirty="0"/>
              <a:t>zaostává za výkonností veřejné správy v ostatních členských zemích Evropské unie </a:t>
            </a:r>
            <a:endParaRPr lang="cs-CZ" sz="3200" dirty="0"/>
          </a:p>
          <a:p>
            <a:endParaRPr lang="cs-CZ" sz="3200" dirty="0"/>
          </a:p>
        </p:txBody>
      </p:sp>
    </p:spTree>
    <p:extLst>
      <p:ext uri="{BB962C8B-B14F-4D97-AF65-F5344CB8AC3E}">
        <p14:creationId xmlns:p14="http://schemas.microsoft.com/office/powerpoint/2010/main" val="46854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
        <p:nvSpPr>
          <p:cNvPr id="2" name="TextovéPole 1">
            <a:extLst>
              <a:ext uri="{FF2B5EF4-FFF2-40B4-BE49-F238E27FC236}">
                <a16:creationId xmlns="" xmlns:a16="http://schemas.microsoft.com/office/drawing/2014/main" id="{D54AD0E6-8FE5-2846-8C66-62AD12D61C10}"/>
              </a:ext>
            </a:extLst>
          </p:cNvPr>
          <p:cNvSpPr txBox="1"/>
          <p:nvPr/>
        </p:nvSpPr>
        <p:spPr>
          <a:xfrm>
            <a:off x="1825851" y="1143000"/>
            <a:ext cx="4992136" cy="1323439"/>
          </a:xfrm>
          <a:prstGeom prst="rect">
            <a:avLst/>
          </a:prstGeom>
          <a:noFill/>
        </p:spPr>
        <p:txBody>
          <a:bodyPr wrap="none" rtlCol="0">
            <a:spAutoFit/>
          </a:bodyPr>
          <a:lstStyle/>
          <a:p>
            <a:r>
              <a:rPr lang="cs-CZ" sz="4000" b="1" dirty="0"/>
              <a:t>Strategický rámec v ČR</a:t>
            </a:r>
          </a:p>
          <a:p>
            <a:endParaRPr lang="cs-CZ" sz="4000" b="1" dirty="0"/>
          </a:p>
        </p:txBody>
      </p:sp>
      <p:sp>
        <p:nvSpPr>
          <p:cNvPr id="4" name="TextovéPole 3">
            <a:extLst>
              <a:ext uri="{FF2B5EF4-FFF2-40B4-BE49-F238E27FC236}">
                <a16:creationId xmlns="" xmlns:a16="http://schemas.microsoft.com/office/drawing/2014/main" id="{496D8495-8911-0943-BE20-3693F0539951}"/>
              </a:ext>
            </a:extLst>
          </p:cNvPr>
          <p:cNvSpPr txBox="1"/>
          <p:nvPr/>
        </p:nvSpPr>
        <p:spPr>
          <a:xfrm>
            <a:off x="9588500" y="3703290"/>
            <a:ext cx="2159566" cy="3154710"/>
          </a:xfrm>
          <a:prstGeom prst="rect">
            <a:avLst/>
          </a:prstGeom>
          <a:noFill/>
        </p:spPr>
        <p:txBody>
          <a:bodyPr wrap="none" rtlCol="0">
            <a:spAutoFit/>
          </a:bodyPr>
          <a:lstStyle/>
          <a:p>
            <a:r>
              <a:rPr lang="cs-CZ" sz="19900" b="1" dirty="0">
                <a:solidFill>
                  <a:schemeClr val="accent1">
                    <a:lumMod val="50000"/>
                  </a:schemeClr>
                </a:solidFill>
              </a:rPr>
              <a:t>2.</a:t>
            </a:r>
          </a:p>
        </p:txBody>
      </p:sp>
    </p:spTree>
    <p:extLst>
      <p:ext uri="{BB962C8B-B14F-4D97-AF65-F5344CB8AC3E}">
        <p14:creationId xmlns:p14="http://schemas.microsoft.com/office/powerpoint/2010/main" val="1692939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 xmlns:a16="http://schemas.microsoft.com/office/drawing/2014/main" id="{C189E8AC-46BF-4AC6-A1BE-17DD507C6D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pic>
        <p:nvPicPr>
          <p:cNvPr id="5" name="Obrázek 4">
            <a:extLst>
              <a:ext uri="{FF2B5EF4-FFF2-40B4-BE49-F238E27FC236}">
                <a16:creationId xmlns="" xmlns:a16="http://schemas.microsoft.com/office/drawing/2014/main" id="{4C470884-6A0B-AB4C-9381-8478E23613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517" y="858644"/>
            <a:ext cx="11308483" cy="3401739"/>
          </a:xfrm>
          <a:prstGeom prst="rect">
            <a:avLst/>
          </a:prstGeom>
        </p:spPr>
      </p:pic>
    </p:spTree>
    <p:extLst>
      <p:ext uri="{BB962C8B-B14F-4D97-AF65-F5344CB8AC3E}">
        <p14:creationId xmlns:p14="http://schemas.microsoft.com/office/powerpoint/2010/main" val="3581056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 xmlns:a16="http://schemas.microsoft.com/office/drawing/2014/main" id="{C189E8AC-46BF-4AC6-A1BE-17DD507C6D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pic>
        <p:nvPicPr>
          <p:cNvPr id="3" name="Obrázek 2">
            <a:extLst>
              <a:ext uri="{FF2B5EF4-FFF2-40B4-BE49-F238E27FC236}">
                <a16:creationId xmlns="" xmlns:a16="http://schemas.microsoft.com/office/drawing/2014/main" id="{4772AC7A-8365-9348-B0F9-241693215E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051" y="169781"/>
            <a:ext cx="10997878" cy="6518435"/>
          </a:xfrm>
          <a:prstGeom prst="rect">
            <a:avLst/>
          </a:prstGeom>
        </p:spPr>
      </p:pic>
    </p:spTree>
    <p:extLst>
      <p:ext uri="{BB962C8B-B14F-4D97-AF65-F5344CB8AC3E}">
        <p14:creationId xmlns:p14="http://schemas.microsoft.com/office/powerpoint/2010/main" val="1445224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 xmlns:a16="http://schemas.microsoft.com/office/drawing/2014/main" id="{C189E8AC-46BF-4AC6-A1BE-17DD507C6D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pic>
        <p:nvPicPr>
          <p:cNvPr id="5" name="Obrázek 4">
            <a:extLst>
              <a:ext uri="{FF2B5EF4-FFF2-40B4-BE49-F238E27FC236}">
                <a16:creationId xmlns="" xmlns:a16="http://schemas.microsoft.com/office/drawing/2014/main" id="{805312D0-098F-7540-87F5-2667741CCC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5668" y="408965"/>
            <a:ext cx="6894117" cy="6040070"/>
          </a:xfrm>
          <a:prstGeom prst="rect">
            <a:avLst/>
          </a:prstGeom>
        </p:spPr>
      </p:pic>
      <p:sp>
        <p:nvSpPr>
          <p:cNvPr id="2" name="TextovéPole 1">
            <a:extLst>
              <a:ext uri="{FF2B5EF4-FFF2-40B4-BE49-F238E27FC236}">
                <a16:creationId xmlns="" xmlns:a16="http://schemas.microsoft.com/office/drawing/2014/main" id="{FF27735D-D7E1-8B46-82F3-A69B92E576E8}"/>
              </a:ext>
            </a:extLst>
          </p:cNvPr>
          <p:cNvSpPr txBox="1"/>
          <p:nvPr/>
        </p:nvSpPr>
        <p:spPr>
          <a:xfrm>
            <a:off x="5765566" y="6264369"/>
            <a:ext cx="1494320" cy="369332"/>
          </a:xfrm>
          <a:prstGeom prst="rect">
            <a:avLst/>
          </a:prstGeom>
          <a:noFill/>
        </p:spPr>
        <p:txBody>
          <a:bodyPr wrap="none" rtlCol="0">
            <a:spAutoFit/>
          </a:bodyPr>
          <a:lstStyle/>
          <a:p>
            <a:r>
              <a:rPr lang="cs-CZ" dirty="0"/>
              <a:t>Listopad 2016</a:t>
            </a:r>
          </a:p>
        </p:txBody>
      </p:sp>
    </p:spTree>
    <p:extLst>
      <p:ext uri="{BB962C8B-B14F-4D97-AF65-F5344CB8AC3E}">
        <p14:creationId xmlns:p14="http://schemas.microsoft.com/office/powerpoint/2010/main" val="69329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
        <p:nvSpPr>
          <p:cNvPr id="2" name="TextovéPole 1">
            <a:extLst>
              <a:ext uri="{FF2B5EF4-FFF2-40B4-BE49-F238E27FC236}">
                <a16:creationId xmlns="" xmlns:a16="http://schemas.microsoft.com/office/drawing/2014/main" id="{D54AD0E6-8FE5-2846-8C66-62AD12D61C10}"/>
              </a:ext>
            </a:extLst>
          </p:cNvPr>
          <p:cNvSpPr txBox="1"/>
          <p:nvPr/>
        </p:nvSpPr>
        <p:spPr>
          <a:xfrm>
            <a:off x="1825851" y="1143000"/>
            <a:ext cx="9548255" cy="707886"/>
          </a:xfrm>
          <a:prstGeom prst="rect">
            <a:avLst/>
          </a:prstGeom>
          <a:noFill/>
        </p:spPr>
        <p:txBody>
          <a:bodyPr wrap="none" rtlCol="0">
            <a:spAutoFit/>
          </a:bodyPr>
          <a:lstStyle/>
          <a:p>
            <a:r>
              <a:rPr lang="cs-CZ" sz="4000" b="1" dirty="0"/>
              <a:t>Jak si vede veřejná správa ČR v rámci Evropy</a:t>
            </a:r>
          </a:p>
        </p:txBody>
      </p:sp>
      <p:sp>
        <p:nvSpPr>
          <p:cNvPr id="3" name="TextovéPole 2">
            <a:extLst>
              <a:ext uri="{FF2B5EF4-FFF2-40B4-BE49-F238E27FC236}">
                <a16:creationId xmlns="" xmlns:a16="http://schemas.microsoft.com/office/drawing/2014/main" id="{D2033846-0F86-D746-800E-B1DD5399596D}"/>
              </a:ext>
            </a:extLst>
          </p:cNvPr>
          <p:cNvSpPr txBox="1"/>
          <p:nvPr/>
        </p:nvSpPr>
        <p:spPr>
          <a:xfrm>
            <a:off x="9588500" y="3703290"/>
            <a:ext cx="2159566" cy="3154710"/>
          </a:xfrm>
          <a:prstGeom prst="rect">
            <a:avLst/>
          </a:prstGeom>
          <a:noFill/>
        </p:spPr>
        <p:txBody>
          <a:bodyPr wrap="none" rtlCol="0">
            <a:spAutoFit/>
          </a:bodyPr>
          <a:lstStyle/>
          <a:p>
            <a:r>
              <a:rPr lang="cs-CZ" sz="19900" b="1" dirty="0">
                <a:solidFill>
                  <a:schemeClr val="accent1">
                    <a:lumMod val="50000"/>
                  </a:schemeClr>
                </a:solidFill>
              </a:rPr>
              <a:t>1.</a:t>
            </a:r>
          </a:p>
        </p:txBody>
      </p:sp>
    </p:spTree>
    <p:extLst>
      <p:ext uri="{BB962C8B-B14F-4D97-AF65-F5344CB8AC3E}">
        <p14:creationId xmlns:p14="http://schemas.microsoft.com/office/powerpoint/2010/main" val="82033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 xmlns:a16="http://schemas.microsoft.com/office/drawing/2014/main" id="{C189E8AC-46BF-4AC6-A1BE-17DD507C6D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pic>
        <p:nvPicPr>
          <p:cNvPr id="7" name="Obrázek 6">
            <a:extLst>
              <a:ext uri="{FF2B5EF4-FFF2-40B4-BE49-F238E27FC236}">
                <a16:creationId xmlns="" xmlns:a16="http://schemas.microsoft.com/office/drawing/2014/main" id="{5886D9B4-7B8A-494F-9C6B-D8749A46CE6B}"/>
              </a:ext>
            </a:extLst>
          </p:cNvPr>
          <p:cNvPicPr>
            <a:picLocks noChangeAspect="1"/>
          </p:cNvPicPr>
          <p:nvPr/>
        </p:nvPicPr>
        <p:blipFill>
          <a:blip r:embed="rId3"/>
          <a:stretch>
            <a:fillRect/>
          </a:stretch>
        </p:blipFill>
        <p:spPr>
          <a:xfrm>
            <a:off x="1384300" y="1314450"/>
            <a:ext cx="10464800" cy="4025900"/>
          </a:xfrm>
          <a:prstGeom prst="rect">
            <a:avLst/>
          </a:prstGeom>
        </p:spPr>
      </p:pic>
    </p:spTree>
    <p:extLst>
      <p:ext uri="{BB962C8B-B14F-4D97-AF65-F5344CB8AC3E}">
        <p14:creationId xmlns:p14="http://schemas.microsoft.com/office/powerpoint/2010/main" val="2405773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 xmlns:a16="http://schemas.microsoft.com/office/drawing/2014/main" id="{F9DBFBDB-5444-8649-94AC-55B440CA8A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84272"/>
            <a:ext cx="12192000" cy="6489455"/>
          </a:xfrm>
          <a:prstGeom prst="rect">
            <a:avLst/>
          </a:prstGeom>
        </p:spPr>
      </p:pic>
    </p:spTree>
    <p:extLst>
      <p:ext uri="{BB962C8B-B14F-4D97-AF65-F5344CB8AC3E}">
        <p14:creationId xmlns:p14="http://schemas.microsoft.com/office/powerpoint/2010/main" val="173490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
        <p:nvSpPr>
          <p:cNvPr id="2" name="TextovéPole 1">
            <a:extLst>
              <a:ext uri="{FF2B5EF4-FFF2-40B4-BE49-F238E27FC236}">
                <a16:creationId xmlns="" xmlns:a16="http://schemas.microsoft.com/office/drawing/2014/main" id="{D54AD0E6-8FE5-2846-8C66-62AD12D61C10}"/>
              </a:ext>
            </a:extLst>
          </p:cNvPr>
          <p:cNvSpPr txBox="1"/>
          <p:nvPr/>
        </p:nvSpPr>
        <p:spPr>
          <a:xfrm>
            <a:off x="1825851" y="1143000"/>
            <a:ext cx="10035949" cy="1323439"/>
          </a:xfrm>
          <a:prstGeom prst="rect">
            <a:avLst/>
          </a:prstGeom>
          <a:noFill/>
        </p:spPr>
        <p:txBody>
          <a:bodyPr wrap="square" rtlCol="0">
            <a:spAutoFit/>
          </a:bodyPr>
          <a:lstStyle/>
          <a:p>
            <a:r>
              <a:rPr lang="cs-CZ" sz="4000" b="1" dirty="0"/>
              <a:t>Jak jsme na tom v ČR z pohledu zastřešujícího strategického plánu a řízení veřejné správy?</a:t>
            </a:r>
          </a:p>
        </p:txBody>
      </p:sp>
      <p:sp>
        <p:nvSpPr>
          <p:cNvPr id="4" name="TextovéPole 3">
            <a:extLst>
              <a:ext uri="{FF2B5EF4-FFF2-40B4-BE49-F238E27FC236}">
                <a16:creationId xmlns="" xmlns:a16="http://schemas.microsoft.com/office/drawing/2014/main" id="{4914A94B-D3D5-5F4D-B88C-AB425C1D4E3E}"/>
              </a:ext>
            </a:extLst>
          </p:cNvPr>
          <p:cNvSpPr txBox="1"/>
          <p:nvPr/>
        </p:nvSpPr>
        <p:spPr>
          <a:xfrm>
            <a:off x="1825851" y="3114289"/>
            <a:ext cx="8166100" cy="2554545"/>
          </a:xfrm>
          <a:prstGeom prst="rect">
            <a:avLst/>
          </a:prstGeom>
          <a:noFill/>
        </p:spPr>
        <p:txBody>
          <a:bodyPr wrap="square" rtlCol="0">
            <a:spAutoFit/>
          </a:bodyPr>
          <a:lstStyle/>
          <a:p>
            <a:r>
              <a:rPr lang="cs-CZ" sz="3200" b="1" dirty="0"/>
              <a:t>Máme platný strategický rámec do roku 2020</a:t>
            </a:r>
            <a:r>
              <a:rPr lang="cs-CZ" sz="3200" dirty="0"/>
              <a:t>, který vznikl z nutnosti a tlaku EK, abychom naplnili ex-ante </a:t>
            </a:r>
            <a:r>
              <a:rPr lang="cs-CZ" sz="3200" dirty="0" err="1"/>
              <a:t>kondicionalitu</a:t>
            </a:r>
            <a:r>
              <a:rPr lang="cs-CZ" sz="3200" dirty="0"/>
              <a:t> pro čerpání evropských fondů.</a:t>
            </a:r>
          </a:p>
          <a:p>
            <a:endParaRPr lang="cs-CZ" sz="3200" dirty="0"/>
          </a:p>
        </p:txBody>
      </p:sp>
    </p:spTree>
    <p:extLst>
      <p:ext uri="{BB962C8B-B14F-4D97-AF65-F5344CB8AC3E}">
        <p14:creationId xmlns:p14="http://schemas.microsoft.com/office/powerpoint/2010/main" val="59805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
        <p:nvSpPr>
          <p:cNvPr id="2" name="TextovéPole 1">
            <a:extLst>
              <a:ext uri="{FF2B5EF4-FFF2-40B4-BE49-F238E27FC236}">
                <a16:creationId xmlns="" xmlns:a16="http://schemas.microsoft.com/office/drawing/2014/main" id="{D54AD0E6-8FE5-2846-8C66-62AD12D61C10}"/>
              </a:ext>
            </a:extLst>
          </p:cNvPr>
          <p:cNvSpPr txBox="1"/>
          <p:nvPr/>
        </p:nvSpPr>
        <p:spPr>
          <a:xfrm>
            <a:off x="1825851" y="1143000"/>
            <a:ext cx="4582921" cy="1938992"/>
          </a:xfrm>
          <a:prstGeom prst="rect">
            <a:avLst/>
          </a:prstGeom>
          <a:noFill/>
        </p:spPr>
        <p:txBody>
          <a:bodyPr wrap="none" rtlCol="0">
            <a:spAutoFit/>
          </a:bodyPr>
          <a:lstStyle/>
          <a:p>
            <a:r>
              <a:rPr lang="cs-CZ" sz="4000" b="1" dirty="0"/>
              <a:t>Příklady dobré praxe</a:t>
            </a:r>
          </a:p>
          <a:p>
            <a:endParaRPr lang="cs-CZ" sz="4000" b="1" dirty="0"/>
          </a:p>
          <a:p>
            <a:endParaRPr lang="cs-CZ" sz="4000" b="1" dirty="0"/>
          </a:p>
        </p:txBody>
      </p:sp>
      <p:sp>
        <p:nvSpPr>
          <p:cNvPr id="4" name="TextovéPole 3">
            <a:extLst>
              <a:ext uri="{FF2B5EF4-FFF2-40B4-BE49-F238E27FC236}">
                <a16:creationId xmlns="" xmlns:a16="http://schemas.microsoft.com/office/drawing/2014/main" id="{917B2777-AF80-6D4A-909B-F6E9C02A2C0A}"/>
              </a:ext>
            </a:extLst>
          </p:cNvPr>
          <p:cNvSpPr txBox="1"/>
          <p:nvPr/>
        </p:nvSpPr>
        <p:spPr>
          <a:xfrm>
            <a:off x="9588500" y="3703290"/>
            <a:ext cx="2159566" cy="3154710"/>
          </a:xfrm>
          <a:prstGeom prst="rect">
            <a:avLst/>
          </a:prstGeom>
          <a:noFill/>
        </p:spPr>
        <p:txBody>
          <a:bodyPr wrap="none" rtlCol="0">
            <a:spAutoFit/>
          </a:bodyPr>
          <a:lstStyle/>
          <a:p>
            <a:r>
              <a:rPr lang="cs-CZ" sz="19900" b="1" dirty="0">
                <a:solidFill>
                  <a:schemeClr val="accent1">
                    <a:lumMod val="50000"/>
                  </a:schemeClr>
                </a:solidFill>
              </a:rPr>
              <a:t>3.</a:t>
            </a:r>
          </a:p>
        </p:txBody>
      </p:sp>
    </p:spTree>
    <p:extLst>
      <p:ext uri="{BB962C8B-B14F-4D97-AF65-F5344CB8AC3E}">
        <p14:creationId xmlns:p14="http://schemas.microsoft.com/office/powerpoint/2010/main" val="277048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
        <p:nvSpPr>
          <p:cNvPr id="2" name="Obdélník 1">
            <a:extLst>
              <a:ext uri="{FF2B5EF4-FFF2-40B4-BE49-F238E27FC236}">
                <a16:creationId xmlns="" xmlns:a16="http://schemas.microsoft.com/office/drawing/2014/main" id="{B0168DC1-0D43-D248-B075-3AC4120703F7}"/>
              </a:ext>
            </a:extLst>
          </p:cNvPr>
          <p:cNvSpPr/>
          <p:nvPr/>
        </p:nvSpPr>
        <p:spPr>
          <a:xfrm>
            <a:off x="3048000" y="1176973"/>
            <a:ext cx="6096000" cy="3539430"/>
          </a:xfrm>
          <a:prstGeom prst="rect">
            <a:avLst/>
          </a:prstGeom>
        </p:spPr>
        <p:txBody>
          <a:bodyPr>
            <a:spAutoFit/>
          </a:bodyPr>
          <a:lstStyle/>
          <a:p>
            <a:r>
              <a:rPr lang="cs-CZ" sz="3200" dirty="0" err="1"/>
              <a:t>Australia</a:t>
            </a:r>
            <a:r>
              <a:rPr lang="cs-CZ" sz="3200" dirty="0"/>
              <a:t>, </a:t>
            </a:r>
            <a:r>
              <a:rPr lang="cs-CZ" sz="3200" dirty="0" err="1"/>
              <a:t>for</a:t>
            </a:r>
            <a:r>
              <a:rPr lang="cs-CZ" sz="3200" dirty="0"/>
              <a:t> instance, has </a:t>
            </a:r>
            <a:r>
              <a:rPr lang="cs-CZ" sz="3200" dirty="0" err="1"/>
              <a:t>pioneered</a:t>
            </a:r>
            <a:r>
              <a:rPr lang="cs-CZ" sz="3200" dirty="0"/>
              <a:t> mobile </a:t>
            </a:r>
            <a:r>
              <a:rPr lang="cs-CZ" sz="3200" dirty="0" err="1"/>
              <a:t>government</a:t>
            </a:r>
            <a:r>
              <a:rPr lang="cs-CZ" sz="3200" dirty="0"/>
              <a:t> </a:t>
            </a:r>
            <a:r>
              <a:rPr lang="cs-CZ" sz="3200" dirty="0" err="1"/>
              <a:t>offices</a:t>
            </a:r>
            <a:r>
              <a:rPr lang="cs-CZ" sz="3200" dirty="0"/>
              <a:t>—</a:t>
            </a:r>
            <a:r>
              <a:rPr lang="cs-CZ" sz="3200" dirty="0" err="1"/>
              <a:t>satellite-equipped</a:t>
            </a:r>
            <a:r>
              <a:rPr lang="cs-CZ" sz="3200" dirty="0"/>
              <a:t> </a:t>
            </a:r>
            <a:r>
              <a:rPr lang="cs-CZ" sz="3200" dirty="0" err="1"/>
              <a:t>trucks</a:t>
            </a:r>
            <a:r>
              <a:rPr lang="cs-CZ" sz="3200" dirty="0"/>
              <a:t>—</a:t>
            </a:r>
            <a:r>
              <a:rPr lang="cs-CZ" sz="3200" dirty="0" err="1"/>
              <a:t>that</a:t>
            </a:r>
            <a:r>
              <a:rPr lang="cs-CZ" sz="3200" dirty="0"/>
              <a:t> serve as a </a:t>
            </a:r>
            <a:r>
              <a:rPr lang="cs-CZ" sz="3200" dirty="0" err="1"/>
              <a:t>one</a:t>
            </a:r>
            <a:r>
              <a:rPr lang="cs-CZ" sz="3200" dirty="0"/>
              <a:t>-stop-</a:t>
            </a:r>
            <a:r>
              <a:rPr lang="cs-CZ" sz="3200" dirty="0" err="1"/>
              <a:t>shop</a:t>
            </a:r>
            <a:r>
              <a:rPr lang="cs-CZ" sz="3200" dirty="0"/>
              <a:t> </a:t>
            </a:r>
            <a:r>
              <a:rPr lang="cs-CZ" sz="3200" dirty="0" err="1"/>
              <a:t>for</a:t>
            </a:r>
            <a:r>
              <a:rPr lang="cs-CZ" sz="3200" dirty="0"/>
              <a:t> </a:t>
            </a:r>
            <a:r>
              <a:rPr lang="cs-CZ" sz="3200" dirty="0" err="1"/>
              <a:t>government</a:t>
            </a:r>
            <a:r>
              <a:rPr lang="cs-CZ" sz="3200" dirty="0"/>
              <a:t> </a:t>
            </a:r>
            <a:r>
              <a:rPr lang="cs-CZ" sz="3200" dirty="0" err="1"/>
              <a:t>services</a:t>
            </a:r>
            <a:r>
              <a:rPr lang="cs-CZ" sz="3200" dirty="0"/>
              <a:t> </a:t>
            </a:r>
            <a:r>
              <a:rPr lang="cs-CZ" sz="3200" dirty="0" err="1"/>
              <a:t>for</a:t>
            </a:r>
            <a:r>
              <a:rPr lang="cs-CZ" sz="3200" dirty="0"/>
              <a:t> </a:t>
            </a:r>
            <a:r>
              <a:rPr lang="cs-CZ" sz="3200" dirty="0" err="1"/>
              <a:t>people</a:t>
            </a:r>
            <a:r>
              <a:rPr lang="cs-CZ" sz="3200" dirty="0"/>
              <a:t> </a:t>
            </a:r>
            <a:r>
              <a:rPr lang="cs-CZ" sz="3200" dirty="0" err="1"/>
              <a:t>living</a:t>
            </a:r>
            <a:r>
              <a:rPr lang="cs-CZ" sz="3200" dirty="0"/>
              <a:t> in </a:t>
            </a:r>
            <a:r>
              <a:rPr lang="cs-CZ" sz="3200" dirty="0" err="1"/>
              <a:t>remote</a:t>
            </a:r>
            <a:r>
              <a:rPr lang="cs-CZ" sz="3200" dirty="0"/>
              <a:t> </a:t>
            </a:r>
            <a:r>
              <a:rPr lang="cs-CZ" sz="3200" dirty="0" err="1"/>
              <a:t>areas</a:t>
            </a:r>
            <a:r>
              <a:rPr lang="cs-CZ" sz="3200" dirty="0"/>
              <a:t>.</a:t>
            </a:r>
          </a:p>
          <a:p>
            <a:endParaRPr lang="cs-CZ" sz="3200" b="1" dirty="0"/>
          </a:p>
        </p:txBody>
      </p:sp>
    </p:spTree>
    <p:extLst>
      <p:ext uri="{BB962C8B-B14F-4D97-AF65-F5344CB8AC3E}">
        <p14:creationId xmlns:p14="http://schemas.microsoft.com/office/powerpoint/2010/main" val="1122950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
        <p:nvSpPr>
          <p:cNvPr id="2" name="Obdélník 1">
            <a:extLst>
              <a:ext uri="{FF2B5EF4-FFF2-40B4-BE49-F238E27FC236}">
                <a16:creationId xmlns="" xmlns:a16="http://schemas.microsoft.com/office/drawing/2014/main" id="{3FDDDDB2-2315-4342-853C-A3D797F2E0AE}"/>
              </a:ext>
            </a:extLst>
          </p:cNvPr>
          <p:cNvSpPr/>
          <p:nvPr/>
        </p:nvSpPr>
        <p:spPr>
          <a:xfrm>
            <a:off x="3238500" y="1166841"/>
            <a:ext cx="6096000" cy="4031873"/>
          </a:xfrm>
          <a:prstGeom prst="rect">
            <a:avLst/>
          </a:prstGeom>
        </p:spPr>
        <p:txBody>
          <a:bodyPr>
            <a:spAutoFit/>
          </a:bodyPr>
          <a:lstStyle/>
          <a:p>
            <a:r>
              <a:rPr lang="cs-CZ" sz="3200" dirty="0" err="1"/>
              <a:t>The</a:t>
            </a:r>
            <a:r>
              <a:rPr lang="cs-CZ" sz="3200" dirty="0"/>
              <a:t> </a:t>
            </a:r>
            <a:r>
              <a:rPr lang="cs-CZ" sz="3200" dirty="0" err="1"/>
              <a:t>Estonian</a:t>
            </a:r>
            <a:r>
              <a:rPr lang="cs-CZ" sz="3200" dirty="0"/>
              <a:t> </a:t>
            </a:r>
            <a:r>
              <a:rPr lang="cs-CZ" sz="3200" dirty="0" err="1"/>
              <a:t>government’s</a:t>
            </a:r>
            <a:r>
              <a:rPr lang="cs-CZ" sz="3200" dirty="0"/>
              <a:t> e-</a:t>
            </a:r>
            <a:r>
              <a:rPr lang="cs-CZ" sz="3200" dirty="0" err="1"/>
              <a:t>services</a:t>
            </a:r>
            <a:r>
              <a:rPr lang="cs-CZ" sz="3200" dirty="0"/>
              <a:t> </a:t>
            </a:r>
            <a:r>
              <a:rPr lang="cs-CZ" sz="3200" dirty="0" err="1"/>
              <a:t>portal</a:t>
            </a:r>
            <a:r>
              <a:rPr lang="cs-CZ" sz="3200" dirty="0"/>
              <a:t>, </a:t>
            </a:r>
            <a:r>
              <a:rPr lang="cs-CZ" sz="3200" dirty="0" err="1"/>
              <a:t>visited</a:t>
            </a:r>
            <a:r>
              <a:rPr lang="cs-CZ" sz="3200" dirty="0"/>
              <a:t> by more </a:t>
            </a:r>
            <a:r>
              <a:rPr lang="cs-CZ" sz="3200" dirty="0" err="1"/>
              <a:t>than</a:t>
            </a:r>
            <a:r>
              <a:rPr lang="cs-CZ" sz="3200" dirty="0"/>
              <a:t> 10,000 </a:t>
            </a:r>
            <a:r>
              <a:rPr lang="cs-CZ" sz="3200" dirty="0" err="1"/>
              <a:t>users</a:t>
            </a:r>
            <a:r>
              <a:rPr lang="cs-CZ" sz="3200" dirty="0"/>
              <a:t> </a:t>
            </a:r>
            <a:r>
              <a:rPr lang="cs-CZ" sz="3200" dirty="0" err="1"/>
              <a:t>every</a:t>
            </a:r>
            <a:r>
              <a:rPr lang="cs-CZ" sz="3200" dirty="0"/>
              <a:t> </a:t>
            </a:r>
            <a:r>
              <a:rPr lang="cs-CZ" sz="3200" dirty="0" err="1"/>
              <a:t>day</a:t>
            </a:r>
            <a:r>
              <a:rPr lang="cs-CZ" sz="3200" dirty="0"/>
              <a:t>, </a:t>
            </a:r>
            <a:r>
              <a:rPr lang="cs-CZ" sz="3200" dirty="0" err="1"/>
              <a:t>allows</a:t>
            </a:r>
            <a:r>
              <a:rPr lang="cs-CZ" sz="3200" dirty="0"/>
              <a:t> </a:t>
            </a:r>
            <a:r>
              <a:rPr lang="cs-CZ" sz="3200" dirty="0" err="1"/>
              <a:t>residents</a:t>
            </a:r>
            <a:r>
              <a:rPr lang="cs-CZ" sz="3200" dirty="0"/>
              <a:t> to </a:t>
            </a:r>
            <a:r>
              <a:rPr lang="cs-CZ" sz="3200" dirty="0" err="1"/>
              <a:t>perform</a:t>
            </a:r>
            <a:r>
              <a:rPr lang="cs-CZ" sz="3200" dirty="0"/>
              <a:t> </a:t>
            </a:r>
            <a:r>
              <a:rPr lang="cs-CZ" sz="3200" dirty="0" err="1"/>
              <a:t>an</a:t>
            </a:r>
            <a:r>
              <a:rPr lang="cs-CZ" sz="3200" dirty="0"/>
              <a:t> </a:t>
            </a:r>
            <a:r>
              <a:rPr lang="cs-CZ" sz="3200" dirty="0" err="1"/>
              <a:t>ever-expanding</a:t>
            </a:r>
            <a:r>
              <a:rPr lang="cs-CZ" sz="3200" dirty="0"/>
              <a:t> </a:t>
            </a:r>
            <a:r>
              <a:rPr lang="cs-CZ" sz="3200" dirty="0" err="1"/>
              <a:t>array</a:t>
            </a:r>
            <a:r>
              <a:rPr lang="cs-CZ" sz="3200" dirty="0"/>
              <a:t> </a:t>
            </a:r>
            <a:r>
              <a:rPr lang="cs-CZ" sz="3200" dirty="0" err="1"/>
              <a:t>of</a:t>
            </a:r>
            <a:r>
              <a:rPr lang="cs-CZ" sz="3200" dirty="0"/>
              <a:t> </a:t>
            </a:r>
            <a:r>
              <a:rPr lang="cs-CZ" sz="3200" dirty="0" err="1"/>
              <a:t>tasks</a:t>
            </a:r>
            <a:r>
              <a:rPr lang="cs-CZ" sz="3200" dirty="0"/>
              <a:t> </a:t>
            </a:r>
            <a:r>
              <a:rPr lang="cs-CZ" sz="3200" dirty="0" err="1"/>
              <a:t>including</a:t>
            </a:r>
            <a:r>
              <a:rPr lang="cs-CZ" sz="3200" dirty="0"/>
              <a:t> </a:t>
            </a:r>
            <a:r>
              <a:rPr lang="cs-CZ" sz="3200" dirty="0" err="1"/>
              <a:t>applying</a:t>
            </a:r>
            <a:r>
              <a:rPr lang="cs-CZ" sz="3200" dirty="0"/>
              <a:t> </a:t>
            </a:r>
            <a:r>
              <a:rPr lang="cs-CZ" sz="3200" dirty="0" err="1"/>
              <a:t>for</a:t>
            </a:r>
            <a:r>
              <a:rPr lang="cs-CZ" sz="3200" dirty="0"/>
              <a:t> </a:t>
            </a:r>
            <a:r>
              <a:rPr lang="cs-CZ" sz="3200" dirty="0" err="1"/>
              <a:t>unemployment</a:t>
            </a:r>
            <a:r>
              <a:rPr lang="cs-CZ" sz="3200" dirty="0"/>
              <a:t> </a:t>
            </a:r>
            <a:r>
              <a:rPr lang="cs-CZ" sz="3200" dirty="0" err="1"/>
              <a:t>benefits</a:t>
            </a:r>
            <a:r>
              <a:rPr lang="cs-CZ" sz="3200" dirty="0"/>
              <a:t>, </a:t>
            </a:r>
            <a:r>
              <a:rPr lang="cs-CZ" sz="3200" dirty="0" err="1"/>
              <a:t>paying</a:t>
            </a:r>
            <a:r>
              <a:rPr lang="cs-CZ" sz="3200" dirty="0"/>
              <a:t> </a:t>
            </a:r>
            <a:r>
              <a:rPr lang="cs-CZ" sz="3200" dirty="0" err="1"/>
              <a:t>taxes</a:t>
            </a:r>
            <a:r>
              <a:rPr lang="cs-CZ" sz="3200" dirty="0"/>
              <a:t>, </a:t>
            </a:r>
            <a:r>
              <a:rPr lang="cs-CZ" sz="3200" dirty="0" err="1"/>
              <a:t>registering</a:t>
            </a:r>
            <a:r>
              <a:rPr lang="cs-CZ" sz="3200" dirty="0"/>
              <a:t> </a:t>
            </a:r>
            <a:r>
              <a:rPr lang="cs-CZ" sz="3200" dirty="0" err="1"/>
              <a:t>new</a:t>
            </a:r>
            <a:r>
              <a:rPr lang="cs-CZ" sz="3200" dirty="0"/>
              <a:t> </a:t>
            </a:r>
            <a:r>
              <a:rPr lang="cs-CZ" sz="3200" dirty="0" err="1"/>
              <a:t>companies</a:t>
            </a:r>
            <a:r>
              <a:rPr lang="cs-CZ" sz="3200" dirty="0"/>
              <a:t>, and </a:t>
            </a:r>
            <a:r>
              <a:rPr lang="cs-CZ" sz="3200" dirty="0" err="1"/>
              <a:t>even</a:t>
            </a:r>
            <a:r>
              <a:rPr lang="cs-CZ" sz="3200" dirty="0"/>
              <a:t> </a:t>
            </a:r>
            <a:r>
              <a:rPr lang="cs-CZ" sz="3200" dirty="0" err="1"/>
              <a:t>voting</a:t>
            </a:r>
            <a:r>
              <a:rPr lang="cs-CZ" sz="3200" dirty="0"/>
              <a:t>.</a:t>
            </a:r>
          </a:p>
        </p:txBody>
      </p:sp>
    </p:spTree>
    <p:extLst>
      <p:ext uri="{BB962C8B-B14F-4D97-AF65-F5344CB8AC3E}">
        <p14:creationId xmlns:p14="http://schemas.microsoft.com/office/powerpoint/2010/main" val="3544013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
        <p:nvSpPr>
          <p:cNvPr id="2" name="Obdélník 1">
            <a:extLst>
              <a:ext uri="{FF2B5EF4-FFF2-40B4-BE49-F238E27FC236}">
                <a16:creationId xmlns="" xmlns:a16="http://schemas.microsoft.com/office/drawing/2014/main" id="{03663C77-5C2C-E64F-82D9-F03EFD2C2231}"/>
              </a:ext>
            </a:extLst>
          </p:cNvPr>
          <p:cNvSpPr/>
          <p:nvPr/>
        </p:nvSpPr>
        <p:spPr>
          <a:xfrm>
            <a:off x="3048000" y="230475"/>
            <a:ext cx="6096000" cy="6986528"/>
          </a:xfrm>
          <a:prstGeom prst="rect">
            <a:avLst/>
          </a:prstGeom>
        </p:spPr>
        <p:txBody>
          <a:bodyPr>
            <a:spAutoFit/>
          </a:bodyPr>
          <a:lstStyle/>
          <a:p>
            <a:r>
              <a:rPr lang="cs-CZ" sz="3200" dirty="0"/>
              <a:t>New York </a:t>
            </a:r>
            <a:r>
              <a:rPr lang="cs-CZ" sz="3200" dirty="0" err="1"/>
              <a:t>City’s</a:t>
            </a:r>
            <a:r>
              <a:rPr lang="cs-CZ" sz="3200" dirty="0"/>
              <a:t> 311 </a:t>
            </a:r>
            <a:r>
              <a:rPr lang="cs-CZ" sz="3200" dirty="0" err="1"/>
              <a:t>system</a:t>
            </a:r>
            <a:r>
              <a:rPr lang="cs-CZ" sz="3200" dirty="0"/>
              <a:t> </a:t>
            </a:r>
            <a:r>
              <a:rPr lang="cs-CZ" sz="3200" dirty="0" err="1"/>
              <a:t>allows</a:t>
            </a:r>
            <a:r>
              <a:rPr lang="cs-CZ" sz="3200" dirty="0"/>
              <a:t> </a:t>
            </a:r>
            <a:r>
              <a:rPr lang="cs-CZ" sz="3200" dirty="0" err="1"/>
              <a:t>residents</a:t>
            </a:r>
            <a:r>
              <a:rPr lang="cs-CZ" sz="3200" dirty="0"/>
              <a:t> to report </a:t>
            </a:r>
            <a:r>
              <a:rPr lang="cs-CZ" sz="3200" dirty="0" err="1"/>
              <a:t>nonemergency</a:t>
            </a:r>
            <a:r>
              <a:rPr lang="cs-CZ" sz="3200" dirty="0"/>
              <a:t> </a:t>
            </a:r>
            <a:r>
              <a:rPr lang="cs-CZ" sz="3200" dirty="0" err="1"/>
              <a:t>complaints</a:t>
            </a:r>
            <a:r>
              <a:rPr lang="cs-CZ" sz="3200" dirty="0"/>
              <a:t>—</a:t>
            </a:r>
            <a:r>
              <a:rPr lang="cs-CZ" sz="3200" dirty="0" err="1"/>
              <a:t>about</a:t>
            </a:r>
            <a:r>
              <a:rPr lang="cs-CZ" sz="3200" dirty="0"/>
              <a:t> </a:t>
            </a:r>
            <a:r>
              <a:rPr lang="cs-CZ" sz="3200" dirty="0" err="1"/>
              <a:t>things</a:t>
            </a:r>
            <a:r>
              <a:rPr lang="cs-CZ" sz="3200" dirty="0"/>
              <a:t> </a:t>
            </a:r>
            <a:r>
              <a:rPr lang="cs-CZ" sz="3200" dirty="0" err="1"/>
              <a:t>like</a:t>
            </a:r>
            <a:r>
              <a:rPr lang="cs-CZ" sz="3200" dirty="0"/>
              <a:t> </a:t>
            </a:r>
            <a:r>
              <a:rPr lang="cs-CZ" sz="3200" dirty="0" err="1"/>
              <a:t>potholes</a:t>
            </a:r>
            <a:r>
              <a:rPr lang="cs-CZ" sz="3200" dirty="0"/>
              <a:t> </a:t>
            </a:r>
            <a:r>
              <a:rPr lang="cs-CZ" sz="3200" dirty="0" err="1"/>
              <a:t>or</a:t>
            </a:r>
            <a:r>
              <a:rPr lang="cs-CZ" sz="3200" dirty="0"/>
              <a:t> </a:t>
            </a:r>
            <a:r>
              <a:rPr lang="cs-CZ" sz="3200" dirty="0" err="1"/>
              <a:t>garbage</a:t>
            </a:r>
            <a:r>
              <a:rPr lang="cs-CZ" sz="3200" dirty="0"/>
              <a:t> </a:t>
            </a:r>
            <a:r>
              <a:rPr lang="cs-CZ" sz="3200" dirty="0" err="1"/>
              <a:t>collection</a:t>
            </a:r>
            <a:r>
              <a:rPr lang="cs-CZ" sz="3200" dirty="0"/>
              <a:t>—via a </a:t>
            </a:r>
            <a:r>
              <a:rPr lang="cs-CZ" sz="3200" dirty="0" err="1"/>
              <a:t>website</a:t>
            </a:r>
            <a:r>
              <a:rPr lang="cs-CZ" sz="3200" dirty="0"/>
              <a:t>, a mobile </a:t>
            </a:r>
            <a:r>
              <a:rPr lang="cs-CZ" sz="3200" dirty="0" err="1"/>
              <a:t>app</a:t>
            </a:r>
            <a:r>
              <a:rPr lang="cs-CZ" sz="3200" dirty="0"/>
              <a:t>, text </a:t>
            </a:r>
            <a:r>
              <a:rPr lang="cs-CZ" sz="3200" dirty="0" err="1"/>
              <a:t>messaging</a:t>
            </a:r>
            <a:r>
              <a:rPr lang="cs-CZ" sz="3200" dirty="0"/>
              <a:t>, Skype, </a:t>
            </a:r>
            <a:r>
              <a:rPr lang="cs-CZ" sz="3200" dirty="0" err="1"/>
              <a:t>or</a:t>
            </a:r>
            <a:r>
              <a:rPr lang="cs-CZ" sz="3200" dirty="0"/>
              <a:t> </a:t>
            </a:r>
            <a:r>
              <a:rPr lang="cs-CZ" sz="3200" dirty="0" err="1"/>
              <a:t>phone</a:t>
            </a:r>
            <a:r>
              <a:rPr lang="cs-CZ" sz="3200" dirty="0"/>
              <a:t>. </a:t>
            </a:r>
            <a:r>
              <a:rPr lang="cs-CZ" sz="3200" dirty="0" err="1"/>
              <a:t>Thanks</a:t>
            </a:r>
            <a:r>
              <a:rPr lang="cs-CZ" sz="3200" dirty="0"/>
              <a:t> to </a:t>
            </a:r>
            <a:r>
              <a:rPr lang="cs-CZ" sz="3200" dirty="0" err="1"/>
              <a:t>the</a:t>
            </a:r>
            <a:r>
              <a:rPr lang="cs-CZ" sz="3200" dirty="0"/>
              <a:t> Open311 </a:t>
            </a:r>
            <a:r>
              <a:rPr lang="cs-CZ" sz="3200" dirty="0" err="1"/>
              <a:t>platform</a:t>
            </a:r>
            <a:r>
              <a:rPr lang="cs-CZ" sz="3200" dirty="0"/>
              <a:t>, a free web-</a:t>
            </a:r>
            <a:r>
              <a:rPr lang="cs-CZ" sz="3200" dirty="0" err="1"/>
              <a:t>based</a:t>
            </a:r>
            <a:r>
              <a:rPr lang="cs-CZ" sz="3200" dirty="0"/>
              <a:t> </a:t>
            </a:r>
            <a:r>
              <a:rPr lang="cs-CZ" sz="3200" dirty="0" err="1"/>
              <a:t>application</a:t>
            </a:r>
            <a:r>
              <a:rPr lang="cs-CZ" sz="3200" dirty="0"/>
              <a:t> </a:t>
            </a:r>
            <a:r>
              <a:rPr lang="cs-CZ" sz="3200" dirty="0" err="1"/>
              <a:t>programming</a:t>
            </a:r>
            <a:r>
              <a:rPr lang="cs-CZ" sz="3200" dirty="0"/>
              <a:t> interface, </a:t>
            </a:r>
            <a:r>
              <a:rPr lang="cs-CZ" sz="3200" dirty="0" err="1"/>
              <a:t>the</a:t>
            </a:r>
            <a:r>
              <a:rPr lang="cs-CZ" sz="3200" dirty="0"/>
              <a:t> city </a:t>
            </a:r>
            <a:r>
              <a:rPr lang="cs-CZ" sz="3200" dirty="0" err="1"/>
              <a:t>now</a:t>
            </a:r>
            <a:r>
              <a:rPr lang="cs-CZ" sz="3200" dirty="0"/>
              <a:t> </a:t>
            </a:r>
            <a:r>
              <a:rPr lang="cs-CZ" sz="3200" dirty="0" err="1"/>
              <a:t>processes</a:t>
            </a:r>
            <a:r>
              <a:rPr lang="cs-CZ" sz="3200" dirty="0"/>
              <a:t> 60 </a:t>
            </a:r>
            <a:r>
              <a:rPr lang="cs-CZ" sz="3200" dirty="0" err="1"/>
              <a:t>percent</a:t>
            </a:r>
            <a:r>
              <a:rPr lang="cs-CZ" sz="3200" dirty="0"/>
              <a:t> </a:t>
            </a:r>
            <a:r>
              <a:rPr lang="cs-CZ" sz="3200" dirty="0" err="1"/>
              <a:t>of</a:t>
            </a:r>
            <a:r>
              <a:rPr lang="cs-CZ" sz="3200" dirty="0"/>
              <a:t> </a:t>
            </a:r>
            <a:r>
              <a:rPr lang="cs-CZ" sz="3200" dirty="0" err="1"/>
              <a:t>service</a:t>
            </a:r>
            <a:r>
              <a:rPr lang="cs-CZ" sz="3200" dirty="0"/>
              <a:t> </a:t>
            </a:r>
            <a:r>
              <a:rPr lang="cs-CZ" sz="3200" dirty="0" err="1"/>
              <a:t>requests</a:t>
            </a:r>
            <a:r>
              <a:rPr lang="cs-CZ" sz="3200" dirty="0"/>
              <a:t> online, </a:t>
            </a:r>
            <a:r>
              <a:rPr lang="cs-CZ" sz="3200" dirty="0" err="1"/>
              <a:t>lowering</a:t>
            </a:r>
            <a:r>
              <a:rPr lang="cs-CZ" sz="3200" dirty="0"/>
              <a:t> </a:t>
            </a:r>
            <a:r>
              <a:rPr lang="cs-CZ" sz="3200" dirty="0" err="1"/>
              <a:t>transaction</a:t>
            </a:r>
            <a:r>
              <a:rPr lang="cs-CZ" sz="3200" dirty="0"/>
              <a:t> and </a:t>
            </a:r>
            <a:r>
              <a:rPr lang="cs-CZ" sz="3200" dirty="0" err="1"/>
              <a:t>issue-resolution</a:t>
            </a:r>
            <a:r>
              <a:rPr lang="cs-CZ" sz="3200" dirty="0"/>
              <a:t> </a:t>
            </a:r>
            <a:r>
              <a:rPr lang="cs-CZ" sz="3200" dirty="0" err="1"/>
              <a:t>costs</a:t>
            </a:r>
            <a:r>
              <a:rPr lang="cs-CZ" sz="3200" dirty="0"/>
              <a:t>.</a:t>
            </a:r>
          </a:p>
          <a:p>
            <a:endParaRPr lang="cs-CZ" sz="3200" b="1" dirty="0"/>
          </a:p>
        </p:txBody>
      </p:sp>
    </p:spTree>
    <p:extLst>
      <p:ext uri="{BB962C8B-B14F-4D97-AF65-F5344CB8AC3E}">
        <p14:creationId xmlns:p14="http://schemas.microsoft.com/office/powerpoint/2010/main" val="3154540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
        <p:nvSpPr>
          <p:cNvPr id="2" name="Obdélník 1">
            <a:extLst>
              <a:ext uri="{FF2B5EF4-FFF2-40B4-BE49-F238E27FC236}">
                <a16:creationId xmlns="" xmlns:a16="http://schemas.microsoft.com/office/drawing/2014/main" id="{1AC56D5F-1DC4-EC48-BCF1-E5D4AAF6A0A4}"/>
              </a:ext>
            </a:extLst>
          </p:cNvPr>
          <p:cNvSpPr/>
          <p:nvPr/>
        </p:nvSpPr>
        <p:spPr>
          <a:xfrm>
            <a:off x="2959100" y="659537"/>
            <a:ext cx="6096000" cy="4524315"/>
          </a:xfrm>
          <a:prstGeom prst="rect">
            <a:avLst/>
          </a:prstGeom>
        </p:spPr>
        <p:txBody>
          <a:bodyPr>
            <a:spAutoFit/>
          </a:bodyPr>
          <a:lstStyle/>
          <a:p>
            <a:r>
              <a:rPr lang="cs-CZ" sz="3200" dirty="0" err="1"/>
              <a:t>The</a:t>
            </a:r>
            <a:r>
              <a:rPr lang="cs-CZ" sz="3200" dirty="0"/>
              <a:t> </a:t>
            </a:r>
            <a:r>
              <a:rPr lang="cs-CZ" sz="3200" dirty="0" err="1"/>
              <a:t>mayors</a:t>
            </a:r>
            <a:r>
              <a:rPr lang="cs-CZ" sz="3200" dirty="0"/>
              <a:t> </a:t>
            </a:r>
            <a:r>
              <a:rPr lang="cs-CZ" sz="3200" dirty="0" err="1"/>
              <a:t>of</a:t>
            </a:r>
            <a:r>
              <a:rPr lang="cs-CZ" sz="3200" dirty="0"/>
              <a:t> Boston and Philadelphia </a:t>
            </a:r>
            <a:r>
              <a:rPr lang="cs-CZ" sz="3200" dirty="0" err="1"/>
              <a:t>have</a:t>
            </a:r>
            <a:r>
              <a:rPr lang="cs-CZ" sz="3200" dirty="0"/>
              <a:t> </a:t>
            </a:r>
            <a:r>
              <a:rPr lang="cs-CZ" sz="3200" dirty="0" err="1"/>
              <a:t>each</a:t>
            </a:r>
            <a:r>
              <a:rPr lang="cs-CZ" sz="3200" dirty="0"/>
              <a:t> </a:t>
            </a:r>
            <a:r>
              <a:rPr lang="cs-CZ" sz="3200" dirty="0" err="1"/>
              <a:t>created</a:t>
            </a:r>
            <a:r>
              <a:rPr lang="cs-CZ" sz="3200" dirty="0"/>
              <a:t> </a:t>
            </a:r>
            <a:r>
              <a:rPr lang="cs-CZ" sz="3200" dirty="0" err="1"/>
              <a:t>an</a:t>
            </a:r>
            <a:r>
              <a:rPr lang="cs-CZ" sz="3200" dirty="0"/>
              <a:t> Office </a:t>
            </a:r>
            <a:r>
              <a:rPr lang="cs-CZ" sz="3200" dirty="0" err="1"/>
              <a:t>of</a:t>
            </a:r>
            <a:r>
              <a:rPr lang="cs-CZ" sz="3200" dirty="0"/>
              <a:t> New Urban </a:t>
            </a:r>
            <a:r>
              <a:rPr lang="cs-CZ" sz="3200" dirty="0" err="1"/>
              <a:t>Mechanics</a:t>
            </a:r>
            <a:r>
              <a:rPr lang="cs-CZ" sz="3200" dirty="0"/>
              <a:t>, </a:t>
            </a:r>
            <a:r>
              <a:rPr lang="cs-CZ" sz="3200" dirty="0" err="1"/>
              <a:t>which</a:t>
            </a:r>
            <a:r>
              <a:rPr lang="cs-CZ" sz="3200" dirty="0"/>
              <a:t> </a:t>
            </a:r>
            <a:r>
              <a:rPr lang="cs-CZ" sz="3200" dirty="0" err="1"/>
              <a:t>works</a:t>
            </a:r>
            <a:r>
              <a:rPr lang="cs-CZ" sz="3200" dirty="0"/>
              <a:t> </a:t>
            </a:r>
            <a:r>
              <a:rPr lang="cs-CZ" sz="3200" dirty="0" err="1"/>
              <a:t>with</a:t>
            </a:r>
            <a:r>
              <a:rPr lang="cs-CZ" sz="3200" dirty="0"/>
              <a:t> </a:t>
            </a:r>
            <a:r>
              <a:rPr lang="cs-CZ" sz="3200" dirty="0" err="1"/>
              <a:t>residents</a:t>
            </a:r>
            <a:r>
              <a:rPr lang="cs-CZ" sz="3200" dirty="0"/>
              <a:t> to </a:t>
            </a:r>
            <a:r>
              <a:rPr lang="cs-CZ" sz="3200" dirty="0" err="1"/>
              <a:t>fund</a:t>
            </a:r>
            <a:r>
              <a:rPr lang="cs-CZ" sz="3200" dirty="0"/>
              <a:t> and </a:t>
            </a:r>
            <a:r>
              <a:rPr lang="cs-CZ" sz="3200" dirty="0" err="1"/>
              <a:t>launch</a:t>
            </a:r>
            <a:r>
              <a:rPr lang="cs-CZ" sz="3200" dirty="0"/>
              <a:t> </a:t>
            </a:r>
            <a:r>
              <a:rPr lang="cs-CZ" sz="3200" dirty="0" err="1"/>
              <a:t>promising</a:t>
            </a:r>
            <a:r>
              <a:rPr lang="cs-CZ" sz="3200" dirty="0"/>
              <a:t> </a:t>
            </a:r>
            <a:r>
              <a:rPr lang="cs-CZ" sz="3200" dirty="0" err="1"/>
              <a:t>projects</a:t>
            </a:r>
            <a:r>
              <a:rPr lang="cs-CZ" sz="3200" dirty="0"/>
              <a:t> </a:t>
            </a:r>
            <a:r>
              <a:rPr lang="cs-CZ" sz="3200" dirty="0" err="1"/>
              <a:t>that</a:t>
            </a:r>
            <a:r>
              <a:rPr lang="cs-CZ" sz="3200" dirty="0"/>
              <a:t> </a:t>
            </a:r>
            <a:r>
              <a:rPr lang="cs-CZ" sz="3200" dirty="0" err="1"/>
              <a:t>address</a:t>
            </a:r>
            <a:r>
              <a:rPr lang="cs-CZ" sz="3200" dirty="0"/>
              <a:t> </a:t>
            </a:r>
            <a:r>
              <a:rPr lang="cs-CZ" sz="3200" dirty="0" err="1"/>
              <a:t>civic</a:t>
            </a:r>
            <a:r>
              <a:rPr lang="cs-CZ" sz="3200" dirty="0"/>
              <a:t> </a:t>
            </a:r>
            <a:r>
              <a:rPr lang="cs-CZ" sz="3200" dirty="0" err="1"/>
              <a:t>needs</a:t>
            </a:r>
            <a:r>
              <a:rPr lang="cs-CZ" sz="3200" dirty="0"/>
              <a:t>. </a:t>
            </a:r>
            <a:r>
              <a:rPr lang="cs-CZ" sz="3200" dirty="0" err="1"/>
              <a:t>Citizens</a:t>
            </a:r>
            <a:r>
              <a:rPr lang="cs-CZ" sz="3200" dirty="0"/>
              <a:t>—not </a:t>
            </a:r>
            <a:r>
              <a:rPr lang="cs-CZ" sz="3200" dirty="0" err="1"/>
              <a:t>government</a:t>
            </a:r>
            <a:r>
              <a:rPr lang="cs-CZ" sz="3200" dirty="0"/>
              <a:t> </a:t>
            </a:r>
            <a:r>
              <a:rPr lang="cs-CZ" sz="3200" dirty="0" err="1"/>
              <a:t>employees</a:t>
            </a:r>
            <a:r>
              <a:rPr lang="cs-CZ" sz="3200" dirty="0"/>
              <a:t>—</a:t>
            </a:r>
            <a:r>
              <a:rPr lang="cs-CZ" sz="3200" dirty="0" err="1"/>
              <a:t>come</a:t>
            </a:r>
            <a:r>
              <a:rPr lang="cs-CZ" sz="3200" dirty="0"/>
              <a:t> up </a:t>
            </a:r>
            <a:r>
              <a:rPr lang="cs-CZ" sz="3200" dirty="0" err="1"/>
              <a:t>with</a:t>
            </a:r>
            <a:r>
              <a:rPr lang="cs-CZ" sz="3200" dirty="0"/>
              <a:t> </a:t>
            </a:r>
            <a:r>
              <a:rPr lang="cs-CZ" sz="3200" dirty="0" err="1"/>
              <a:t>the</a:t>
            </a:r>
            <a:r>
              <a:rPr lang="cs-CZ" sz="3200" dirty="0"/>
              <a:t> </a:t>
            </a:r>
            <a:r>
              <a:rPr lang="cs-CZ" sz="3200" dirty="0" err="1"/>
              <a:t>ideas</a:t>
            </a:r>
            <a:r>
              <a:rPr lang="cs-CZ" sz="3200" dirty="0"/>
              <a:t> and do much </a:t>
            </a:r>
            <a:r>
              <a:rPr lang="cs-CZ" sz="3200" dirty="0" err="1"/>
              <a:t>of</a:t>
            </a:r>
            <a:r>
              <a:rPr lang="cs-CZ" sz="3200" dirty="0"/>
              <a:t> </a:t>
            </a:r>
            <a:r>
              <a:rPr lang="cs-CZ" sz="3200" dirty="0" err="1"/>
              <a:t>the</a:t>
            </a:r>
            <a:r>
              <a:rPr lang="cs-CZ" sz="3200" dirty="0"/>
              <a:t> </a:t>
            </a:r>
            <a:r>
              <a:rPr lang="cs-CZ" sz="3200" dirty="0" err="1"/>
              <a:t>work</a:t>
            </a:r>
            <a:r>
              <a:rPr lang="cs-CZ" sz="3200" dirty="0"/>
              <a:t>, but </a:t>
            </a:r>
            <a:r>
              <a:rPr lang="cs-CZ" sz="3200" dirty="0" err="1"/>
              <a:t>also</a:t>
            </a:r>
            <a:r>
              <a:rPr lang="cs-CZ" sz="3200" dirty="0"/>
              <a:t> </a:t>
            </a:r>
            <a:r>
              <a:rPr lang="cs-CZ" sz="3200" dirty="0" err="1"/>
              <a:t>reap</a:t>
            </a:r>
            <a:r>
              <a:rPr lang="cs-CZ" sz="3200" dirty="0"/>
              <a:t> </a:t>
            </a:r>
            <a:r>
              <a:rPr lang="cs-CZ" sz="3200" dirty="0" err="1"/>
              <a:t>the</a:t>
            </a:r>
            <a:r>
              <a:rPr lang="cs-CZ" sz="3200" dirty="0"/>
              <a:t> </a:t>
            </a:r>
            <a:r>
              <a:rPr lang="cs-CZ" sz="3200" dirty="0" err="1"/>
              <a:t>benefits</a:t>
            </a:r>
            <a:r>
              <a:rPr lang="cs-CZ" sz="3200" dirty="0"/>
              <a:t>.</a:t>
            </a:r>
          </a:p>
        </p:txBody>
      </p:sp>
    </p:spTree>
    <p:extLst>
      <p:ext uri="{BB962C8B-B14F-4D97-AF65-F5344CB8AC3E}">
        <p14:creationId xmlns:p14="http://schemas.microsoft.com/office/powerpoint/2010/main" val="555964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
        <p:nvSpPr>
          <p:cNvPr id="2" name="TextovéPole 1">
            <a:extLst>
              <a:ext uri="{FF2B5EF4-FFF2-40B4-BE49-F238E27FC236}">
                <a16:creationId xmlns="" xmlns:a16="http://schemas.microsoft.com/office/drawing/2014/main" id="{D54AD0E6-8FE5-2846-8C66-62AD12D61C10}"/>
              </a:ext>
            </a:extLst>
          </p:cNvPr>
          <p:cNvSpPr txBox="1"/>
          <p:nvPr/>
        </p:nvSpPr>
        <p:spPr>
          <a:xfrm>
            <a:off x="1825851" y="1143000"/>
            <a:ext cx="10035949" cy="707886"/>
          </a:xfrm>
          <a:prstGeom prst="rect">
            <a:avLst/>
          </a:prstGeom>
          <a:noFill/>
        </p:spPr>
        <p:txBody>
          <a:bodyPr wrap="square" rtlCol="0">
            <a:spAutoFit/>
          </a:bodyPr>
          <a:lstStyle/>
          <a:p>
            <a:r>
              <a:rPr lang="cs-CZ" sz="4000" b="1" dirty="0"/>
              <a:t>Existují příklady dobré praxe?</a:t>
            </a:r>
          </a:p>
        </p:txBody>
      </p:sp>
      <p:sp>
        <p:nvSpPr>
          <p:cNvPr id="4" name="TextovéPole 3">
            <a:extLst>
              <a:ext uri="{FF2B5EF4-FFF2-40B4-BE49-F238E27FC236}">
                <a16:creationId xmlns="" xmlns:a16="http://schemas.microsoft.com/office/drawing/2014/main" id="{4914A94B-D3D5-5F4D-B88C-AB425C1D4E3E}"/>
              </a:ext>
            </a:extLst>
          </p:cNvPr>
          <p:cNvSpPr txBox="1"/>
          <p:nvPr/>
        </p:nvSpPr>
        <p:spPr>
          <a:xfrm>
            <a:off x="1825851" y="3114289"/>
            <a:ext cx="8166100" cy="2062103"/>
          </a:xfrm>
          <a:prstGeom prst="rect">
            <a:avLst/>
          </a:prstGeom>
          <a:noFill/>
        </p:spPr>
        <p:txBody>
          <a:bodyPr wrap="square" rtlCol="0">
            <a:spAutoFit/>
          </a:bodyPr>
          <a:lstStyle/>
          <a:p>
            <a:r>
              <a:rPr lang="cs-CZ" sz="3200" dirty="0"/>
              <a:t>Ve světě i v Evropě je </a:t>
            </a:r>
            <a:r>
              <a:rPr lang="cs-CZ" sz="3200" b="1" dirty="0"/>
              <a:t>řada následováníhodných příkladů</a:t>
            </a:r>
            <a:r>
              <a:rPr lang="cs-CZ" sz="3200" dirty="0"/>
              <a:t>. Ne všechny jsou však přenositelné a potřebné pro naše prostředí, naše občany. </a:t>
            </a:r>
          </a:p>
          <a:p>
            <a:endParaRPr lang="cs-CZ" sz="3200" dirty="0"/>
          </a:p>
        </p:txBody>
      </p:sp>
    </p:spTree>
    <p:extLst>
      <p:ext uri="{BB962C8B-B14F-4D97-AF65-F5344CB8AC3E}">
        <p14:creationId xmlns:p14="http://schemas.microsoft.com/office/powerpoint/2010/main" val="4138720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
        <p:nvSpPr>
          <p:cNvPr id="2" name="TextovéPole 1">
            <a:extLst>
              <a:ext uri="{FF2B5EF4-FFF2-40B4-BE49-F238E27FC236}">
                <a16:creationId xmlns="" xmlns:a16="http://schemas.microsoft.com/office/drawing/2014/main" id="{D54AD0E6-8FE5-2846-8C66-62AD12D61C10}"/>
              </a:ext>
            </a:extLst>
          </p:cNvPr>
          <p:cNvSpPr txBox="1"/>
          <p:nvPr/>
        </p:nvSpPr>
        <p:spPr>
          <a:xfrm>
            <a:off x="1825851" y="1143000"/>
            <a:ext cx="5099281" cy="1938992"/>
          </a:xfrm>
          <a:prstGeom prst="rect">
            <a:avLst/>
          </a:prstGeom>
          <a:noFill/>
        </p:spPr>
        <p:txBody>
          <a:bodyPr wrap="none" rtlCol="0">
            <a:spAutoFit/>
          </a:bodyPr>
          <a:lstStyle/>
          <a:p>
            <a:r>
              <a:rPr lang="cs-CZ" sz="4000" b="1" dirty="0"/>
              <a:t>Trendy a směry rozvoje</a:t>
            </a:r>
          </a:p>
          <a:p>
            <a:endParaRPr lang="cs-CZ" sz="4000" b="1" dirty="0"/>
          </a:p>
          <a:p>
            <a:endParaRPr lang="cs-CZ" sz="4000" b="1" dirty="0"/>
          </a:p>
        </p:txBody>
      </p:sp>
      <p:sp>
        <p:nvSpPr>
          <p:cNvPr id="4" name="TextovéPole 3">
            <a:extLst>
              <a:ext uri="{FF2B5EF4-FFF2-40B4-BE49-F238E27FC236}">
                <a16:creationId xmlns="" xmlns:a16="http://schemas.microsoft.com/office/drawing/2014/main" id="{917B2777-AF80-6D4A-909B-F6E9C02A2C0A}"/>
              </a:ext>
            </a:extLst>
          </p:cNvPr>
          <p:cNvSpPr txBox="1"/>
          <p:nvPr/>
        </p:nvSpPr>
        <p:spPr>
          <a:xfrm>
            <a:off x="9588500" y="3703290"/>
            <a:ext cx="2159566" cy="3154710"/>
          </a:xfrm>
          <a:prstGeom prst="rect">
            <a:avLst/>
          </a:prstGeom>
          <a:noFill/>
        </p:spPr>
        <p:txBody>
          <a:bodyPr wrap="none" rtlCol="0">
            <a:spAutoFit/>
          </a:bodyPr>
          <a:lstStyle/>
          <a:p>
            <a:r>
              <a:rPr lang="cs-CZ" sz="19900" b="1" dirty="0">
                <a:solidFill>
                  <a:schemeClr val="accent1">
                    <a:lumMod val="50000"/>
                  </a:schemeClr>
                </a:solidFill>
              </a:rPr>
              <a:t>4.</a:t>
            </a:r>
          </a:p>
        </p:txBody>
      </p:sp>
    </p:spTree>
    <p:extLst>
      <p:ext uri="{BB962C8B-B14F-4D97-AF65-F5344CB8AC3E}">
        <p14:creationId xmlns:p14="http://schemas.microsoft.com/office/powerpoint/2010/main" val="28707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pic>
        <p:nvPicPr>
          <p:cNvPr id="3" name="Obrázek 2">
            <a:extLst>
              <a:ext uri="{FF2B5EF4-FFF2-40B4-BE49-F238E27FC236}">
                <a16:creationId xmlns="" xmlns:a16="http://schemas.microsoft.com/office/drawing/2014/main" id="{4075C6D9-254E-4C4F-A9EB-32AE8AA0E2B6}"/>
              </a:ext>
            </a:extLst>
          </p:cNvPr>
          <p:cNvPicPr>
            <a:picLocks noChangeAspect="1"/>
          </p:cNvPicPr>
          <p:nvPr/>
        </p:nvPicPr>
        <p:blipFill>
          <a:blip r:embed="rId3"/>
          <a:stretch>
            <a:fillRect/>
          </a:stretch>
        </p:blipFill>
        <p:spPr>
          <a:xfrm>
            <a:off x="1892298" y="2842401"/>
            <a:ext cx="8877300" cy="2921000"/>
          </a:xfrm>
          <a:prstGeom prst="rect">
            <a:avLst/>
          </a:prstGeom>
        </p:spPr>
      </p:pic>
      <p:pic>
        <p:nvPicPr>
          <p:cNvPr id="7" name="Obrázek 6">
            <a:extLst>
              <a:ext uri="{FF2B5EF4-FFF2-40B4-BE49-F238E27FC236}">
                <a16:creationId xmlns="" xmlns:a16="http://schemas.microsoft.com/office/drawing/2014/main" id="{8F82014E-125F-FF4E-9EEA-0B6B4BAE61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5273" y="139700"/>
            <a:ext cx="3751351" cy="2415400"/>
          </a:xfrm>
          <a:prstGeom prst="rect">
            <a:avLst/>
          </a:prstGeom>
        </p:spPr>
      </p:pic>
      <p:sp>
        <p:nvSpPr>
          <p:cNvPr id="8" name="TextovéPole 7">
            <a:extLst>
              <a:ext uri="{FF2B5EF4-FFF2-40B4-BE49-F238E27FC236}">
                <a16:creationId xmlns="" xmlns:a16="http://schemas.microsoft.com/office/drawing/2014/main" id="{327E678D-A8C3-0942-AC4A-373E94EC6601}"/>
              </a:ext>
            </a:extLst>
          </p:cNvPr>
          <p:cNvSpPr txBox="1"/>
          <p:nvPr/>
        </p:nvSpPr>
        <p:spPr>
          <a:xfrm>
            <a:off x="5607725" y="6235700"/>
            <a:ext cx="976549" cy="369332"/>
          </a:xfrm>
          <a:prstGeom prst="rect">
            <a:avLst/>
          </a:prstGeom>
          <a:noFill/>
        </p:spPr>
        <p:txBody>
          <a:bodyPr wrap="none" rtlCol="0">
            <a:spAutoFit/>
          </a:bodyPr>
          <a:lstStyle/>
          <a:p>
            <a:r>
              <a:rPr lang="cs-CZ" dirty="0"/>
              <a:t>11/2017</a:t>
            </a:r>
          </a:p>
        </p:txBody>
      </p:sp>
    </p:spTree>
    <p:extLst>
      <p:ext uri="{BB962C8B-B14F-4D97-AF65-F5344CB8AC3E}">
        <p14:creationId xmlns:p14="http://schemas.microsoft.com/office/powerpoint/2010/main" val="462718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7EADED7-48C9-4DBD-B8B5-5F26243BC86E}"/>
              </a:ext>
            </a:extLst>
          </p:cNvPr>
          <p:cNvSpPr>
            <a:spLocks noGrp="1"/>
          </p:cNvSpPr>
          <p:nvPr>
            <p:ph type="title"/>
          </p:nvPr>
        </p:nvSpPr>
        <p:spPr>
          <a:xfrm>
            <a:off x="1346200" y="536957"/>
            <a:ext cx="8826500" cy="872743"/>
          </a:xfrm>
        </p:spPr>
        <p:txBody>
          <a:bodyPr>
            <a:normAutofit/>
          </a:bodyPr>
          <a:lstStyle/>
          <a:p>
            <a:r>
              <a:rPr lang="cs-CZ" sz="3200" b="1" dirty="0">
                <a:latin typeface="+mn-lt"/>
              </a:rPr>
              <a:t>Klíčové trendy v inovacích veřejné správy dle OECD</a:t>
            </a:r>
          </a:p>
        </p:txBody>
      </p:sp>
      <p:graphicFrame>
        <p:nvGraphicFramePr>
          <p:cNvPr id="4" name="Zástupný symbol pro obsah 3">
            <a:extLst>
              <a:ext uri="{FF2B5EF4-FFF2-40B4-BE49-F238E27FC236}">
                <a16:creationId xmlns="" xmlns:a16="http://schemas.microsoft.com/office/drawing/2014/main" id="{8603568D-7EAC-4312-9F68-679157AC55B7}"/>
              </a:ext>
            </a:extLst>
          </p:cNvPr>
          <p:cNvGraphicFramePr>
            <a:graphicFrameLocks noGrp="1"/>
          </p:cNvGraphicFramePr>
          <p:nvPr>
            <p:ph sz="half" idx="1"/>
            <p:extLst/>
          </p:nvPr>
        </p:nvGraphicFramePr>
        <p:xfrm>
          <a:off x="6016129" y="1869692"/>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ástupný symbol pro obsah 5">
            <a:extLst>
              <a:ext uri="{FF2B5EF4-FFF2-40B4-BE49-F238E27FC236}">
                <a16:creationId xmlns="" xmlns:a16="http://schemas.microsoft.com/office/drawing/2014/main" id="{2D24B783-8DDE-4A38-A568-9B31F05FBB6D}"/>
              </a:ext>
            </a:extLst>
          </p:cNvPr>
          <p:cNvSpPr>
            <a:spLocks noGrp="1"/>
          </p:cNvSpPr>
          <p:nvPr>
            <p:ph sz="half" idx="2"/>
          </p:nvPr>
        </p:nvSpPr>
        <p:spPr>
          <a:xfrm>
            <a:off x="1664676" y="1869692"/>
            <a:ext cx="4431323" cy="4351338"/>
          </a:xfrm>
        </p:spPr>
        <p:txBody>
          <a:bodyPr/>
          <a:lstStyle/>
          <a:p>
            <a:pPr marL="0" indent="0">
              <a:buNone/>
            </a:pPr>
            <a:endParaRPr lang="cs-CZ" dirty="0"/>
          </a:p>
          <a:p>
            <a:pPr marL="0" indent="0">
              <a:buNone/>
            </a:pPr>
            <a:endParaRPr lang="cs-CZ" dirty="0"/>
          </a:p>
          <a:p>
            <a:pPr marL="0" indent="0">
              <a:buNone/>
            </a:pPr>
            <a:r>
              <a:rPr lang="cs-CZ" dirty="0"/>
              <a:t>Nové technologie narušují status quo a vytváří řadu výzev a nových neznámých</a:t>
            </a:r>
          </a:p>
          <a:p>
            <a:pPr marL="0" indent="0">
              <a:buNone/>
            </a:pPr>
            <a:endParaRPr lang="cs-CZ" dirty="0"/>
          </a:p>
        </p:txBody>
      </p:sp>
      <p:pic>
        <p:nvPicPr>
          <p:cNvPr id="5" name="Obrázek 4">
            <a:extLst>
              <a:ext uri="{FF2B5EF4-FFF2-40B4-BE49-F238E27FC236}">
                <a16:creationId xmlns="" xmlns:a16="http://schemas.microsoft.com/office/drawing/2014/main" id="{6D95B877-0472-4C7F-A871-B866F8BAE3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2987242" y="2993104"/>
            <a:ext cx="6858000" cy="883516"/>
          </a:xfrm>
          <a:prstGeom prst="rect">
            <a:avLst/>
          </a:prstGeom>
        </p:spPr>
      </p:pic>
    </p:spTree>
    <p:extLst>
      <p:ext uri="{BB962C8B-B14F-4D97-AF65-F5344CB8AC3E}">
        <p14:creationId xmlns:p14="http://schemas.microsoft.com/office/powerpoint/2010/main" val="1158881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1D7CC8D-8CD4-43B4-8BC4-E7BE5ECCD004}"/>
              </a:ext>
            </a:extLst>
          </p:cNvPr>
          <p:cNvSpPr>
            <a:spLocks noGrp="1"/>
          </p:cNvSpPr>
          <p:nvPr>
            <p:ph type="title"/>
          </p:nvPr>
        </p:nvSpPr>
        <p:spPr>
          <a:xfrm>
            <a:off x="1427894" y="365125"/>
            <a:ext cx="10181493" cy="1325563"/>
          </a:xfrm>
        </p:spPr>
        <p:txBody>
          <a:bodyPr/>
          <a:lstStyle/>
          <a:p>
            <a:r>
              <a:rPr lang="cs-CZ" dirty="0"/>
              <a:t>Identita</a:t>
            </a:r>
          </a:p>
        </p:txBody>
      </p:sp>
      <p:sp>
        <p:nvSpPr>
          <p:cNvPr id="5" name="Zástupný symbol pro text 4">
            <a:extLst>
              <a:ext uri="{FF2B5EF4-FFF2-40B4-BE49-F238E27FC236}">
                <a16:creationId xmlns="" xmlns:a16="http://schemas.microsoft.com/office/drawing/2014/main" id="{63314854-5756-4535-846E-2771E828A71B}"/>
              </a:ext>
            </a:extLst>
          </p:cNvPr>
          <p:cNvSpPr>
            <a:spLocks noGrp="1"/>
          </p:cNvSpPr>
          <p:nvPr>
            <p:ph type="body" idx="1"/>
          </p:nvPr>
        </p:nvSpPr>
        <p:spPr>
          <a:xfrm>
            <a:off x="1427895" y="1733917"/>
            <a:ext cx="5157787" cy="823912"/>
          </a:xfrm>
        </p:spPr>
        <p:txBody>
          <a:bodyPr/>
          <a:lstStyle/>
          <a:p>
            <a:r>
              <a:rPr lang="cs-CZ" dirty="0"/>
              <a:t>Vybraná témata v této oblasti</a:t>
            </a:r>
          </a:p>
        </p:txBody>
      </p:sp>
      <p:sp>
        <p:nvSpPr>
          <p:cNvPr id="6" name="Zástupný symbol pro obsah 5">
            <a:extLst>
              <a:ext uri="{FF2B5EF4-FFF2-40B4-BE49-F238E27FC236}">
                <a16:creationId xmlns="" xmlns:a16="http://schemas.microsoft.com/office/drawing/2014/main" id="{7EF64764-FA3B-4111-898B-E69A4A746505}"/>
              </a:ext>
            </a:extLst>
          </p:cNvPr>
          <p:cNvSpPr>
            <a:spLocks noGrp="1"/>
          </p:cNvSpPr>
          <p:nvPr>
            <p:ph sz="half" idx="2"/>
          </p:nvPr>
        </p:nvSpPr>
        <p:spPr>
          <a:xfrm>
            <a:off x="1427894" y="2631587"/>
            <a:ext cx="10662505" cy="3684588"/>
          </a:xfrm>
        </p:spPr>
        <p:txBody>
          <a:bodyPr>
            <a:normAutofit/>
          </a:bodyPr>
          <a:lstStyle/>
          <a:p>
            <a:r>
              <a:rPr lang="cs-CZ" dirty="0"/>
              <a:t>Zavádění nových programů k podpoření identity</a:t>
            </a:r>
          </a:p>
          <a:p>
            <a:r>
              <a:rPr lang="cs-CZ" dirty="0"/>
              <a:t>Poslední vývoj je zaměřen na biometriky a </a:t>
            </a:r>
            <a:r>
              <a:rPr lang="cs-CZ" dirty="0" err="1"/>
              <a:t>blockchain</a:t>
            </a:r>
            <a:r>
              <a:rPr lang="cs-CZ" dirty="0"/>
              <a:t>, s čímž souvisí obavy z nedostatečné ochrany osobních údajů</a:t>
            </a:r>
          </a:p>
          <a:p>
            <a:r>
              <a:rPr lang="cs-CZ" dirty="0"/>
              <a:t>Open standardy mohou jedincům pomoci k vyjádření jejich jedinečné identity</a:t>
            </a:r>
          </a:p>
          <a:p>
            <a:endParaRPr lang="cs-CZ" dirty="0"/>
          </a:p>
        </p:txBody>
      </p:sp>
      <p:pic>
        <p:nvPicPr>
          <p:cNvPr id="9" name="Obrázek 8">
            <a:extLst>
              <a:ext uri="{FF2B5EF4-FFF2-40B4-BE49-F238E27FC236}">
                <a16:creationId xmlns="" xmlns:a16="http://schemas.microsoft.com/office/drawing/2014/main" id="{1D2181C8-8619-4566-A3C5-68D098A506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Tree>
    <p:extLst>
      <p:ext uri="{BB962C8B-B14F-4D97-AF65-F5344CB8AC3E}">
        <p14:creationId xmlns:p14="http://schemas.microsoft.com/office/powerpoint/2010/main" val="3172989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41BBCBC0-B4A1-4BB4-A1B4-A5E3CC36D101}"/>
              </a:ext>
            </a:extLst>
          </p:cNvPr>
          <p:cNvSpPr>
            <a:spLocks noGrp="1"/>
          </p:cNvSpPr>
          <p:nvPr>
            <p:ph type="title"/>
          </p:nvPr>
        </p:nvSpPr>
        <p:spPr>
          <a:xfrm>
            <a:off x="1565030" y="365125"/>
            <a:ext cx="9788770" cy="1325563"/>
          </a:xfrm>
        </p:spPr>
        <p:txBody>
          <a:bodyPr/>
          <a:lstStyle/>
          <a:p>
            <a:r>
              <a:rPr lang="cs-CZ" dirty="0"/>
              <a:t>Identita: </a:t>
            </a:r>
            <a:r>
              <a:rPr lang="cs-CZ" dirty="0" err="1"/>
              <a:t>Be</a:t>
            </a:r>
            <a:r>
              <a:rPr lang="cs-CZ" dirty="0"/>
              <a:t> </a:t>
            </a:r>
            <a:r>
              <a:rPr lang="cs-CZ" dirty="0" err="1"/>
              <a:t>Badges</a:t>
            </a:r>
            <a:r>
              <a:rPr lang="cs-CZ" dirty="0"/>
              <a:t> (případová studie)</a:t>
            </a:r>
          </a:p>
        </p:txBody>
      </p:sp>
      <p:sp>
        <p:nvSpPr>
          <p:cNvPr id="11" name="Zástupný symbol pro obsah 10">
            <a:extLst>
              <a:ext uri="{FF2B5EF4-FFF2-40B4-BE49-F238E27FC236}">
                <a16:creationId xmlns="" xmlns:a16="http://schemas.microsoft.com/office/drawing/2014/main" id="{08A44E10-6E42-4CA4-9154-31A3A30AF025}"/>
              </a:ext>
            </a:extLst>
          </p:cNvPr>
          <p:cNvSpPr>
            <a:spLocks noGrp="1"/>
          </p:cNvSpPr>
          <p:nvPr>
            <p:ph idx="1"/>
          </p:nvPr>
        </p:nvSpPr>
        <p:spPr>
          <a:xfrm>
            <a:off x="1565030" y="1825625"/>
            <a:ext cx="9788769" cy="4351338"/>
          </a:xfrm>
        </p:spPr>
        <p:txBody>
          <a:bodyPr/>
          <a:lstStyle/>
          <a:p>
            <a:r>
              <a:rPr lang="cs-CZ" dirty="0"/>
              <a:t>Digitální platforma v Belgii</a:t>
            </a:r>
          </a:p>
          <a:p>
            <a:r>
              <a:rPr lang="cs-CZ" dirty="0"/>
              <a:t>Motto: Jsem víc než jen známky</a:t>
            </a:r>
          </a:p>
          <a:p>
            <a:r>
              <a:rPr lang="cs-CZ" dirty="0"/>
              <a:t>Odznáčky odkrývají schopnosti a zkušenosti, které jedinec získá a nejsou oceněny diplomy či certifikáty</a:t>
            </a:r>
          </a:p>
          <a:p>
            <a:r>
              <a:rPr lang="cs-CZ" dirty="0"/>
              <a:t>Platforma pomáhá občanům uplatnit se na pracovním trhu a firmám nalézt nové zaměstnance</a:t>
            </a:r>
          </a:p>
        </p:txBody>
      </p:sp>
      <p:pic>
        <p:nvPicPr>
          <p:cNvPr id="4" name="Obrázek 3">
            <a:extLst>
              <a:ext uri="{FF2B5EF4-FFF2-40B4-BE49-F238E27FC236}">
                <a16:creationId xmlns="" xmlns:a16="http://schemas.microsoft.com/office/drawing/2014/main" id="{062625A4-11BC-4DAF-9F13-1017B230EE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Tree>
    <p:extLst>
      <p:ext uri="{BB962C8B-B14F-4D97-AF65-F5344CB8AC3E}">
        <p14:creationId xmlns:p14="http://schemas.microsoft.com/office/powerpoint/2010/main" val="4256866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3519BE6-5533-4FF3-9670-BB6FAD321051}"/>
              </a:ext>
            </a:extLst>
          </p:cNvPr>
          <p:cNvSpPr>
            <a:spLocks noGrp="1"/>
          </p:cNvSpPr>
          <p:nvPr>
            <p:ph type="title"/>
          </p:nvPr>
        </p:nvSpPr>
        <p:spPr>
          <a:xfrm>
            <a:off x="1414218" y="365125"/>
            <a:ext cx="9941169" cy="1325563"/>
          </a:xfrm>
        </p:spPr>
        <p:txBody>
          <a:bodyPr/>
          <a:lstStyle/>
          <a:p>
            <a:r>
              <a:rPr lang="cs-CZ" dirty="0"/>
              <a:t>Systémové přístupy</a:t>
            </a:r>
          </a:p>
        </p:txBody>
      </p:sp>
      <p:sp>
        <p:nvSpPr>
          <p:cNvPr id="4" name="Zástupný symbol pro text 3">
            <a:extLst>
              <a:ext uri="{FF2B5EF4-FFF2-40B4-BE49-F238E27FC236}">
                <a16:creationId xmlns="" xmlns:a16="http://schemas.microsoft.com/office/drawing/2014/main" id="{E5C8BFF3-8EAD-44D1-A7BC-26B32ED48B5D}"/>
              </a:ext>
            </a:extLst>
          </p:cNvPr>
          <p:cNvSpPr>
            <a:spLocks noGrp="1"/>
          </p:cNvSpPr>
          <p:nvPr>
            <p:ph type="body" idx="1"/>
          </p:nvPr>
        </p:nvSpPr>
        <p:spPr>
          <a:xfrm>
            <a:off x="1414219" y="1845286"/>
            <a:ext cx="5157787" cy="823912"/>
          </a:xfrm>
        </p:spPr>
        <p:txBody>
          <a:bodyPr/>
          <a:lstStyle/>
          <a:p>
            <a:r>
              <a:rPr lang="cs-CZ" dirty="0"/>
              <a:t>Témata		</a:t>
            </a:r>
          </a:p>
        </p:txBody>
      </p:sp>
      <p:sp>
        <p:nvSpPr>
          <p:cNvPr id="5" name="Zástupný symbol pro obsah 4">
            <a:extLst>
              <a:ext uri="{FF2B5EF4-FFF2-40B4-BE49-F238E27FC236}">
                <a16:creationId xmlns="" xmlns:a16="http://schemas.microsoft.com/office/drawing/2014/main" id="{CE00D53A-A5CF-411B-91B1-E351F957AFFB}"/>
              </a:ext>
            </a:extLst>
          </p:cNvPr>
          <p:cNvSpPr>
            <a:spLocks noGrp="1"/>
          </p:cNvSpPr>
          <p:nvPr>
            <p:ph sz="half" idx="2"/>
          </p:nvPr>
        </p:nvSpPr>
        <p:spPr>
          <a:xfrm>
            <a:off x="1414219" y="2669198"/>
            <a:ext cx="10257081" cy="3684588"/>
          </a:xfrm>
        </p:spPr>
        <p:txBody>
          <a:bodyPr>
            <a:normAutofit/>
          </a:bodyPr>
          <a:lstStyle/>
          <a:p>
            <a:r>
              <a:rPr lang="cs-CZ" dirty="0"/>
              <a:t>Inovátoři využívají systémové přístupy k řešení komplexních problémů, ale stále se potýkají s administrativními překážkami</a:t>
            </a:r>
          </a:p>
          <a:p>
            <a:r>
              <a:rPr lang="cs-CZ" dirty="0"/>
              <a:t>Zlepšení v diagnostice problému, která vede k systematické změně</a:t>
            </a:r>
          </a:p>
          <a:p>
            <a:r>
              <a:rPr lang="cs-CZ" dirty="0"/>
              <a:t>Inovátoři využívají systematické přístup k transformaci samotného veřejného sektoru</a:t>
            </a:r>
          </a:p>
          <a:p>
            <a:pPr marL="0" indent="0">
              <a:buNone/>
            </a:pPr>
            <a:endParaRPr lang="cs-CZ" dirty="0"/>
          </a:p>
        </p:txBody>
      </p:sp>
      <p:pic>
        <p:nvPicPr>
          <p:cNvPr id="8" name="Obrázek 7">
            <a:extLst>
              <a:ext uri="{FF2B5EF4-FFF2-40B4-BE49-F238E27FC236}">
                <a16:creationId xmlns="" xmlns:a16="http://schemas.microsoft.com/office/drawing/2014/main" id="{E7EB262D-0F99-4A0E-A09F-BA5E04BC6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Tree>
    <p:extLst>
      <p:ext uri="{BB962C8B-B14F-4D97-AF65-F5344CB8AC3E}">
        <p14:creationId xmlns:p14="http://schemas.microsoft.com/office/powerpoint/2010/main" val="2480940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6880C62-0B6D-4775-82E1-49CA5743B0C8}"/>
              </a:ext>
            </a:extLst>
          </p:cNvPr>
          <p:cNvSpPr>
            <a:spLocks noGrp="1"/>
          </p:cNvSpPr>
          <p:nvPr>
            <p:ph type="title"/>
          </p:nvPr>
        </p:nvSpPr>
        <p:spPr>
          <a:xfrm>
            <a:off x="1846384" y="365125"/>
            <a:ext cx="9507415" cy="1325563"/>
          </a:xfrm>
        </p:spPr>
        <p:txBody>
          <a:bodyPr/>
          <a:lstStyle/>
          <a:p>
            <a:r>
              <a:rPr lang="cs-CZ" dirty="0"/>
              <a:t>Systémové řízení: </a:t>
            </a:r>
            <a:r>
              <a:rPr lang="cs-CZ" dirty="0" err="1"/>
              <a:t>Predictiv</a:t>
            </a:r>
            <a:r>
              <a:rPr lang="cs-CZ" dirty="0"/>
              <a:t> (případová studie)</a:t>
            </a:r>
          </a:p>
        </p:txBody>
      </p:sp>
      <p:sp>
        <p:nvSpPr>
          <p:cNvPr id="3" name="Zástupný symbol pro obsah 2">
            <a:extLst>
              <a:ext uri="{FF2B5EF4-FFF2-40B4-BE49-F238E27FC236}">
                <a16:creationId xmlns="" xmlns:a16="http://schemas.microsoft.com/office/drawing/2014/main" id="{93098818-CFFE-4613-898F-114490B70513}"/>
              </a:ext>
            </a:extLst>
          </p:cNvPr>
          <p:cNvSpPr>
            <a:spLocks noGrp="1"/>
          </p:cNvSpPr>
          <p:nvPr>
            <p:ph idx="1"/>
          </p:nvPr>
        </p:nvSpPr>
        <p:spPr>
          <a:xfrm>
            <a:off x="1846385" y="1790700"/>
            <a:ext cx="6159500" cy="4702175"/>
          </a:xfrm>
        </p:spPr>
        <p:txBody>
          <a:bodyPr/>
          <a:lstStyle/>
          <a:p>
            <a:r>
              <a:rPr lang="cs-CZ" dirty="0"/>
              <a:t>Online platforma ve Velké Británii </a:t>
            </a:r>
          </a:p>
          <a:p>
            <a:r>
              <a:rPr lang="cs-CZ" dirty="0"/>
              <a:t>Behaviorální experimenty: testuje nová opatření ještě před zavedením</a:t>
            </a:r>
          </a:p>
          <a:p>
            <a:r>
              <a:rPr lang="cs-CZ" dirty="0"/>
              <a:t>Výrazné snížení času potřebného k testování nových opatření</a:t>
            </a:r>
          </a:p>
          <a:p>
            <a:endParaRPr lang="cs-CZ" dirty="0"/>
          </a:p>
        </p:txBody>
      </p:sp>
      <p:pic>
        <p:nvPicPr>
          <p:cNvPr id="4" name="Obrázek 3">
            <a:extLst>
              <a:ext uri="{FF2B5EF4-FFF2-40B4-BE49-F238E27FC236}">
                <a16:creationId xmlns="" xmlns:a16="http://schemas.microsoft.com/office/drawing/2014/main" id="{07D25BDC-2323-4B7E-9504-3D013CCDF4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Tree>
    <p:extLst>
      <p:ext uri="{BB962C8B-B14F-4D97-AF65-F5344CB8AC3E}">
        <p14:creationId xmlns:p14="http://schemas.microsoft.com/office/powerpoint/2010/main" val="1079190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 xmlns:a16="http://schemas.microsoft.com/office/drawing/2014/main" id="{E2F1B6E6-F0E1-4828-95CF-D014ABA6743E}"/>
              </a:ext>
            </a:extLst>
          </p:cNvPr>
          <p:cNvSpPr>
            <a:spLocks noGrp="1"/>
          </p:cNvSpPr>
          <p:nvPr>
            <p:ph type="title"/>
          </p:nvPr>
        </p:nvSpPr>
        <p:spPr>
          <a:xfrm>
            <a:off x="1332156" y="365125"/>
            <a:ext cx="10023231" cy="1325563"/>
          </a:xfrm>
        </p:spPr>
        <p:txBody>
          <a:bodyPr/>
          <a:lstStyle/>
          <a:p>
            <a:r>
              <a:rPr lang="cs-CZ" dirty="0"/>
              <a:t>Inkluze a zranitelná populace</a:t>
            </a:r>
          </a:p>
        </p:txBody>
      </p:sp>
      <p:sp>
        <p:nvSpPr>
          <p:cNvPr id="5" name="Zástupný symbol pro text 4">
            <a:extLst>
              <a:ext uri="{FF2B5EF4-FFF2-40B4-BE49-F238E27FC236}">
                <a16:creationId xmlns="" xmlns:a16="http://schemas.microsoft.com/office/drawing/2014/main" id="{2C7B1D8E-AB23-4ED7-9318-DE19BBF60F28}"/>
              </a:ext>
            </a:extLst>
          </p:cNvPr>
          <p:cNvSpPr>
            <a:spLocks noGrp="1"/>
          </p:cNvSpPr>
          <p:nvPr>
            <p:ph type="body" idx="1"/>
          </p:nvPr>
        </p:nvSpPr>
        <p:spPr>
          <a:xfrm>
            <a:off x="1332157" y="1804255"/>
            <a:ext cx="5157787" cy="823912"/>
          </a:xfrm>
        </p:spPr>
        <p:txBody>
          <a:bodyPr/>
          <a:lstStyle/>
          <a:p>
            <a:r>
              <a:rPr lang="cs-CZ" dirty="0"/>
              <a:t>Témata</a:t>
            </a:r>
          </a:p>
        </p:txBody>
      </p:sp>
      <p:sp>
        <p:nvSpPr>
          <p:cNvPr id="6" name="Zástupný symbol pro obsah 5">
            <a:extLst>
              <a:ext uri="{FF2B5EF4-FFF2-40B4-BE49-F238E27FC236}">
                <a16:creationId xmlns="" xmlns:a16="http://schemas.microsoft.com/office/drawing/2014/main" id="{4D405561-8625-4DD5-A604-00923BA065C2}"/>
              </a:ext>
            </a:extLst>
          </p:cNvPr>
          <p:cNvSpPr>
            <a:spLocks noGrp="1"/>
          </p:cNvSpPr>
          <p:nvPr>
            <p:ph sz="half" idx="2"/>
          </p:nvPr>
        </p:nvSpPr>
        <p:spPr>
          <a:xfrm>
            <a:off x="1332157" y="2628167"/>
            <a:ext cx="9208843" cy="3684588"/>
          </a:xfrm>
        </p:spPr>
        <p:txBody>
          <a:bodyPr/>
          <a:lstStyle/>
          <a:p>
            <a:r>
              <a:rPr lang="cs-CZ" dirty="0"/>
              <a:t>Inovativnost v dosažení cílů trvale udržitelného rozvoje</a:t>
            </a:r>
          </a:p>
          <a:p>
            <a:r>
              <a:rPr lang="cs-CZ" dirty="0"/>
              <a:t>V inovativních zemích se zmenšuje genderová mezera</a:t>
            </a:r>
          </a:p>
          <a:p>
            <a:r>
              <a:rPr lang="cs-CZ" dirty="0"/>
              <a:t>Stárnutí populace</a:t>
            </a:r>
          </a:p>
          <a:p>
            <a:r>
              <a:rPr lang="cs-CZ" dirty="0"/>
              <a:t>Systematický přístup podporuje nejzranitelnější</a:t>
            </a:r>
          </a:p>
          <a:p>
            <a:endParaRPr lang="cs-CZ" dirty="0"/>
          </a:p>
        </p:txBody>
      </p:sp>
      <p:pic>
        <p:nvPicPr>
          <p:cNvPr id="9" name="Obrázek 8">
            <a:extLst>
              <a:ext uri="{FF2B5EF4-FFF2-40B4-BE49-F238E27FC236}">
                <a16:creationId xmlns="" xmlns:a16="http://schemas.microsoft.com/office/drawing/2014/main" id="{0D8ED824-965C-4F87-9C0A-C8E6227104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Tree>
    <p:extLst>
      <p:ext uri="{BB962C8B-B14F-4D97-AF65-F5344CB8AC3E}">
        <p14:creationId xmlns:p14="http://schemas.microsoft.com/office/powerpoint/2010/main" val="1208278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 xmlns:a16="http://schemas.microsoft.com/office/drawing/2014/main" id="{E2F1B6E6-F0E1-4828-95CF-D014ABA6743E}"/>
              </a:ext>
            </a:extLst>
          </p:cNvPr>
          <p:cNvSpPr>
            <a:spLocks noGrp="1"/>
          </p:cNvSpPr>
          <p:nvPr>
            <p:ph type="title"/>
          </p:nvPr>
        </p:nvSpPr>
        <p:spPr>
          <a:xfrm>
            <a:off x="1693984" y="365125"/>
            <a:ext cx="9659815" cy="1325563"/>
          </a:xfrm>
        </p:spPr>
        <p:txBody>
          <a:bodyPr/>
          <a:lstStyle/>
          <a:p>
            <a:r>
              <a:rPr lang="cs-CZ" dirty="0"/>
              <a:t>Inkluze a zranitelná populace: </a:t>
            </a:r>
            <a:br>
              <a:rPr lang="cs-CZ" dirty="0"/>
            </a:br>
            <a:r>
              <a:rPr lang="cs-CZ" dirty="0"/>
              <a:t>Soul politika 50+ (případová studie)</a:t>
            </a:r>
          </a:p>
        </p:txBody>
      </p:sp>
      <p:sp>
        <p:nvSpPr>
          <p:cNvPr id="2" name="Zástupný symbol pro obsah 1">
            <a:extLst>
              <a:ext uri="{FF2B5EF4-FFF2-40B4-BE49-F238E27FC236}">
                <a16:creationId xmlns="" xmlns:a16="http://schemas.microsoft.com/office/drawing/2014/main" id="{05A8DF16-54E1-4375-93ED-344674F3A35C}"/>
              </a:ext>
            </a:extLst>
          </p:cNvPr>
          <p:cNvSpPr>
            <a:spLocks noGrp="1"/>
          </p:cNvSpPr>
          <p:nvPr>
            <p:ph idx="1"/>
          </p:nvPr>
        </p:nvSpPr>
        <p:spPr>
          <a:xfrm>
            <a:off x="1693984" y="1825625"/>
            <a:ext cx="9659816" cy="4351338"/>
          </a:xfrm>
        </p:spPr>
        <p:txBody>
          <a:bodyPr/>
          <a:lstStyle/>
          <a:p>
            <a:r>
              <a:rPr lang="cs-CZ" dirty="0"/>
              <a:t>Zaměření na potřeby občanů ve věku 50-64 let</a:t>
            </a:r>
          </a:p>
          <a:p>
            <a:r>
              <a:rPr lang="cs-CZ" dirty="0"/>
              <a:t>Umožnuje zůstat aktivní, pracující a účastnit se společenského </a:t>
            </a:r>
            <a:r>
              <a:rPr lang="cs-CZ" dirty="0" err="1"/>
              <a:t>žiovat</a:t>
            </a:r>
            <a:endParaRPr lang="cs-CZ" dirty="0"/>
          </a:p>
          <a:p>
            <a:r>
              <a:rPr lang="cs-CZ" dirty="0"/>
              <a:t>Komprehensivní infrastruktura s nadacemi, kampusy a seniorskými centry ve městě</a:t>
            </a:r>
          </a:p>
        </p:txBody>
      </p:sp>
      <p:pic>
        <p:nvPicPr>
          <p:cNvPr id="5" name="Obrázek 4">
            <a:extLst>
              <a:ext uri="{FF2B5EF4-FFF2-40B4-BE49-F238E27FC236}">
                <a16:creationId xmlns="" xmlns:a16="http://schemas.microsoft.com/office/drawing/2014/main" id="{41BCA848-8FA2-4F2F-BD2F-FF774DE4A4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Tree>
    <p:extLst>
      <p:ext uri="{BB962C8B-B14F-4D97-AF65-F5344CB8AC3E}">
        <p14:creationId xmlns:p14="http://schemas.microsoft.com/office/powerpoint/2010/main" val="411023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E8BDFC3E-1FDA-47B3-862F-28DE059B263C}"/>
              </a:ext>
            </a:extLst>
          </p:cNvPr>
          <p:cNvSpPr>
            <a:spLocks noGrp="1"/>
          </p:cNvSpPr>
          <p:nvPr>
            <p:ph type="title"/>
          </p:nvPr>
        </p:nvSpPr>
        <p:spPr>
          <a:xfrm>
            <a:off x="1386540" y="365125"/>
            <a:ext cx="9967259" cy="1325563"/>
          </a:xfrm>
        </p:spPr>
        <p:txBody>
          <a:bodyPr>
            <a:normAutofit/>
          </a:bodyPr>
          <a:lstStyle/>
          <a:p>
            <a:r>
              <a:rPr lang="cs-CZ" sz="3200" b="1" dirty="0">
                <a:latin typeface="+mn-lt"/>
              </a:rPr>
              <a:t>Trendy ve veřejné správě ve 21. století</a:t>
            </a:r>
            <a:br>
              <a:rPr lang="cs-CZ" sz="3200" b="1" dirty="0">
                <a:latin typeface="+mn-lt"/>
              </a:rPr>
            </a:br>
            <a:r>
              <a:rPr lang="cs-CZ" sz="2000" b="1" dirty="0">
                <a:latin typeface="+mn-lt"/>
              </a:rPr>
              <a:t>Dánsko - </a:t>
            </a:r>
            <a:r>
              <a:rPr lang="cs-CZ" sz="2000" b="1" dirty="0" err="1">
                <a:latin typeface="+mn-lt"/>
              </a:rPr>
              <a:t>Copenhagen</a:t>
            </a:r>
            <a:r>
              <a:rPr lang="cs-CZ" sz="2000" b="1" dirty="0">
                <a:latin typeface="+mn-lt"/>
              </a:rPr>
              <a:t> Institute </a:t>
            </a:r>
            <a:r>
              <a:rPr lang="cs-CZ" sz="2000" b="1" dirty="0" err="1">
                <a:latin typeface="+mn-lt"/>
              </a:rPr>
              <a:t>for</a:t>
            </a:r>
            <a:r>
              <a:rPr lang="cs-CZ" sz="2000" b="1" dirty="0">
                <a:latin typeface="+mn-lt"/>
              </a:rPr>
              <a:t> </a:t>
            </a:r>
            <a:r>
              <a:rPr lang="cs-CZ" sz="2000" b="1" dirty="0" err="1">
                <a:latin typeface="+mn-lt"/>
              </a:rPr>
              <a:t>Future</a:t>
            </a:r>
            <a:r>
              <a:rPr lang="cs-CZ" sz="2000" b="1" dirty="0">
                <a:latin typeface="+mn-lt"/>
              </a:rPr>
              <a:t> </a:t>
            </a:r>
            <a:r>
              <a:rPr lang="cs-CZ" sz="2000" b="1" dirty="0" err="1">
                <a:latin typeface="+mn-lt"/>
              </a:rPr>
              <a:t>Studies</a:t>
            </a:r>
            <a:endParaRPr lang="cs-CZ" sz="3200" b="1" dirty="0">
              <a:latin typeface="+mn-lt"/>
            </a:endParaRPr>
          </a:p>
        </p:txBody>
      </p:sp>
      <p:sp>
        <p:nvSpPr>
          <p:cNvPr id="3" name="Zástupný symbol pro obsah 2">
            <a:extLst>
              <a:ext uri="{FF2B5EF4-FFF2-40B4-BE49-F238E27FC236}">
                <a16:creationId xmlns="" xmlns:a16="http://schemas.microsoft.com/office/drawing/2014/main" id="{EA858006-A6D7-4D14-A090-0CCEF190629F}"/>
              </a:ext>
            </a:extLst>
          </p:cNvPr>
          <p:cNvSpPr>
            <a:spLocks noGrp="1"/>
          </p:cNvSpPr>
          <p:nvPr>
            <p:ph idx="1"/>
          </p:nvPr>
        </p:nvSpPr>
        <p:spPr>
          <a:xfrm>
            <a:off x="1386540" y="1825625"/>
            <a:ext cx="9967259" cy="4351338"/>
          </a:xfrm>
        </p:spPr>
        <p:txBody>
          <a:bodyPr/>
          <a:lstStyle/>
          <a:p>
            <a:r>
              <a:rPr lang="cs-CZ" dirty="0"/>
              <a:t>Vyšší podíl starších obyvatel - vyšší poptávka po specifických službách</a:t>
            </a:r>
          </a:p>
          <a:p>
            <a:r>
              <a:rPr lang="cs-CZ" dirty="0"/>
              <a:t>Vyšší zákaznická očekávání, komplexní požadavky, často i protichůdná očekávání</a:t>
            </a:r>
          </a:p>
          <a:p>
            <a:r>
              <a:rPr lang="cs-CZ" dirty="0"/>
              <a:t>Individualizované služby šité na míru koncovým uživatelům</a:t>
            </a:r>
          </a:p>
          <a:p>
            <a:r>
              <a:rPr lang="cs-CZ" dirty="0"/>
              <a:t>Nejen poskytovatel služeb, ale i zprostředkovatel – např. inovace</a:t>
            </a:r>
          </a:p>
          <a:p>
            <a:r>
              <a:rPr lang="cs-CZ" dirty="0"/>
              <a:t>Outsourcing jak ze soukromého sektoru, tak i v rámci veřejného</a:t>
            </a:r>
          </a:p>
          <a:p>
            <a:r>
              <a:rPr lang="cs-CZ" dirty="0"/>
              <a:t>Vyšší míra zapojení neziskového sektoru a veřejnosti do rozhodování</a:t>
            </a:r>
          </a:p>
          <a:p>
            <a:endParaRPr lang="cs-CZ" dirty="0"/>
          </a:p>
          <a:p>
            <a:endParaRPr lang="cs-CZ" dirty="0"/>
          </a:p>
          <a:p>
            <a:endParaRPr lang="cs-CZ" dirty="0"/>
          </a:p>
          <a:p>
            <a:endParaRPr lang="cs-CZ" dirty="0"/>
          </a:p>
        </p:txBody>
      </p:sp>
      <p:pic>
        <p:nvPicPr>
          <p:cNvPr id="4" name="Obrázek 3">
            <a:extLst>
              <a:ext uri="{FF2B5EF4-FFF2-40B4-BE49-F238E27FC236}">
                <a16:creationId xmlns="" xmlns:a16="http://schemas.microsoft.com/office/drawing/2014/main" id="{353B4D26-1FB7-4487-AACC-CFE74A66CF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Tree>
    <p:extLst>
      <p:ext uri="{BB962C8B-B14F-4D97-AF65-F5344CB8AC3E}">
        <p14:creationId xmlns:p14="http://schemas.microsoft.com/office/powerpoint/2010/main" val="120489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E8BDFC3E-1FDA-47B3-862F-28DE059B263C}"/>
              </a:ext>
            </a:extLst>
          </p:cNvPr>
          <p:cNvSpPr>
            <a:spLocks noGrp="1"/>
          </p:cNvSpPr>
          <p:nvPr>
            <p:ph type="title"/>
          </p:nvPr>
        </p:nvSpPr>
        <p:spPr>
          <a:xfrm>
            <a:off x="1386540" y="365125"/>
            <a:ext cx="9967259" cy="1325563"/>
          </a:xfrm>
        </p:spPr>
        <p:txBody>
          <a:bodyPr>
            <a:normAutofit fontScale="90000"/>
          </a:bodyPr>
          <a:lstStyle/>
          <a:p>
            <a:r>
              <a:rPr lang="cs-CZ" sz="3200" b="1" dirty="0">
                <a:latin typeface="+mn-lt"/>
              </a:rPr>
              <a:t>Trendy ve veřejné správě ve 21. století 1/2</a:t>
            </a:r>
            <a:br>
              <a:rPr lang="cs-CZ" sz="3200" b="1" dirty="0">
                <a:latin typeface="+mn-lt"/>
              </a:rPr>
            </a:br>
            <a:r>
              <a:rPr lang="en-US" sz="2200" b="1" dirty="0">
                <a:latin typeface="+mn-lt"/>
              </a:rPr>
              <a:t>Luxemburg Institute for Science and Technology</a:t>
            </a:r>
            <a:br>
              <a:rPr lang="en-US" sz="2200" b="1" dirty="0">
                <a:latin typeface="+mn-lt"/>
              </a:rPr>
            </a:br>
            <a:r>
              <a:rPr lang="en-US" sz="2200" b="1" dirty="0">
                <a:latin typeface="+mn-lt"/>
              </a:rPr>
              <a:t>in collaboration with European Institute of Public Administration</a:t>
            </a:r>
            <a:r>
              <a:rPr lang="en-US" sz="3200" b="1" dirty="0">
                <a:latin typeface="+mn-lt"/>
              </a:rPr>
              <a:t/>
            </a:r>
            <a:br>
              <a:rPr lang="en-US" sz="3200" b="1" dirty="0">
                <a:latin typeface="+mn-lt"/>
              </a:rPr>
            </a:br>
            <a:endParaRPr lang="cs-CZ" sz="3200" b="1" dirty="0">
              <a:latin typeface="+mn-lt"/>
            </a:endParaRPr>
          </a:p>
        </p:txBody>
      </p:sp>
      <p:sp>
        <p:nvSpPr>
          <p:cNvPr id="3" name="Zástupný symbol pro obsah 2">
            <a:extLst>
              <a:ext uri="{FF2B5EF4-FFF2-40B4-BE49-F238E27FC236}">
                <a16:creationId xmlns="" xmlns:a16="http://schemas.microsoft.com/office/drawing/2014/main" id="{EA858006-A6D7-4D14-A090-0CCEF190629F}"/>
              </a:ext>
            </a:extLst>
          </p:cNvPr>
          <p:cNvSpPr>
            <a:spLocks noGrp="1"/>
          </p:cNvSpPr>
          <p:nvPr>
            <p:ph idx="1"/>
          </p:nvPr>
        </p:nvSpPr>
        <p:spPr>
          <a:xfrm>
            <a:off x="1386540" y="1825625"/>
            <a:ext cx="9967259" cy="4351338"/>
          </a:xfrm>
        </p:spPr>
        <p:txBody>
          <a:bodyPr/>
          <a:lstStyle/>
          <a:p>
            <a:r>
              <a:rPr lang="cs-CZ" dirty="0"/>
              <a:t>Inovačně orientovaná kultura</a:t>
            </a:r>
          </a:p>
          <a:p>
            <a:pPr lvl="1"/>
            <a:r>
              <a:rPr lang="cs-CZ" dirty="0"/>
              <a:t>Realizace i rizikovějších aktivit a projektů</a:t>
            </a:r>
          </a:p>
          <a:p>
            <a:pPr lvl="1"/>
            <a:r>
              <a:rPr lang="cs-CZ" dirty="0"/>
              <a:t>Spolupráce s inovačními huby, </a:t>
            </a:r>
            <a:r>
              <a:rPr lang="cs-CZ" dirty="0" err="1"/>
              <a:t>laby</a:t>
            </a:r>
            <a:r>
              <a:rPr lang="cs-CZ" dirty="0"/>
              <a:t> a organizacemi</a:t>
            </a:r>
          </a:p>
          <a:p>
            <a:pPr lvl="1"/>
            <a:r>
              <a:rPr lang="cs-CZ" dirty="0"/>
              <a:t>Otevřenost změnám a novým myšlenkám a nápadům</a:t>
            </a:r>
          </a:p>
          <a:p>
            <a:pPr lvl="1"/>
            <a:r>
              <a:rPr lang="cs-CZ" dirty="0"/>
              <a:t>Experimentování</a:t>
            </a:r>
          </a:p>
          <a:p>
            <a:r>
              <a:rPr lang="cs-CZ" dirty="0"/>
              <a:t>Kultura </a:t>
            </a:r>
            <a:r>
              <a:rPr lang="cs-CZ" dirty="0" err="1"/>
              <a:t>leadershipu</a:t>
            </a:r>
            <a:endParaRPr lang="cs-CZ" dirty="0"/>
          </a:p>
          <a:p>
            <a:pPr lvl="1"/>
            <a:r>
              <a:rPr lang="cs-CZ" dirty="0"/>
              <a:t>Objektivní pozorování a diskuse bez ohledu na hierarchii</a:t>
            </a:r>
          </a:p>
          <a:p>
            <a:pPr lvl="1"/>
            <a:r>
              <a:rPr lang="cs-CZ" dirty="0"/>
              <a:t>Učení se praxí</a:t>
            </a:r>
          </a:p>
          <a:p>
            <a:pPr lvl="1"/>
            <a:r>
              <a:rPr lang="cs-CZ" dirty="0"/>
              <a:t>Přenášení odpovědnosti a delegování</a:t>
            </a:r>
          </a:p>
          <a:p>
            <a:pPr lvl="1"/>
            <a:r>
              <a:rPr lang="cs-CZ" dirty="0"/>
              <a:t>Důvěra a transparentnost</a:t>
            </a:r>
          </a:p>
          <a:p>
            <a:pPr lvl="1"/>
            <a:endParaRPr lang="cs-CZ" dirty="0"/>
          </a:p>
          <a:p>
            <a:endParaRPr lang="cs-CZ" dirty="0"/>
          </a:p>
          <a:p>
            <a:pPr lvl="1"/>
            <a:endParaRPr lang="cs-CZ" dirty="0"/>
          </a:p>
          <a:p>
            <a:endParaRPr lang="cs-CZ" dirty="0"/>
          </a:p>
          <a:p>
            <a:endParaRPr lang="cs-CZ" dirty="0"/>
          </a:p>
          <a:p>
            <a:endParaRPr lang="cs-CZ" dirty="0"/>
          </a:p>
          <a:p>
            <a:endParaRPr lang="cs-CZ" dirty="0"/>
          </a:p>
        </p:txBody>
      </p:sp>
      <p:pic>
        <p:nvPicPr>
          <p:cNvPr id="4" name="Obrázek 3">
            <a:extLst>
              <a:ext uri="{FF2B5EF4-FFF2-40B4-BE49-F238E27FC236}">
                <a16:creationId xmlns="" xmlns:a16="http://schemas.microsoft.com/office/drawing/2014/main" id="{353B4D26-1FB7-4487-AACC-CFE74A66CF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Tree>
    <p:extLst>
      <p:ext uri="{BB962C8B-B14F-4D97-AF65-F5344CB8AC3E}">
        <p14:creationId xmlns:p14="http://schemas.microsoft.com/office/powerpoint/2010/main" val="3735743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E8BDFC3E-1FDA-47B3-862F-28DE059B263C}"/>
              </a:ext>
            </a:extLst>
          </p:cNvPr>
          <p:cNvSpPr>
            <a:spLocks noGrp="1"/>
          </p:cNvSpPr>
          <p:nvPr>
            <p:ph type="title"/>
          </p:nvPr>
        </p:nvSpPr>
        <p:spPr>
          <a:xfrm>
            <a:off x="1386540" y="365125"/>
            <a:ext cx="9967259" cy="1325563"/>
          </a:xfrm>
        </p:spPr>
        <p:txBody>
          <a:bodyPr>
            <a:normAutofit fontScale="90000"/>
          </a:bodyPr>
          <a:lstStyle/>
          <a:p>
            <a:r>
              <a:rPr lang="cs-CZ" sz="3200" b="1" dirty="0">
                <a:latin typeface="+mn-lt"/>
              </a:rPr>
              <a:t>Trendy ve veřejné správě ve 21. století 2/2</a:t>
            </a:r>
            <a:br>
              <a:rPr lang="cs-CZ" sz="3200" b="1" dirty="0">
                <a:latin typeface="+mn-lt"/>
              </a:rPr>
            </a:br>
            <a:r>
              <a:rPr lang="en-US" sz="2200" b="1" dirty="0">
                <a:latin typeface="+mn-lt"/>
              </a:rPr>
              <a:t>Luxemburg Institute for Science and Technology</a:t>
            </a:r>
            <a:br>
              <a:rPr lang="en-US" sz="2200" b="1" dirty="0">
                <a:latin typeface="+mn-lt"/>
              </a:rPr>
            </a:br>
            <a:r>
              <a:rPr lang="en-US" sz="2200" b="1" dirty="0">
                <a:latin typeface="+mn-lt"/>
              </a:rPr>
              <a:t>in collaboration with European Institute of Public Administration</a:t>
            </a:r>
            <a:r>
              <a:rPr lang="en-US" sz="3200" b="1" dirty="0">
                <a:latin typeface="+mn-lt"/>
              </a:rPr>
              <a:t/>
            </a:r>
            <a:br>
              <a:rPr lang="en-US" sz="3200" b="1" dirty="0">
                <a:latin typeface="+mn-lt"/>
              </a:rPr>
            </a:br>
            <a:endParaRPr lang="cs-CZ" sz="3200" b="1" dirty="0">
              <a:latin typeface="+mn-lt"/>
            </a:endParaRPr>
          </a:p>
        </p:txBody>
      </p:sp>
      <p:sp>
        <p:nvSpPr>
          <p:cNvPr id="3" name="Zástupný symbol pro obsah 2">
            <a:extLst>
              <a:ext uri="{FF2B5EF4-FFF2-40B4-BE49-F238E27FC236}">
                <a16:creationId xmlns="" xmlns:a16="http://schemas.microsoft.com/office/drawing/2014/main" id="{EA858006-A6D7-4D14-A090-0CCEF190629F}"/>
              </a:ext>
            </a:extLst>
          </p:cNvPr>
          <p:cNvSpPr>
            <a:spLocks noGrp="1"/>
          </p:cNvSpPr>
          <p:nvPr>
            <p:ph idx="1"/>
          </p:nvPr>
        </p:nvSpPr>
        <p:spPr>
          <a:xfrm>
            <a:off x="1386540" y="1825625"/>
            <a:ext cx="9967259" cy="4351338"/>
          </a:xfrm>
        </p:spPr>
        <p:txBody>
          <a:bodyPr>
            <a:normAutofit lnSpcReduction="10000"/>
          </a:bodyPr>
          <a:lstStyle/>
          <a:p>
            <a:r>
              <a:rPr lang="cs-CZ" dirty="0"/>
              <a:t>Zapojování stakeholders</a:t>
            </a:r>
          </a:p>
          <a:p>
            <a:pPr lvl="1"/>
            <a:r>
              <a:rPr lang="cs-CZ" dirty="0"/>
              <a:t>Otevřenost, kultura začleňování</a:t>
            </a:r>
          </a:p>
          <a:p>
            <a:pPr lvl="1"/>
            <a:r>
              <a:rPr lang="cs-CZ" dirty="0"/>
              <a:t>Orientace na potřeby obyvatel</a:t>
            </a:r>
          </a:p>
          <a:p>
            <a:pPr lvl="1"/>
            <a:r>
              <a:rPr lang="cs-CZ" dirty="0"/>
              <a:t>Spolupráce jako protiklad k obstrukci, zákazu, regulaci, zamítnutí</a:t>
            </a:r>
          </a:p>
          <a:p>
            <a:pPr lvl="1"/>
            <a:r>
              <a:rPr lang="cs-CZ" dirty="0"/>
              <a:t>Sdílení informací</a:t>
            </a:r>
          </a:p>
          <a:p>
            <a:pPr lvl="1"/>
            <a:r>
              <a:rPr lang="cs-CZ" dirty="0"/>
              <a:t>Propracovaný HR management, zpětné vazby, organizační podpora</a:t>
            </a:r>
          </a:p>
          <a:p>
            <a:r>
              <a:rPr lang="cs-CZ" dirty="0"/>
              <a:t>Kreativnější pracovní prostředí</a:t>
            </a:r>
          </a:p>
          <a:p>
            <a:pPr lvl="1"/>
            <a:r>
              <a:rPr lang="cs-CZ" dirty="0"/>
              <a:t>Ne tolik hierarchicky svázaný styl řízení, týmová kultura, procesní řízení</a:t>
            </a:r>
          </a:p>
          <a:p>
            <a:pPr lvl="1"/>
            <a:r>
              <a:rPr lang="cs-CZ" dirty="0"/>
              <a:t>Adaptace na nové technologie</a:t>
            </a:r>
          </a:p>
          <a:p>
            <a:pPr lvl="1"/>
            <a:r>
              <a:rPr lang="cs-CZ" dirty="0"/>
              <a:t>Řízení lidí založené na kompetencích</a:t>
            </a:r>
          </a:p>
          <a:p>
            <a:pPr lvl="1"/>
            <a:r>
              <a:rPr lang="cs-CZ" dirty="0"/>
              <a:t>Decentralizace, flexibilní pracovní prostředí a podmínky</a:t>
            </a:r>
          </a:p>
          <a:p>
            <a:endParaRPr lang="cs-CZ" dirty="0"/>
          </a:p>
          <a:p>
            <a:pPr lvl="1"/>
            <a:endParaRPr lang="cs-CZ" dirty="0"/>
          </a:p>
          <a:p>
            <a:endParaRPr lang="cs-CZ" dirty="0"/>
          </a:p>
          <a:p>
            <a:endParaRPr lang="cs-CZ" dirty="0"/>
          </a:p>
          <a:p>
            <a:endParaRPr lang="cs-CZ" dirty="0"/>
          </a:p>
          <a:p>
            <a:endParaRPr lang="cs-CZ" dirty="0"/>
          </a:p>
        </p:txBody>
      </p:sp>
      <p:pic>
        <p:nvPicPr>
          <p:cNvPr id="4" name="Obrázek 3">
            <a:extLst>
              <a:ext uri="{FF2B5EF4-FFF2-40B4-BE49-F238E27FC236}">
                <a16:creationId xmlns="" xmlns:a16="http://schemas.microsoft.com/office/drawing/2014/main" id="{353B4D26-1FB7-4487-AACC-CFE74A66CF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Tree>
    <p:extLst>
      <p:ext uri="{BB962C8B-B14F-4D97-AF65-F5344CB8AC3E}">
        <p14:creationId xmlns:p14="http://schemas.microsoft.com/office/powerpoint/2010/main" val="292268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pic>
        <p:nvPicPr>
          <p:cNvPr id="4" name="Obrázek 3">
            <a:extLst>
              <a:ext uri="{FF2B5EF4-FFF2-40B4-BE49-F238E27FC236}">
                <a16:creationId xmlns="" xmlns:a16="http://schemas.microsoft.com/office/drawing/2014/main" id="{B6FAFFA8-EFAC-1947-BCF4-3D897D925704}"/>
              </a:ext>
            </a:extLst>
          </p:cNvPr>
          <p:cNvPicPr>
            <a:picLocks noChangeAspect="1"/>
          </p:cNvPicPr>
          <p:nvPr/>
        </p:nvPicPr>
        <p:blipFill>
          <a:blip r:embed="rId3"/>
          <a:stretch>
            <a:fillRect/>
          </a:stretch>
        </p:blipFill>
        <p:spPr>
          <a:xfrm>
            <a:off x="1397167" y="1847849"/>
            <a:ext cx="9397666" cy="3924300"/>
          </a:xfrm>
          <a:prstGeom prst="rect">
            <a:avLst/>
          </a:prstGeom>
        </p:spPr>
      </p:pic>
      <p:sp>
        <p:nvSpPr>
          <p:cNvPr id="6" name="TextovéPole 5">
            <a:extLst>
              <a:ext uri="{FF2B5EF4-FFF2-40B4-BE49-F238E27FC236}">
                <a16:creationId xmlns="" xmlns:a16="http://schemas.microsoft.com/office/drawing/2014/main" id="{A9315697-A8F0-FB4A-A863-C31E157C7D78}"/>
              </a:ext>
            </a:extLst>
          </p:cNvPr>
          <p:cNvSpPr txBox="1"/>
          <p:nvPr/>
        </p:nvSpPr>
        <p:spPr>
          <a:xfrm>
            <a:off x="1549400" y="901700"/>
            <a:ext cx="7865038" cy="523220"/>
          </a:xfrm>
          <a:prstGeom prst="rect">
            <a:avLst/>
          </a:prstGeom>
          <a:noFill/>
        </p:spPr>
        <p:txBody>
          <a:bodyPr wrap="none" rtlCol="0">
            <a:spAutoFit/>
          </a:bodyPr>
          <a:lstStyle/>
          <a:p>
            <a:r>
              <a:rPr lang="cs-CZ" sz="2800" dirty="0"/>
              <a:t>Zdroje pro komparaci, které Evropská komise využila:</a:t>
            </a:r>
          </a:p>
        </p:txBody>
      </p:sp>
    </p:spTree>
    <p:extLst>
      <p:ext uri="{BB962C8B-B14F-4D97-AF65-F5344CB8AC3E}">
        <p14:creationId xmlns:p14="http://schemas.microsoft.com/office/powerpoint/2010/main" val="1390256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E8BDFC3E-1FDA-47B3-862F-28DE059B263C}"/>
              </a:ext>
            </a:extLst>
          </p:cNvPr>
          <p:cNvSpPr>
            <a:spLocks noGrp="1"/>
          </p:cNvSpPr>
          <p:nvPr>
            <p:ph type="title"/>
          </p:nvPr>
        </p:nvSpPr>
        <p:spPr>
          <a:xfrm>
            <a:off x="1386540" y="365125"/>
            <a:ext cx="9967259" cy="1325563"/>
          </a:xfrm>
        </p:spPr>
        <p:txBody>
          <a:bodyPr>
            <a:normAutofit/>
          </a:bodyPr>
          <a:lstStyle/>
          <a:p>
            <a:r>
              <a:rPr lang="cs-CZ" sz="3200" b="1" dirty="0">
                <a:latin typeface="+mn-lt"/>
              </a:rPr>
              <a:t>Trendy ve veřejné správě ve 21. století</a:t>
            </a:r>
            <a:br>
              <a:rPr lang="cs-CZ" sz="3200" b="1" dirty="0">
                <a:latin typeface="+mn-lt"/>
              </a:rPr>
            </a:br>
            <a:r>
              <a:rPr lang="cs-CZ" sz="2200" b="1" dirty="0">
                <a:latin typeface="+mn-lt"/>
              </a:rPr>
              <a:t>Smart Cities / eGovernment</a:t>
            </a:r>
            <a:endParaRPr lang="cs-CZ" sz="3200" b="1" dirty="0">
              <a:latin typeface="+mn-lt"/>
            </a:endParaRPr>
          </a:p>
        </p:txBody>
      </p:sp>
      <p:sp>
        <p:nvSpPr>
          <p:cNvPr id="3" name="Zástupný symbol pro obsah 2">
            <a:extLst>
              <a:ext uri="{FF2B5EF4-FFF2-40B4-BE49-F238E27FC236}">
                <a16:creationId xmlns="" xmlns:a16="http://schemas.microsoft.com/office/drawing/2014/main" id="{EA858006-A6D7-4D14-A090-0CCEF190629F}"/>
              </a:ext>
            </a:extLst>
          </p:cNvPr>
          <p:cNvSpPr>
            <a:spLocks noGrp="1"/>
          </p:cNvSpPr>
          <p:nvPr>
            <p:ph idx="1"/>
          </p:nvPr>
        </p:nvSpPr>
        <p:spPr>
          <a:xfrm>
            <a:off x="1386540" y="1825625"/>
            <a:ext cx="9967259" cy="4351338"/>
          </a:xfrm>
        </p:spPr>
        <p:txBody>
          <a:bodyPr>
            <a:normAutofit/>
          </a:bodyPr>
          <a:lstStyle/>
          <a:p>
            <a:r>
              <a:rPr lang="cs-CZ" dirty="0"/>
              <a:t>Online sdílené služby a úložiště</a:t>
            </a:r>
          </a:p>
          <a:p>
            <a:r>
              <a:rPr lang="cs-CZ" dirty="0"/>
              <a:t>Automatizované online nástroje pro komunikaci a vyřizování požadavků občanů</a:t>
            </a:r>
          </a:p>
          <a:p>
            <a:r>
              <a:rPr lang="cs-CZ" dirty="0" err="1"/>
              <a:t>Kyberbezpečnost</a:t>
            </a:r>
            <a:endParaRPr lang="cs-CZ" dirty="0"/>
          </a:p>
          <a:p>
            <a:r>
              <a:rPr lang="cs-CZ" dirty="0"/>
              <a:t>Mobilní aplikace</a:t>
            </a:r>
          </a:p>
          <a:p>
            <a:r>
              <a:rPr lang="cs-CZ" dirty="0"/>
              <a:t>Internet věcí – správa, investice, údržba</a:t>
            </a:r>
          </a:p>
          <a:p>
            <a:r>
              <a:rPr lang="cs-CZ" dirty="0"/>
              <a:t>Big Data – zpracování, vyhodnocování, aplikace</a:t>
            </a:r>
          </a:p>
          <a:p>
            <a:pPr lvl="1"/>
            <a:endParaRPr lang="cs-CZ" dirty="0"/>
          </a:p>
          <a:p>
            <a:endParaRPr lang="cs-CZ" dirty="0"/>
          </a:p>
          <a:p>
            <a:endParaRPr lang="cs-CZ" dirty="0"/>
          </a:p>
          <a:p>
            <a:endParaRPr lang="cs-CZ" dirty="0"/>
          </a:p>
          <a:p>
            <a:endParaRPr lang="cs-CZ" dirty="0"/>
          </a:p>
        </p:txBody>
      </p:sp>
      <p:pic>
        <p:nvPicPr>
          <p:cNvPr id="4" name="Obrázek 3">
            <a:extLst>
              <a:ext uri="{FF2B5EF4-FFF2-40B4-BE49-F238E27FC236}">
                <a16:creationId xmlns="" xmlns:a16="http://schemas.microsoft.com/office/drawing/2014/main" id="{353B4D26-1FB7-4487-AACC-CFE74A66CF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Tree>
    <p:extLst>
      <p:ext uri="{BB962C8B-B14F-4D97-AF65-F5344CB8AC3E}">
        <p14:creationId xmlns:p14="http://schemas.microsoft.com/office/powerpoint/2010/main" val="382221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
        <p:nvSpPr>
          <p:cNvPr id="2" name="TextovéPole 1">
            <a:extLst>
              <a:ext uri="{FF2B5EF4-FFF2-40B4-BE49-F238E27FC236}">
                <a16:creationId xmlns="" xmlns:a16="http://schemas.microsoft.com/office/drawing/2014/main" id="{D54AD0E6-8FE5-2846-8C66-62AD12D61C10}"/>
              </a:ext>
            </a:extLst>
          </p:cNvPr>
          <p:cNvSpPr txBox="1"/>
          <p:nvPr/>
        </p:nvSpPr>
        <p:spPr>
          <a:xfrm>
            <a:off x="1825851" y="1143000"/>
            <a:ext cx="10035949" cy="707886"/>
          </a:xfrm>
          <a:prstGeom prst="rect">
            <a:avLst/>
          </a:prstGeom>
          <a:noFill/>
        </p:spPr>
        <p:txBody>
          <a:bodyPr wrap="square" rtlCol="0">
            <a:spAutoFit/>
          </a:bodyPr>
          <a:lstStyle/>
          <a:p>
            <a:r>
              <a:rPr lang="cs-CZ" sz="4000" b="1" dirty="0"/>
              <a:t>Změní trendy a směry rozvoje naši práci?</a:t>
            </a:r>
          </a:p>
        </p:txBody>
      </p:sp>
      <p:sp>
        <p:nvSpPr>
          <p:cNvPr id="4" name="TextovéPole 3">
            <a:extLst>
              <a:ext uri="{FF2B5EF4-FFF2-40B4-BE49-F238E27FC236}">
                <a16:creationId xmlns="" xmlns:a16="http://schemas.microsoft.com/office/drawing/2014/main" id="{4914A94B-D3D5-5F4D-B88C-AB425C1D4E3E}"/>
              </a:ext>
            </a:extLst>
          </p:cNvPr>
          <p:cNvSpPr txBox="1"/>
          <p:nvPr/>
        </p:nvSpPr>
        <p:spPr>
          <a:xfrm>
            <a:off x="1825851" y="3114289"/>
            <a:ext cx="8166100" cy="2062103"/>
          </a:xfrm>
          <a:prstGeom prst="rect">
            <a:avLst/>
          </a:prstGeom>
          <a:noFill/>
        </p:spPr>
        <p:txBody>
          <a:bodyPr wrap="square" rtlCol="0">
            <a:spAutoFit/>
          </a:bodyPr>
          <a:lstStyle/>
          <a:p>
            <a:r>
              <a:rPr lang="cs-CZ" sz="3200" dirty="0"/>
              <a:t>Veřejná správa se vyvíjí a reaguje na změny ve světě. </a:t>
            </a:r>
            <a:r>
              <a:rPr lang="cs-CZ" sz="3200" b="1" dirty="0"/>
              <a:t>Změny jsou však stále rychlejší </a:t>
            </a:r>
            <a:r>
              <a:rPr lang="cs-CZ" sz="3200" dirty="0"/>
              <a:t>a na to veřejná správa v ČR obtížně reaguje.</a:t>
            </a:r>
          </a:p>
          <a:p>
            <a:endParaRPr lang="cs-CZ" sz="3200" dirty="0"/>
          </a:p>
        </p:txBody>
      </p:sp>
    </p:spTree>
    <p:extLst>
      <p:ext uri="{BB962C8B-B14F-4D97-AF65-F5344CB8AC3E}">
        <p14:creationId xmlns:p14="http://schemas.microsoft.com/office/powerpoint/2010/main" val="59205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pic>
        <p:nvPicPr>
          <p:cNvPr id="3" name="Obrázek 2">
            <a:extLst>
              <a:ext uri="{FF2B5EF4-FFF2-40B4-BE49-F238E27FC236}">
                <a16:creationId xmlns="" xmlns:a16="http://schemas.microsoft.com/office/drawing/2014/main" id="{DF8B8ADE-78CF-9746-9EB1-E8DD121A7C89}"/>
              </a:ext>
            </a:extLst>
          </p:cNvPr>
          <p:cNvPicPr>
            <a:picLocks noChangeAspect="1"/>
          </p:cNvPicPr>
          <p:nvPr/>
        </p:nvPicPr>
        <p:blipFill>
          <a:blip r:embed="rId3"/>
          <a:stretch>
            <a:fillRect/>
          </a:stretch>
        </p:blipFill>
        <p:spPr>
          <a:xfrm>
            <a:off x="1155700" y="133349"/>
            <a:ext cx="8940800" cy="6591300"/>
          </a:xfrm>
          <a:prstGeom prst="rect">
            <a:avLst/>
          </a:prstGeom>
        </p:spPr>
      </p:pic>
      <p:graphicFrame>
        <p:nvGraphicFramePr>
          <p:cNvPr id="4" name="Tabulka 3">
            <a:extLst>
              <a:ext uri="{FF2B5EF4-FFF2-40B4-BE49-F238E27FC236}">
                <a16:creationId xmlns="" xmlns:a16="http://schemas.microsoft.com/office/drawing/2014/main" id="{5A86106A-B6DE-6E46-B1C7-F05A7CB7B2EC}"/>
              </a:ext>
            </a:extLst>
          </p:cNvPr>
          <p:cNvGraphicFramePr>
            <a:graphicFrameLocks noGrp="1"/>
          </p:cNvGraphicFramePr>
          <p:nvPr>
            <p:extLst>
              <p:ext uri="{D42A27DB-BD31-4B8C-83A1-F6EECF244321}">
                <p14:modId xmlns:p14="http://schemas.microsoft.com/office/powerpoint/2010/main" val="2346853620"/>
              </p:ext>
            </p:extLst>
          </p:nvPr>
        </p:nvGraphicFramePr>
        <p:xfrm>
          <a:off x="10228443" y="823754"/>
          <a:ext cx="1823857" cy="4526280"/>
        </p:xfrm>
        <a:graphic>
          <a:graphicData uri="http://schemas.openxmlformats.org/drawingml/2006/table">
            <a:tbl>
              <a:tblPr/>
              <a:tblGrid>
                <a:gridCol w="493357">
                  <a:extLst>
                    <a:ext uri="{9D8B030D-6E8A-4147-A177-3AD203B41FA5}">
                      <a16:colId xmlns="" xmlns:a16="http://schemas.microsoft.com/office/drawing/2014/main" val="3240030100"/>
                    </a:ext>
                  </a:extLst>
                </a:gridCol>
                <a:gridCol w="1330500">
                  <a:extLst>
                    <a:ext uri="{9D8B030D-6E8A-4147-A177-3AD203B41FA5}">
                      <a16:colId xmlns="" xmlns:a16="http://schemas.microsoft.com/office/drawing/2014/main" val="511063520"/>
                    </a:ext>
                  </a:extLst>
                </a:gridCol>
              </a:tblGrid>
              <a:tr h="161161">
                <a:tc>
                  <a:txBody>
                    <a:bodyPr/>
                    <a:lstStyle/>
                    <a:p>
                      <a:r>
                        <a:rPr lang="cs-CZ" sz="1100">
                          <a:effectLst/>
                          <a:latin typeface="Arial" panose="020B0604020202020204" pitchFamily="34" charset="0"/>
                        </a:rPr>
                        <a:t>EL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Řecko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82340344"/>
                  </a:ext>
                </a:extLst>
              </a:tr>
              <a:tr h="161161">
                <a:tc>
                  <a:txBody>
                    <a:bodyPr/>
                    <a:lstStyle/>
                    <a:p>
                      <a:r>
                        <a:rPr lang="cs-CZ" sz="1100">
                          <a:effectLst/>
                          <a:latin typeface="Arial" panose="020B0604020202020204" pitchFamily="34" charset="0"/>
                        </a:rPr>
                        <a:t>ES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Španělsko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67855988"/>
                  </a:ext>
                </a:extLst>
              </a:tr>
              <a:tr h="161161">
                <a:tc>
                  <a:txBody>
                    <a:bodyPr/>
                    <a:lstStyle/>
                    <a:p>
                      <a:r>
                        <a:rPr lang="cs-CZ" sz="1100">
                          <a:effectLst/>
                          <a:latin typeface="Arial" panose="020B0604020202020204" pitchFamily="34" charset="0"/>
                        </a:rPr>
                        <a:t>FR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Francie</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89845029"/>
                  </a:ext>
                </a:extLst>
              </a:tr>
              <a:tr h="161161">
                <a:tc>
                  <a:txBody>
                    <a:bodyPr/>
                    <a:lstStyle/>
                    <a:p>
                      <a:r>
                        <a:rPr lang="cs-CZ" sz="1100">
                          <a:effectLst/>
                          <a:latin typeface="Arial" panose="020B0604020202020204" pitchFamily="34" charset="0"/>
                        </a:rPr>
                        <a:t>IT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Itálie</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35711014"/>
                  </a:ext>
                </a:extLst>
              </a:tr>
              <a:tr h="161161">
                <a:tc>
                  <a:txBody>
                    <a:bodyPr/>
                    <a:lstStyle/>
                    <a:p>
                      <a:r>
                        <a:rPr lang="cs-CZ" sz="1100">
                          <a:effectLst/>
                          <a:latin typeface="Arial" panose="020B0604020202020204" pitchFamily="34" charset="0"/>
                        </a:rPr>
                        <a:t>CY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Kypr</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54058290"/>
                  </a:ext>
                </a:extLst>
              </a:tr>
              <a:tr h="161161">
                <a:tc>
                  <a:txBody>
                    <a:bodyPr/>
                    <a:lstStyle/>
                    <a:p>
                      <a:r>
                        <a:rPr lang="cs-CZ" sz="1100">
                          <a:effectLst/>
                          <a:latin typeface="Arial" panose="020B0604020202020204" pitchFamily="34" charset="0"/>
                        </a:rPr>
                        <a:t>LV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Lotyšsko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94332276"/>
                  </a:ext>
                </a:extLst>
              </a:tr>
              <a:tr h="161161">
                <a:tc>
                  <a:txBody>
                    <a:bodyPr/>
                    <a:lstStyle/>
                    <a:p>
                      <a:r>
                        <a:rPr lang="cs-CZ" sz="1100">
                          <a:effectLst/>
                          <a:latin typeface="Arial" panose="020B0604020202020204" pitchFamily="34" charset="0"/>
                        </a:rPr>
                        <a:t>LT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Litva</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1721260"/>
                  </a:ext>
                </a:extLst>
              </a:tr>
              <a:tr h="161161">
                <a:tc>
                  <a:txBody>
                    <a:bodyPr/>
                    <a:lstStyle/>
                    <a:p>
                      <a:r>
                        <a:rPr lang="cs-CZ" sz="1100">
                          <a:effectLst/>
                          <a:latin typeface="Arial" panose="020B0604020202020204" pitchFamily="34" charset="0"/>
                        </a:rPr>
                        <a:t>LU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Lucembursko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7103393"/>
                  </a:ext>
                </a:extLst>
              </a:tr>
              <a:tr h="161161">
                <a:tc>
                  <a:txBody>
                    <a:bodyPr/>
                    <a:lstStyle/>
                    <a:p>
                      <a:r>
                        <a:rPr lang="cs-CZ" sz="1100">
                          <a:effectLst/>
                          <a:latin typeface="Arial" panose="020B0604020202020204" pitchFamily="34" charset="0"/>
                        </a:rPr>
                        <a:t>SI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Slovinsko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8008138"/>
                  </a:ext>
                </a:extLst>
              </a:tr>
              <a:tr h="161161">
                <a:tc>
                  <a:txBody>
                    <a:bodyPr/>
                    <a:lstStyle/>
                    <a:p>
                      <a:r>
                        <a:rPr lang="cs-CZ" sz="1100">
                          <a:effectLst/>
                          <a:latin typeface="Arial" panose="020B0604020202020204" pitchFamily="34" charset="0"/>
                        </a:rPr>
                        <a:t>SK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Slovensko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81713337"/>
                  </a:ext>
                </a:extLst>
              </a:tr>
              <a:tr h="161161">
                <a:tc>
                  <a:txBody>
                    <a:bodyPr/>
                    <a:lstStyle/>
                    <a:p>
                      <a:r>
                        <a:rPr lang="cs-CZ" sz="1100">
                          <a:effectLst/>
                          <a:latin typeface="Arial" panose="020B0604020202020204" pitchFamily="34" charset="0"/>
                        </a:rPr>
                        <a:t>FI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Finsko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42581252"/>
                  </a:ext>
                </a:extLst>
              </a:tr>
              <a:tr h="161161">
                <a:tc>
                  <a:txBody>
                    <a:bodyPr/>
                    <a:lstStyle/>
                    <a:p>
                      <a:r>
                        <a:rPr lang="cs-CZ" sz="1100">
                          <a:effectLst/>
                          <a:latin typeface="Arial" panose="020B0604020202020204" pitchFamily="34" charset="0"/>
                        </a:rPr>
                        <a:t>SE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Švédsko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72571666"/>
                  </a:ext>
                </a:extLst>
              </a:tr>
              <a:tr h="161161">
                <a:tc>
                  <a:txBody>
                    <a:bodyPr/>
                    <a:lstStyle/>
                    <a:p>
                      <a:r>
                        <a:rPr lang="cs-CZ" sz="1100">
                          <a:effectLst/>
                          <a:latin typeface="Arial" panose="020B0604020202020204" pitchFamily="34" charset="0"/>
                        </a:rPr>
                        <a:t>UK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Spojené království</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17227009"/>
                  </a:ext>
                </a:extLst>
              </a:tr>
              <a:tr h="161161">
                <a:tc>
                  <a:txBody>
                    <a:bodyPr/>
                    <a:lstStyle/>
                    <a:p>
                      <a:r>
                        <a:rPr lang="cs-CZ" sz="1100">
                          <a:effectLst/>
                          <a:latin typeface="Arial" panose="020B0604020202020204" pitchFamily="34" charset="0"/>
                        </a:rPr>
                        <a:t>BE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Belgie</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80397279"/>
                  </a:ext>
                </a:extLst>
              </a:tr>
              <a:tr h="161161">
                <a:tc>
                  <a:txBody>
                    <a:bodyPr/>
                    <a:lstStyle/>
                    <a:p>
                      <a:r>
                        <a:rPr lang="cs-CZ" sz="1100">
                          <a:effectLst/>
                          <a:latin typeface="Arial" panose="020B0604020202020204" pitchFamily="34" charset="0"/>
                        </a:rPr>
                        <a:t>BG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Bulharsko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82999005"/>
                  </a:ext>
                </a:extLst>
              </a:tr>
              <a:tr h="161161">
                <a:tc>
                  <a:txBody>
                    <a:bodyPr/>
                    <a:lstStyle/>
                    <a:p>
                      <a:r>
                        <a:rPr lang="cs-CZ" sz="1100">
                          <a:effectLst/>
                          <a:latin typeface="Arial" panose="020B0604020202020204" pitchFamily="34" charset="0"/>
                        </a:rPr>
                        <a:t>CZ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Česká republika</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95285481"/>
                  </a:ext>
                </a:extLst>
              </a:tr>
              <a:tr h="161161">
                <a:tc>
                  <a:txBody>
                    <a:bodyPr/>
                    <a:lstStyle/>
                    <a:p>
                      <a:r>
                        <a:rPr lang="cs-CZ" sz="1100">
                          <a:effectLst/>
                          <a:latin typeface="Arial" panose="020B0604020202020204" pitchFamily="34" charset="0"/>
                        </a:rPr>
                        <a:t>DK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Dánsko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63077046"/>
                  </a:ext>
                </a:extLst>
              </a:tr>
              <a:tr h="161161">
                <a:tc>
                  <a:txBody>
                    <a:bodyPr/>
                    <a:lstStyle/>
                    <a:p>
                      <a:r>
                        <a:rPr lang="cs-CZ" sz="1100">
                          <a:effectLst/>
                          <a:latin typeface="Arial" panose="020B0604020202020204" pitchFamily="34" charset="0"/>
                        </a:rPr>
                        <a:t>DE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Německo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89540514"/>
                  </a:ext>
                </a:extLst>
              </a:tr>
              <a:tr h="161161">
                <a:tc>
                  <a:txBody>
                    <a:bodyPr/>
                    <a:lstStyle/>
                    <a:p>
                      <a:r>
                        <a:rPr lang="cs-CZ" sz="1100">
                          <a:effectLst/>
                          <a:latin typeface="Arial" panose="020B0604020202020204" pitchFamily="34" charset="0"/>
                        </a:rPr>
                        <a:t>EE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Estonsko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43218013"/>
                  </a:ext>
                </a:extLst>
              </a:tr>
              <a:tr h="161161">
                <a:tc>
                  <a:txBody>
                    <a:bodyPr/>
                    <a:lstStyle/>
                    <a:p>
                      <a:r>
                        <a:rPr lang="cs-CZ" sz="1100">
                          <a:effectLst/>
                          <a:latin typeface="Arial" panose="020B0604020202020204" pitchFamily="34" charset="0"/>
                        </a:rPr>
                        <a:t>IE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Irsko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27403304"/>
                  </a:ext>
                </a:extLst>
              </a:tr>
              <a:tr h="161161">
                <a:tc>
                  <a:txBody>
                    <a:bodyPr/>
                    <a:lstStyle/>
                    <a:p>
                      <a:r>
                        <a:rPr lang="cs-CZ" sz="1100">
                          <a:effectLst/>
                          <a:latin typeface="Arial" panose="020B0604020202020204" pitchFamily="34" charset="0"/>
                        </a:rPr>
                        <a:t>HU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Maďarsko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97274752"/>
                  </a:ext>
                </a:extLst>
              </a:tr>
              <a:tr h="161161">
                <a:tc>
                  <a:txBody>
                    <a:bodyPr/>
                    <a:lstStyle/>
                    <a:p>
                      <a:r>
                        <a:rPr lang="cs-CZ" sz="1100">
                          <a:effectLst/>
                          <a:latin typeface="Arial" panose="020B0604020202020204" pitchFamily="34" charset="0"/>
                        </a:rPr>
                        <a:t>MT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Malta</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99096332"/>
                  </a:ext>
                </a:extLst>
              </a:tr>
              <a:tr h="161161">
                <a:tc>
                  <a:txBody>
                    <a:bodyPr/>
                    <a:lstStyle/>
                    <a:p>
                      <a:r>
                        <a:rPr lang="cs-CZ" sz="1100">
                          <a:effectLst/>
                          <a:latin typeface="Arial" panose="020B0604020202020204" pitchFamily="34" charset="0"/>
                        </a:rPr>
                        <a:t>NL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Nizozemsko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72480061"/>
                  </a:ext>
                </a:extLst>
              </a:tr>
              <a:tr h="161161">
                <a:tc>
                  <a:txBody>
                    <a:bodyPr/>
                    <a:lstStyle/>
                    <a:p>
                      <a:r>
                        <a:rPr lang="cs-CZ" sz="1100">
                          <a:effectLst/>
                          <a:latin typeface="Arial" panose="020B0604020202020204" pitchFamily="34" charset="0"/>
                        </a:rPr>
                        <a:t>AT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Rakousko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5278659"/>
                  </a:ext>
                </a:extLst>
              </a:tr>
              <a:tr h="161161">
                <a:tc>
                  <a:txBody>
                    <a:bodyPr/>
                    <a:lstStyle/>
                    <a:p>
                      <a:r>
                        <a:rPr lang="cs-CZ" sz="1100">
                          <a:effectLst/>
                          <a:latin typeface="Arial" panose="020B0604020202020204" pitchFamily="34" charset="0"/>
                        </a:rPr>
                        <a:t>PL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Polsko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59283121"/>
                  </a:ext>
                </a:extLst>
              </a:tr>
              <a:tr h="161161">
                <a:tc>
                  <a:txBody>
                    <a:bodyPr/>
                    <a:lstStyle/>
                    <a:p>
                      <a:r>
                        <a:rPr lang="cs-CZ" sz="1100">
                          <a:effectLst/>
                          <a:latin typeface="Arial" panose="020B0604020202020204" pitchFamily="34" charset="0"/>
                        </a:rPr>
                        <a:t>PT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a:effectLst/>
                          <a:latin typeface="Arial" panose="020B0604020202020204" pitchFamily="34" charset="0"/>
                        </a:rPr>
                        <a:t>Portugalsko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68665814"/>
                  </a:ext>
                </a:extLst>
              </a:tr>
              <a:tr h="161161">
                <a:tc>
                  <a:txBody>
                    <a:bodyPr/>
                    <a:lstStyle/>
                    <a:p>
                      <a:r>
                        <a:rPr lang="cs-CZ" sz="1100">
                          <a:effectLst/>
                          <a:latin typeface="Arial" panose="020B0604020202020204" pitchFamily="34" charset="0"/>
                        </a:rPr>
                        <a:t>RO </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r>
                        <a:rPr lang="cs-CZ" sz="1100" dirty="0">
                          <a:effectLst/>
                          <a:latin typeface="Arial" panose="020B0604020202020204" pitchFamily="34" charset="0"/>
                        </a:rPr>
                        <a:t>Rumunsko</a:t>
                      </a:r>
                    </a:p>
                  </a:txBody>
                  <a:tcPr marL="27979" marR="27979"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08452459"/>
                  </a:ext>
                </a:extLst>
              </a:tr>
            </a:tbl>
          </a:graphicData>
        </a:graphic>
      </p:graphicFrame>
    </p:spTree>
    <p:extLst>
      <p:ext uri="{BB962C8B-B14F-4D97-AF65-F5344CB8AC3E}">
        <p14:creationId xmlns:p14="http://schemas.microsoft.com/office/powerpoint/2010/main" val="120167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pic>
        <p:nvPicPr>
          <p:cNvPr id="4" name="Obrázek 3">
            <a:extLst>
              <a:ext uri="{FF2B5EF4-FFF2-40B4-BE49-F238E27FC236}">
                <a16:creationId xmlns="" xmlns:a16="http://schemas.microsoft.com/office/drawing/2014/main" id="{A9B9ABEA-CC0C-3546-B6A5-3B4016C23D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5351" y="178224"/>
            <a:ext cx="10177549" cy="6679776"/>
          </a:xfrm>
          <a:prstGeom prst="rect">
            <a:avLst/>
          </a:prstGeom>
        </p:spPr>
      </p:pic>
    </p:spTree>
    <p:extLst>
      <p:ext uri="{BB962C8B-B14F-4D97-AF65-F5344CB8AC3E}">
        <p14:creationId xmlns:p14="http://schemas.microsoft.com/office/powerpoint/2010/main" val="249700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pic>
        <p:nvPicPr>
          <p:cNvPr id="3" name="Obrázek 2">
            <a:extLst>
              <a:ext uri="{FF2B5EF4-FFF2-40B4-BE49-F238E27FC236}">
                <a16:creationId xmlns="" xmlns:a16="http://schemas.microsoft.com/office/drawing/2014/main" id="{624315C8-EACB-9D46-A5C5-3A18A084CF94}"/>
              </a:ext>
            </a:extLst>
          </p:cNvPr>
          <p:cNvPicPr>
            <a:picLocks noChangeAspect="1"/>
          </p:cNvPicPr>
          <p:nvPr/>
        </p:nvPicPr>
        <p:blipFill>
          <a:blip r:embed="rId3"/>
          <a:stretch>
            <a:fillRect/>
          </a:stretch>
        </p:blipFill>
        <p:spPr>
          <a:xfrm>
            <a:off x="1339850" y="537299"/>
            <a:ext cx="10382250" cy="5783401"/>
          </a:xfrm>
          <a:prstGeom prst="rect">
            <a:avLst/>
          </a:prstGeom>
        </p:spPr>
      </p:pic>
    </p:spTree>
    <p:extLst>
      <p:ext uri="{BB962C8B-B14F-4D97-AF65-F5344CB8AC3E}">
        <p14:creationId xmlns:p14="http://schemas.microsoft.com/office/powerpoint/2010/main" val="119259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pic>
        <p:nvPicPr>
          <p:cNvPr id="4" name="Obrázek 3">
            <a:extLst>
              <a:ext uri="{FF2B5EF4-FFF2-40B4-BE49-F238E27FC236}">
                <a16:creationId xmlns="" xmlns:a16="http://schemas.microsoft.com/office/drawing/2014/main" id="{9B2532E2-9527-7C48-8A5D-4D8D1FF994C6}"/>
              </a:ext>
            </a:extLst>
          </p:cNvPr>
          <p:cNvPicPr>
            <a:picLocks noChangeAspect="1"/>
          </p:cNvPicPr>
          <p:nvPr/>
        </p:nvPicPr>
        <p:blipFill>
          <a:blip r:embed="rId3"/>
          <a:stretch>
            <a:fillRect/>
          </a:stretch>
        </p:blipFill>
        <p:spPr>
          <a:xfrm>
            <a:off x="1123950" y="571499"/>
            <a:ext cx="10883900" cy="5715000"/>
          </a:xfrm>
          <a:prstGeom prst="rect">
            <a:avLst/>
          </a:prstGeom>
        </p:spPr>
      </p:pic>
    </p:spTree>
    <p:extLst>
      <p:ext uri="{BB962C8B-B14F-4D97-AF65-F5344CB8AC3E}">
        <p14:creationId xmlns:p14="http://schemas.microsoft.com/office/powerpoint/2010/main" val="200637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 xmlns:a16="http://schemas.microsoft.com/office/drawing/2014/main" id="{CA8A9E42-A32C-4943-85A6-BA6DC187C68A}"/>
              </a:ext>
            </a:extLst>
          </p:cNvPr>
          <p:cNvPicPr>
            <a:picLocks noChangeAspect="1"/>
          </p:cNvPicPr>
          <p:nvPr/>
        </p:nvPicPr>
        <p:blipFill>
          <a:blip r:embed="rId2"/>
          <a:stretch>
            <a:fillRect/>
          </a:stretch>
        </p:blipFill>
        <p:spPr>
          <a:xfrm>
            <a:off x="1968920" y="419101"/>
            <a:ext cx="9235749" cy="5795432"/>
          </a:xfrm>
          <a:prstGeom prst="rect">
            <a:avLst/>
          </a:prstGeom>
        </p:spPr>
      </p:pic>
      <p:pic>
        <p:nvPicPr>
          <p:cNvPr id="5" name="Obrázek 4">
            <a:extLst>
              <a:ext uri="{FF2B5EF4-FFF2-40B4-BE49-F238E27FC236}">
                <a16:creationId xmlns="" xmlns:a16="http://schemas.microsoft.com/office/drawing/2014/main" id="{E24FCC34-52BB-6A4E-875B-B6A6F65AF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987242" y="2987242"/>
            <a:ext cx="6858000" cy="883516"/>
          </a:xfrm>
          <a:prstGeom prst="rect">
            <a:avLst/>
          </a:prstGeom>
        </p:spPr>
      </p:pic>
    </p:spTree>
    <p:extLst>
      <p:ext uri="{BB962C8B-B14F-4D97-AF65-F5344CB8AC3E}">
        <p14:creationId xmlns:p14="http://schemas.microsoft.com/office/powerpoint/2010/main" val="166839070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20F462AA014A14B8684BBDE77520345" ma:contentTypeVersion="7" ma:contentTypeDescription="Vytvoří nový dokument" ma:contentTypeScope="" ma:versionID="43a837ae23e0e9da786668826ddd60c5">
  <xsd:schema xmlns:xsd="http://www.w3.org/2001/XMLSchema" xmlns:xs="http://www.w3.org/2001/XMLSchema" xmlns:p="http://schemas.microsoft.com/office/2006/metadata/properties" xmlns:ns2="d0ef931e-6280-4ead-b36c-de9ef166e747" xmlns:ns3="c1657cb5-4391-453d-92d9-e934a33a39cf" targetNamespace="http://schemas.microsoft.com/office/2006/metadata/properties" ma:root="true" ma:fieldsID="47a98bf6aaf474a4222eb4b9088da7c1" ns2:_="" ns3:_="">
    <xsd:import namespace="d0ef931e-6280-4ead-b36c-de9ef166e747"/>
    <xsd:import namespace="c1657cb5-4391-453d-92d9-e934a33a39c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ef931e-6280-4ead-b36c-de9ef166e747"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657cb5-4391-453d-92d9-e934a33a39c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0CDAD7-A6D0-46BF-A48B-9B3E13089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ef931e-6280-4ead-b36c-de9ef166e747"/>
    <ds:schemaRef ds:uri="c1657cb5-4391-453d-92d9-e934a33a3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CD7628-DE64-4605-8C29-4EEF88A32C92}">
  <ds:schemaRefs>
    <ds:schemaRef ds:uri="http://schemas.microsoft.com/sharepoint/v3/contenttype/forms"/>
  </ds:schemaRefs>
</ds:datastoreItem>
</file>

<file path=customXml/itemProps3.xml><?xml version="1.0" encoding="utf-8"?>
<ds:datastoreItem xmlns:ds="http://schemas.openxmlformats.org/officeDocument/2006/customXml" ds:itemID="{2F233E62-D3C6-4D61-A299-392235189B47}">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c1657cb5-4391-453d-92d9-e934a33a39cf"/>
    <ds:schemaRef ds:uri="d0ef931e-6280-4ead-b36c-de9ef166e74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162</TotalTime>
  <Words>1584</Words>
  <Application>Microsoft Office PowerPoint</Application>
  <PresentationFormat>Širokoúhlá obrazovka</PresentationFormat>
  <Paragraphs>185</Paragraphs>
  <Slides>41</Slides>
  <Notes>7</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41</vt:i4>
      </vt:variant>
    </vt:vector>
  </HeadingPairs>
  <TitlesOfParts>
    <vt:vector size="45" baseType="lpstr">
      <vt:lpstr>Arial</vt:lpstr>
      <vt:lpstr>Calibri</vt:lpstr>
      <vt:lpstr>Calibri Light</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Klíčové trendy v inovacích veřejné správy dle OECD</vt:lpstr>
      <vt:lpstr>Identita</vt:lpstr>
      <vt:lpstr>Identita: Be Badges (případová studie)</vt:lpstr>
      <vt:lpstr>Systémové přístupy</vt:lpstr>
      <vt:lpstr>Systémové řízení: Predictiv (případová studie)</vt:lpstr>
      <vt:lpstr>Inkluze a zranitelná populace</vt:lpstr>
      <vt:lpstr>Inkluze a zranitelná populace:  Soul politika 50+ (případová studie)</vt:lpstr>
      <vt:lpstr>Trendy ve veřejné správě ve 21. století Dánsko - Copenhagen Institute for Future Studies</vt:lpstr>
      <vt:lpstr>Trendy ve veřejné správě ve 21. století 1/2 Luxemburg Institute for Science and Technology in collaboration with European Institute of Public Administration </vt:lpstr>
      <vt:lpstr>Trendy ve veřejné správě ve 21. století 2/2 Luxemburg Institute for Science and Technology in collaboration with European Institute of Public Administration </vt:lpstr>
      <vt:lpstr>Trendy ve veřejné správě ve 21. století Smart Cities / eGovernment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David Sventek</dc:creator>
  <cp:lastModifiedBy>Pospíšil Petr</cp:lastModifiedBy>
  <cp:revision>15</cp:revision>
  <cp:lastPrinted>2019-03-07T07:47:12Z</cp:lastPrinted>
  <dcterms:created xsi:type="dcterms:W3CDTF">2018-10-24T04:44:07Z</dcterms:created>
  <dcterms:modified xsi:type="dcterms:W3CDTF">2019-03-07T07:48:01Z</dcterms:modified>
</cp:coreProperties>
</file>