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303" r:id="rId3"/>
    <p:sldId id="301" r:id="rId4"/>
    <p:sldId id="290" r:id="rId5"/>
    <p:sldId id="286" r:id="rId6"/>
    <p:sldId id="288" r:id="rId7"/>
    <p:sldId id="292" r:id="rId8"/>
    <p:sldId id="293" r:id="rId9"/>
    <p:sldId id="285" r:id="rId10"/>
    <p:sldId id="287" r:id="rId11"/>
    <p:sldId id="295" r:id="rId12"/>
    <p:sldId id="296" r:id="rId13"/>
    <p:sldId id="297" r:id="rId14"/>
    <p:sldId id="283" r:id="rId15"/>
  </p:sldIdLst>
  <p:sldSz cx="9144000" cy="5143500" type="screen16x9"/>
  <p:notesSz cx="6858000" cy="9144000"/>
  <p:custDataLst>
    <p:tags r:id="rId17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871"/>
    <a:srgbClr val="000000"/>
    <a:srgbClr val="981E3A"/>
    <a:srgbClr val="9F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60"/>
  </p:normalViewPr>
  <p:slideViewPr>
    <p:cSldViewPr>
      <p:cViewPr varScale="1">
        <p:scale>
          <a:sx n="142" d="100"/>
          <a:sy n="142" d="100"/>
        </p:scale>
        <p:origin x="738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97986-0C26-47DE-8982-7AD2B6842259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4000A-37E1-4D72-B31A-77993FD77D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44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7436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4667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1709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4728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7507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0018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0702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5279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0303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024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521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88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- obec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996" y="226939"/>
            <a:ext cx="956040" cy="745712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536504" cy="507703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algn="l">
              <a:defRPr sz="2400"/>
            </a:lvl1pPr>
          </a:lstStyle>
          <a:p>
            <a:pPr algn="l"/>
            <a:r>
              <a:rPr lang="cs-CZ" sz="2400" dirty="0">
                <a:solidFill>
                  <a:srgbClr val="981E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Název listu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1520" y="699542"/>
            <a:ext cx="7416824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251520" y="4731990"/>
            <a:ext cx="8660516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236240" y="473199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rgbClr val="307871"/>
                </a:solidFill>
              </a:defRPr>
            </a:lvl1pPr>
          </a:lstStyle>
          <a:p>
            <a:r>
              <a:rPr lang="cs-CZ" altLang="cs-CZ">
                <a:cs typeface="Times New Roman" panose="02020603050405020304" pitchFamily="18" charset="0"/>
              </a:rPr>
              <a:t>Prostor pro doplňující informace, poznámky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2"/>
          </p:nvPr>
        </p:nvSpPr>
        <p:spPr>
          <a:xfrm>
            <a:off x="7812360" y="4731990"/>
            <a:ext cx="1080120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60808B9-4D1F-4069-9EB9-CD8802008F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060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82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8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555525"/>
            <a:ext cx="1699500" cy="13256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1520" y="267494"/>
            <a:ext cx="561662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67544" y="699542"/>
            <a:ext cx="5112568" cy="2520280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Dějiny veřejné správy – úvod</a:t>
            </a:r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6444208" y="3723878"/>
            <a:ext cx="2528063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Mgr. Lubomír </a:t>
            </a:r>
            <a:r>
              <a:rPr lang="cs-CZ" altLang="cs-CZ" sz="9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Nenička</a:t>
            </a:r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Ph.D.</a:t>
            </a:r>
          </a:p>
          <a:p>
            <a:pPr algn="r"/>
            <a:r>
              <a:rPr lang="cs-CZ" altLang="cs-CZ" sz="9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Katedra ekonomie a veřejné správy</a:t>
            </a:r>
          </a:p>
          <a:p>
            <a:pPr algn="r"/>
            <a:endParaRPr lang="cs-CZ" altLang="cs-CZ" sz="9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3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pl-PL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Správní systém se začal v Evropě utvářet v návaznosti na formování centralizovaného státu. </a:t>
            </a:r>
          </a:p>
          <a:p>
            <a:endParaRPr lang="pl-PL" altLang="cs-CZ" sz="2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důsledku ustálení hranic územně vymezených celků </a:t>
            </a:r>
            <a:br>
              <a:rPr lang="pl-PL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určitým centrem vyvstala potřeba utváření stabilních mocenských struktur a ozbrojených sil, které by zajistily udržení daného území.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2800" b="1" dirty="0"/>
              <a:t>Formování správního systému v Evropě</a:t>
            </a:r>
          </a:p>
        </p:txBody>
      </p:sp>
    </p:spTree>
    <p:extLst>
      <p:ext uri="{BB962C8B-B14F-4D97-AF65-F5344CB8AC3E}">
        <p14:creationId xmlns:p14="http://schemas.microsoft.com/office/powerpoint/2010/main" val="4235778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64096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16. století se v řadě zemí (např. v Habsburské </a:t>
            </a:r>
            <a:b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monarchii, Francii) začaly prosazovat prvky </a:t>
            </a:r>
            <a:b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moderní centralizované byrokratizované správy. </a:t>
            </a:r>
            <a:b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Jejím typickým rysem byla silná panovnická vláda. </a:t>
            </a:r>
          </a:p>
          <a:p>
            <a:endParaRPr lang="cs-CZ" altLang="cs-CZ" sz="2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jiných zemích (Anglie, Nizozemí) naopak </a:t>
            </a:r>
            <a:b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panovnická moc slábla.</a:t>
            </a:r>
          </a:p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nástupem modernizace se v Evropě začíná prosazovat konstituční monarchie. </a:t>
            </a:r>
          </a:p>
          <a:p>
            <a:endParaRPr lang="cs-CZ" altLang="cs-CZ" sz="2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6984776" cy="507703"/>
          </a:xfrm>
        </p:spPr>
        <p:txBody>
          <a:bodyPr/>
          <a:lstStyle/>
          <a:p>
            <a:r>
              <a:rPr lang="cs-CZ" sz="2800" b="1" dirty="0"/>
              <a:t>Správní vývoj po nástupu novověku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E3D95DB-B93E-4E11-898D-B3361016A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280" y="0"/>
            <a:ext cx="2030960" cy="305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79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Ideovým základem změny společnosti a státní moci se stalo </a:t>
            </a:r>
            <a:r>
              <a:rPr lang="cs-CZ" altLang="cs-CZ" sz="2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osvícenství</a:t>
            </a:r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jako nový myšlenkový směr, který hlásal rozumové poznání světa a kriticky se stavěl vůči absolutismu </a:t>
            </a:r>
            <a:b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společenské nerovnosti.</a:t>
            </a:r>
          </a:p>
          <a:p>
            <a:endParaRPr lang="cs-CZ" altLang="cs-CZ" sz="2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Osvícenští filozofové (</a:t>
            </a:r>
            <a:r>
              <a:rPr lang="cs-CZ" altLang="cs-CZ" sz="2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Locke, </a:t>
            </a:r>
            <a:r>
              <a:rPr lang="cs-CZ" altLang="cs-CZ" sz="24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Montesquieu</a:t>
            </a:r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b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začali prosazovat oddělení jednotlivých složek</a:t>
            </a:r>
            <a:b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moci – výkonnou, zákonodárnou a soudní. 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2800" b="1" dirty="0"/>
              <a:t>Vliv osvícenství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8" y="2211710"/>
            <a:ext cx="2088232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4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Nástup modernizace od 18. století umožnil postupné prosazování demokratické správy, založené na následujících demokratických principech:</a:t>
            </a:r>
          </a:p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Garance občanských svobod</a:t>
            </a:r>
          </a:p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Ochrana a respekt k lidským právům</a:t>
            </a:r>
          </a:p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Oddělení zákonodárné, výkonné a soudní moci</a:t>
            </a:r>
          </a:p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Vůle většiny jako základ politiky státu</a:t>
            </a:r>
          </a:p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Garance práv menšin </a:t>
            </a:r>
          </a:p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Právní stát</a:t>
            </a:r>
          </a:p>
          <a:p>
            <a:pPr marL="0" indent="0">
              <a:buNone/>
            </a:pPr>
            <a:endParaRPr lang="cs-CZ" altLang="cs-CZ" sz="2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2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2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2800" b="1" dirty="0"/>
              <a:t>Charakteristika demokratické zprávy</a:t>
            </a:r>
          </a:p>
        </p:txBody>
      </p:sp>
    </p:spTree>
    <p:extLst>
      <p:ext uri="{BB962C8B-B14F-4D97-AF65-F5344CB8AC3E}">
        <p14:creationId xmlns:p14="http://schemas.microsoft.com/office/powerpoint/2010/main" val="1599572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64096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Veřejná správa je vymezována buď </a:t>
            </a:r>
            <a:r>
              <a:rPr lang="cs-CZ" alt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funkčním pojetí anebo organizačním pojetí.</a:t>
            </a: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Veřejnou správu tvoří dvě základní složky – </a:t>
            </a:r>
            <a:r>
              <a:rPr lang="cs-CZ" alt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státní správa a samospráva. </a:t>
            </a: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Subjektem státní správy je stát, reprezentovaný příslušnými orgány na centrální i místní úrovni. Samospráva se dále dělí na územní a zájmovou.</a:t>
            </a:r>
          </a:p>
          <a:p>
            <a:r>
              <a:rPr lang="cs-CZ" alt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Správní systém se začal v Evropě utvářet v návaznosti na formování centralizovaného státu.</a:t>
            </a:r>
          </a:p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 novověku správní vývoj v řadě evropských zemí začala charakterizovat sílící centralizace a byrokratizace, pozdější proměny státní moci vedly </a:t>
            </a:r>
            <a:b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postupné demokratizaci veřejné správy. 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648072"/>
          </a:xfrm>
        </p:spPr>
        <p:txBody>
          <a:bodyPr/>
          <a:lstStyle/>
          <a:p>
            <a:r>
              <a:rPr lang="cs-CZ" sz="2800" b="1" dirty="0"/>
              <a:t>Shrnutí</a:t>
            </a:r>
            <a:br>
              <a:rPr lang="cs-CZ" sz="2800" b="1" dirty="0"/>
            </a:b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814668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48BFDC-C102-4D67-9626-05BC7B10E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275606"/>
            <a:ext cx="5904656" cy="1368152"/>
          </a:xfrm>
        </p:spPr>
        <p:txBody>
          <a:bodyPr/>
          <a:lstStyle/>
          <a:p>
            <a:r>
              <a:rPr lang="cs-CZ" sz="3200" dirty="0"/>
              <a:t>Co je pro Vás veřejná správa? </a:t>
            </a:r>
          </a:p>
        </p:txBody>
      </p:sp>
    </p:spTree>
    <p:extLst>
      <p:ext uri="{BB962C8B-B14F-4D97-AF65-F5344CB8AC3E}">
        <p14:creationId xmlns:p14="http://schemas.microsoft.com/office/powerpoint/2010/main" val="1849293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99557F1-1AC1-450C-BB2F-FE1333DA6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810" y="0"/>
            <a:ext cx="2963190" cy="437195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4B0FA912-F9E4-4EAD-80D6-C85081584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82" y="1"/>
            <a:ext cx="3575570" cy="427940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FE47758-C65F-4BA2-B6B3-1DF251314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455" y="423438"/>
            <a:ext cx="3045355" cy="472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59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Počátky veřejné správy v českém středověku.</a:t>
            </a:r>
          </a:p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Nástup centralizace správy za vlády Habsburků.</a:t>
            </a:r>
          </a:p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Reformy veřejné správy v 18. a 19. století.</a:t>
            </a:r>
          </a:p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Správní systém v době I. republiky.</a:t>
            </a:r>
          </a:p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Deformace veřejné správy za vlády totalitních režimů.</a:t>
            </a:r>
          </a:p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Transformace veřejné správy po roce 1989.</a:t>
            </a:r>
          </a:p>
          <a:p>
            <a:endParaRPr lang="cs-CZ" altLang="cs-CZ" sz="2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2800" b="1" dirty="0"/>
              <a:t>Struktura výkladu</a:t>
            </a:r>
            <a:br>
              <a:rPr lang="cs-CZ" sz="2800" b="1" dirty="0"/>
            </a:b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1497976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Aktivní účast na seminářích</a:t>
            </a:r>
          </a:p>
          <a:p>
            <a:endParaRPr lang="cs-CZ" altLang="cs-CZ" sz="28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28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Závěrečná písemná zkouška 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2800" b="1" dirty="0"/>
              <a:t>Povinnosti studentů</a:t>
            </a:r>
          </a:p>
        </p:txBody>
      </p:sp>
    </p:spTree>
    <p:extLst>
      <p:ext uri="{BB962C8B-B14F-4D97-AF65-F5344CB8AC3E}">
        <p14:creationId xmlns:p14="http://schemas.microsoft.com/office/powerpoint/2010/main" val="1523361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endParaRPr lang="cs-CZ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NENIČKA, L. 2020. Dějiny veřejné správy. Distanční studijní opora. Karviná: SU OPF.</a:t>
            </a:r>
          </a:p>
          <a:p>
            <a:pPr marL="0" indent="0">
              <a:buNone/>
            </a:pPr>
            <a:endParaRPr lang="cs-CZ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JANÁK, J., HLEDÍKOVÁ, Z., DOBEŠ, J., 2007. Dějiny správy v českých zemích od počátku státu po současnost. Praha: Nakladatelství Lidové noviny. ISBN 978-80-7106-906-5. </a:t>
            </a:r>
          </a:p>
          <a:p>
            <a:pPr marL="0" indent="0">
              <a:buNone/>
            </a:pPr>
            <a:endParaRPr lang="cs-CZ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SCHELLE, K., 2016. Dějiny veřejné správy. Praha: </a:t>
            </a:r>
            <a:r>
              <a:rPr lang="cs-CZ" altLang="cs-CZ" sz="20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Wolters</a:t>
            </a: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0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Kluwer</a:t>
            </a: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ISBN 978-80-7552-374-7.</a:t>
            </a:r>
          </a:p>
          <a:p>
            <a:pPr marL="0" indent="0">
              <a:buNone/>
            </a:pPr>
            <a:endParaRPr lang="cs-CZ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2800" b="1" dirty="0"/>
              <a:t>Literatura:</a:t>
            </a:r>
          </a:p>
        </p:txBody>
      </p:sp>
    </p:spTree>
    <p:extLst>
      <p:ext uri="{BB962C8B-B14F-4D97-AF65-F5344CB8AC3E}">
        <p14:creationId xmlns:p14="http://schemas.microsoft.com/office/powerpoint/2010/main" val="3211485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Funkční pojetí (materiální) </a:t>
            </a: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souhrn správních činností zabezpečovaných na jednotlivých úrovních. V tomto pojetí lze veřejnou správu vymezit jako soubor činností týkajících se veřejných činností a určovaných veřejným zájmem. </a:t>
            </a:r>
          </a:p>
          <a:p>
            <a:endParaRPr lang="cs-CZ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Organizační pojetí (formální) </a:t>
            </a: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souhrn institucí, které tuto činnost vykonávají přímo nebo zprostředkovaně. </a:t>
            </a:r>
          </a:p>
          <a:p>
            <a:pPr marL="0" indent="0">
              <a:buNone/>
            </a:pPr>
            <a:endParaRPr lang="cs-CZ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2800" b="1" dirty="0"/>
              <a:t>Pojetí veřejné správy</a:t>
            </a:r>
          </a:p>
        </p:txBody>
      </p:sp>
    </p:spTree>
    <p:extLst>
      <p:ext uri="{BB962C8B-B14F-4D97-AF65-F5344CB8AC3E}">
        <p14:creationId xmlns:p14="http://schemas.microsoft.com/office/powerpoint/2010/main" val="1240395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endParaRPr lang="cs-CZ" altLang="cs-CZ" sz="20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altLang="cs-CZ" sz="2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Státní správa                                            Samospráva</a:t>
            </a:r>
          </a:p>
          <a:p>
            <a:pPr marL="0" indent="0">
              <a:buNone/>
            </a:pPr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Ministerstva                                        Územní</a:t>
            </a:r>
          </a:p>
          <a:p>
            <a:pPr marL="0" indent="0">
              <a:buNone/>
            </a:pPr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Ostatní ústřední orgány                       Zájmová</a:t>
            </a:r>
          </a:p>
          <a:p>
            <a:pPr marL="0" indent="0">
              <a:buNone/>
            </a:pPr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Územní správní úřady</a:t>
            </a:r>
            <a:endParaRPr lang="cs-CZ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2800" b="1" dirty="0"/>
              <a:t>Struktura veřejné správy</a:t>
            </a:r>
          </a:p>
        </p:txBody>
      </p:sp>
    </p:spTree>
    <p:extLst>
      <p:ext uri="{BB962C8B-B14F-4D97-AF65-F5344CB8AC3E}">
        <p14:creationId xmlns:p14="http://schemas.microsoft.com/office/powerpoint/2010/main" val="1137153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Fungování samosprávy je fakticky možné jen v rámci demokratického systému</a:t>
            </a: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který zaručuje pluralitu zájmů i partnerský vztah mezi státem a veřejnoprávními subjekty samosprávy.</a:t>
            </a:r>
          </a:p>
          <a:p>
            <a:endParaRPr lang="cs-CZ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Jsou rozlišovány dva základní typy samospráv – </a:t>
            </a:r>
            <a:r>
              <a:rPr lang="cs-CZ" alt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územní a zájmová</a:t>
            </a: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Organizační struktura územních samospráv se odvíjí od územního členění státu, zájmové samosprávy jsou organizovány oborově. Územní samosprávy charakterizuje všeobecné zaměření, zatímco pro zájmové samosprávy je typické </a:t>
            </a:r>
            <a:r>
              <a:rPr lang="cs-CZ" altLang="cs-CZ" sz="20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specialiazované</a:t>
            </a: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zaměření. </a:t>
            </a:r>
          </a:p>
          <a:p>
            <a:endParaRPr lang="cs-CZ" altLang="cs-CZ" sz="2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2800" b="1" dirty="0"/>
              <a:t>Specifika samospráv a rozdíly mezi nimi</a:t>
            </a:r>
          </a:p>
        </p:txBody>
      </p:sp>
    </p:spTree>
    <p:extLst>
      <p:ext uri="{BB962C8B-B14F-4D97-AF65-F5344CB8AC3E}">
        <p14:creationId xmlns:p14="http://schemas.microsoft.com/office/powerpoint/2010/main" val="30769189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ad79eb17-dbe5-4cea-8050-6f4fc022f205"/>
</p:tagLst>
</file>

<file path=ppt/theme/theme1.xml><?xml version="1.0" encoding="utf-8"?>
<a:theme xmlns:a="http://schemas.openxmlformats.org/drawingml/2006/main" name="SLU">
  <a:themeElements>
    <a:clrScheme name="OPF">
      <a:dk1>
        <a:srgbClr val="307871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U-pismo_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3209</TotalTime>
  <Words>640</Words>
  <Application>Microsoft Office PowerPoint</Application>
  <PresentationFormat>Předvádění na obrazovce (16:9)</PresentationFormat>
  <Paragraphs>87</Paragraphs>
  <Slides>14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SLU</vt:lpstr>
      <vt:lpstr> Dějiny veřejné správy – úvod     </vt:lpstr>
      <vt:lpstr>Co je pro Vás veřejná správa? </vt:lpstr>
      <vt:lpstr>Prezentace aplikace PowerPoint</vt:lpstr>
      <vt:lpstr>Struktura výkladu </vt:lpstr>
      <vt:lpstr>Povinnosti studentů</vt:lpstr>
      <vt:lpstr>Literatura:</vt:lpstr>
      <vt:lpstr>Pojetí veřejné správy</vt:lpstr>
      <vt:lpstr>Struktura veřejné správy</vt:lpstr>
      <vt:lpstr>Specifika samospráv a rozdíly mezi nimi</vt:lpstr>
      <vt:lpstr>Formování správního systému v Evropě</vt:lpstr>
      <vt:lpstr>Správní vývoj po nástupu novověku</vt:lpstr>
      <vt:lpstr>Vliv osvícenství</vt:lpstr>
      <vt:lpstr>Charakteristika demokratické zprávy</vt:lpstr>
      <vt:lpstr>Shrnutí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Lubomír Nenička</cp:lastModifiedBy>
  <cp:revision>102</cp:revision>
  <dcterms:created xsi:type="dcterms:W3CDTF">2016-07-06T15:42:34Z</dcterms:created>
  <dcterms:modified xsi:type="dcterms:W3CDTF">2023-02-22T11:47:11Z</dcterms:modified>
</cp:coreProperties>
</file>