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5" r:id="rId3"/>
    <p:sldId id="284" r:id="rId4"/>
    <p:sldId id="289" r:id="rId5"/>
    <p:sldId id="286" r:id="rId6"/>
    <p:sldId id="296" r:id="rId7"/>
    <p:sldId id="292" r:id="rId8"/>
    <p:sldId id="298" r:id="rId9"/>
    <p:sldId id="291" r:id="rId10"/>
    <p:sldId id="293" r:id="rId11"/>
    <p:sldId id="285" r:id="rId12"/>
    <p:sldId id="287" r:id="rId13"/>
    <p:sldId id="294" r:id="rId14"/>
    <p:sldId id="300" r:id="rId15"/>
    <p:sldId id="283" r:id="rId16"/>
  </p:sldIdLst>
  <p:sldSz cx="9144000" cy="5143500" type="screen16x9"/>
  <p:notesSz cx="6858000" cy="9144000"/>
  <p:custDataLst>
    <p:tags r:id="rId1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>
      <p:cViewPr varScale="1">
        <p:scale>
          <a:sx n="142" d="100"/>
          <a:sy n="142" d="100"/>
        </p:scale>
        <p:origin x="73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97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515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70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523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94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728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01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289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702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27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30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52028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Zakládání měst a podoby městské správy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444208" y="3723878"/>
            <a:ext cx="252806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Lubomír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Nenička</a:t>
            </a:r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ekonomie a veřejné správy</a:t>
            </a:r>
          </a:p>
          <a:p>
            <a:pPr algn="r"/>
            <a:endParaRPr lang="cs-CZ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Trhové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Várečné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Hrdelní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Hradební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Městská práva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E1D877-BD5A-452E-9342-F02821262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987574"/>
            <a:ext cx="4150469" cy="33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53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 v městské správě zástupcem panovníka (vrchnosti).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Rychtář byl především předsedou městského soudu a jako takový získával příjmy z podílu na soudních pokutách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z různých dávek.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Městská správa – Rychtář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588F74D-39EA-4B15-932F-D41AC620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787774"/>
            <a:ext cx="2884109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18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 ve 13. století začaly v městech působit i samosprávy, reprezentované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konšely </a:t>
            </a: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(městskými radními) a 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purkmistrem</a:t>
            </a: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(starostou).</a:t>
            </a:r>
          </a:p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Nejprve byli voleni na jeden rok a potvrzováni </a:t>
            </a:r>
            <a:b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panovníkem, později byli jmenováni na návrh</a:t>
            </a:r>
            <a:b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předchozí rady. </a:t>
            </a:r>
          </a:p>
          <a:p>
            <a:r>
              <a:rPr lang="pl-PL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Městské rady reprezentovaly vyšší a střední vrstvy.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Městská správa – Konšelé a purkmistr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2F6F8BD-7516-4EE4-B629-9C451AC42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2211710"/>
            <a:ext cx="2123728" cy="2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78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Stát se členem městské rady mohli jen plnoprávní obyvatelé města, kteří ve městě trvale bydleli a byli majiteli nemovitosti, z níž platili daň.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Městské rady měly čtyři až dvanáct členů podle celkového počtu obyvatel obce. 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Městské rady mj. stanovaly daně a určovaly výši poplatků z užívání společného městského majetku.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Charakteristiky městských rad</a:t>
            </a:r>
          </a:p>
        </p:txBody>
      </p:sp>
    </p:spTree>
    <p:extLst>
      <p:ext uri="{BB962C8B-B14F-4D97-AF65-F5344CB8AC3E}">
        <p14:creationId xmlns:p14="http://schemas.microsoft.com/office/powerpoint/2010/main" val="846198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EDAA5E-6BB9-4102-B4C4-FB0C470B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5832648" cy="507703"/>
          </a:xfrm>
        </p:spPr>
        <p:txBody>
          <a:bodyPr/>
          <a:lstStyle/>
          <a:p>
            <a:r>
              <a:rPr lang="cs-CZ" dirty="0"/>
              <a:t>Mocenský vzestup měst a jeho hranice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6015A43-0D1F-4774-B88A-9A10EF10E8ED}"/>
              </a:ext>
            </a:extLst>
          </p:cNvPr>
          <p:cNvSpPr txBox="1"/>
          <p:nvPr/>
        </p:nvSpPr>
        <p:spPr>
          <a:xfrm>
            <a:off x="539552" y="771551"/>
            <a:ext cx="7992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 začátku 14. století existovalo v zemi více než 250 měst a městeček.</a:t>
            </a:r>
          </a:p>
          <a:p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 vymření dynastie Přemyslovců se bohatí němečtí měšťané z Prahy, Kutné Hory a dalších hornických měst násilně pokusili prosadit se mocensky na úkor šlechty.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Nakonec však neuspěli a města zůstala vůči šlechtě v podřízeném postavení.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5B37A3-A6CA-4393-8865-90D4C419A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931790"/>
            <a:ext cx="3304701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06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64096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13. století začala být i v souvislosti s procesem kolonizace dosud neosídleného území zakládaná města jako nové typy sídel.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Města byla zakládána bud jako 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královská</a:t>
            </a: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anebo 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poddanská</a:t>
            </a: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Výsadní postavení v městské správě měli nejprve rychtáři – úředníci zastupující panovníka či vrchnost. Často jimi byli 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lokátoři</a:t>
            </a: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kteří působili při zakládání daných měst.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 ve 13. století se začaly formovat také </a:t>
            </a: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městské samosprávy, </a:t>
            </a: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reprezentované konšely (radními) a purkmistrem (starostou).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648072"/>
          </a:xfrm>
        </p:spPr>
        <p:txBody>
          <a:bodyPr/>
          <a:lstStyle/>
          <a:p>
            <a:r>
              <a:rPr lang="cs-CZ" sz="2800" b="1" dirty="0"/>
              <a:t>Shrnutí</a:t>
            </a:r>
            <a:br>
              <a:rPr lang="cs-CZ" sz="2800" b="1" dirty="0"/>
            </a:b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81466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73063">
              <a:spcBef>
                <a:spcPts val="1200"/>
              </a:spcBef>
            </a:pPr>
            <a:endParaRPr 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Počátky měst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9552" y="1275606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Ke vzniku středověkých měst přispěl rostoucí výnos zemědělské produkce, následný rozvoj obchodu, dělba práce i populační růst.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Zakládání měst v českých zemích bylo součástí tzv. </a:t>
            </a:r>
            <a:r>
              <a:rPr lang="cs-CZ" sz="2400" b="1" dirty="0"/>
              <a:t>kolonizace </a:t>
            </a:r>
            <a:r>
              <a:rPr lang="cs-CZ" sz="2400" dirty="0"/>
              <a:t>– osidlování dosud volného území  (zejména v pohraničí)</a:t>
            </a:r>
          </a:p>
        </p:txBody>
      </p:sp>
    </p:spTree>
    <p:extLst>
      <p:ext uri="{BB962C8B-B14F-4D97-AF65-F5344CB8AC3E}">
        <p14:creationId xmlns:p14="http://schemas.microsoft.com/office/powerpoint/2010/main" val="65028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2" y="987574"/>
            <a:ext cx="8352928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Šlo zpravidla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příslušníky královského dvora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bohaté měšťany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zastoupení panovníka či vrchnosti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zajišťovali vhodná místa, jejich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osídlení i zbudování nového sídla. 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Zpravidla zde pak získali úřad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rychtáře.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Lokátoři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257143"/>
            <a:ext cx="3621595" cy="29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8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373063">
              <a:spcBef>
                <a:spcPts val="1200"/>
              </a:spcBef>
            </a:pPr>
            <a:endParaRPr 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Zakládání měst ve 13. století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27984" y="1275606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Města převážně vznikala rozšiřováním stávajících sídel.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Byla také budována v blízkosti hradů.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menší míře byla zakládána nově na neobydleném území – tzv. na zeleném drnu.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B53D00B-C889-4C44-9BA2-6FCC2EF47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75606"/>
            <a:ext cx="406794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9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9511" y="987574"/>
            <a:ext cx="7920881" cy="388843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Královská města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byla zakládána a vlastněna panovníkem, jejich obyvatelé byli osobně svobodní a byli podřízeni pouze králi.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Poddanská města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byla zakládána vrchností s královským svolením, jejich obyvatelstvo patřilo nadále mezi poddané vrchnosti (světské či církevní). 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Později se osamostatnila v rámci královských měst i </a:t>
            </a:r>
            <a:r>
              <a:rPr lang="cs-CZ" altLang="cs-CZ" sz="18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další privilegovaná města </a:t>
            </a: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(např. horní). Nemusela odvádět pravidelné dávky, ale panovníkovi vyplácela poplatky podle jeho momentálních finančních potřeb.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Kategorie měst</a:t>
            </a:r>
          </a:p>
        </p:txBody>
      </p:sp>
    </p:spTree>
    <p:extLst>
      <p:ext uri="{BB962C8B-B14F-4D97-AF65-F5344CB8AC3E}">
        <p14:creationId xmlns:p14="http://schemas.microsoft.com/office/powerpoint/2010/main" val="152336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F79EE-80E2-4C23-B75A-39B9C497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95486"/>
            <a:ext cx="2592288" cy="507703"/>
          </a:xfrm>
        </p:spPr>
        <p:txBody>
          <a:bodyPr/>
          <a:lstStyle/>
          <a:p>
            <a:r>
              <a:rPr lang="cs-CZ" dirty="0"/>
              <a:t>Podoba měst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4223D5-FA39-4D75-BA3C-C4727F1A5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44"/>
            <a:ext cx="3895682" cy="24508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AB17A99-12E9-49A5-A480-ABB200B33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419622"/>
            <a:ext cx="4533933" cy="29747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A32363-36D5-4D2A-A6ED-89DF58217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7774"/>
            <a:ext cx="3895682" cy="2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Městská práva</a:t>
            </a:r>
          </a:p>
          <a:p>
            <a:pPr marL="0" indent="0">
              <a:buNone/>
            </a:pPr>
            <a:endParaRPr lang="cs-CZ" altLang="cs-CZ" sz="2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Urbanistické prvky (centrální náměstí a pravidelná síť ulic, hradby, církevní objekty, radnice)</a:t>
            </a:r>
          </a:p>
          <a:p>
            <a:endParaRPr lang="cs-CZ" altLang="cs-CZ" sz="2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Městská samospráva 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Městské atributy</a:t>
            </a:r>
          </a:p>
        </p:txBody>
      </p:sp>
    </p:spTree>
    <p:extLst>
      <p:ext uri="{BB962C8B-B14F-4D97-AF65-F5344CB8AC3E}">
        <p14:creationId xmlns:p14="http://schemas.microsoft.com/office/powerpoint/2010/main" val="124039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770E2C3-3006-48B3-9B5B-512AB040D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2"/>
            <a:ext cx="4270975" cy="25112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08CA493-9880-41A3-A412-9ECAD01BD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-22661"/>
            <a:ext cx="4427983" cy="251127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1550E8-BAA0-48BF-886C-983BF9639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56" y="2457945"/>
            <a:ext cx="4270975" cy="26679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C2671A4-C120-4BCB-8EAF-C4B03979C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3" y="2464319"/>
            <a:ext cx="4427983" cy="26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8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3"/>
            <a:ext cx="8424936" cy="371128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první vlně zakládání českých měst bylo ustaveno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Staré město pražské. </a:t>
            </a:r>
            <a:b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něco později bylo založeno Nové (Menší) město – pozdější Malá Strana.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prvních desetiletích 13. století vznikala města především v dnešním Slezsku a na severní Moravě (Bruntál, Uničov, Opava)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Nejstarší města českých zemí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571750"/>
            <a:ext cx="5328592" cy="219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881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08da1bad-b7e5-464e-b057-9591bac651b9"/>
</p:tagLst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623</Words>
  <Application>Microsoft Office PowerPoint</Application>
  <PresentationFormat>Předvádění na obrazovce (16:9)</PresentationFormat>
  <Paragraphs>87</Paragraphs>
  <Slides>15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SLU</vt:lpstr>
      <vt:lpstr> Zakládání měst a podoby městské správy     </vt:lpstr>
      <vt:lpstr>Počátky měst</vt:lpstr>
      <vt:lpstr>Lokátoři</vt:lpstr>
      <vt:lpstr>Zakládání měst ve 13. století</vt:lpstr>
      <vt:lpstr>Kategorie měst</vt:lpstr>
      <vt:lpstr>Podoba měst</vt:lpstr>
      <vt:lpstr>Městské atributy</vt:lpstr>
      <vt:lpstr>Prezentace aplikace PowerPoint</vt:lpstr>
      <vt:lpstr>Nejstarší města českých zemí </vt:lpstr>
      <vt:lpstr>Městská práva</vt:lpstr>
      <vt:lpstr>Městská správa – Rychtář</vt:lpstr>
      <vt:lpstr>Městská správa – Konšelé a purkmistr</vt:lpstr>
      <vt:lpstr>Charakteristiky městských rad</vt:lpstr>
      <vt:lpstr>Mocenský vzestup měst a jeho hranice</vt:lpstr>
      <vt:lpstr>Shrnutí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Lubomír Nenička</cp:lastModifiedBy>
  <cp:revision>95</cp:revision>
  <dcterms:created xsi:type="dcterms:W3CDTF">2016-07-06T15:42:34Z</dcterms:created>
  <dcterms:modified xsi:type="dcterms:W3CDTF">2023-03-08T10:08:48Z</dcterms:modified>
</cp:coreProperties>
</file>