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1" r:id="rId3"/>
    <p:sldId id="292" r:id="rId4"/>
    <p:sldId id="293" r:id="rId5"/>
    <p:sldId id="287" r:id="rId6"/>
    <p:sldId id="294" r:id="rId7"/>
    <p:sldId id="295" r:id="rId8"/>
    <p:sldId id="300" r:id="rId9"/>
    <p:sldId id="266" r:id="rId10"/>
    <p:sldId id="298" r:id="rId11"/>
    <p:sldId id="301" r:id="rId12"/>
    <p:sldId id="297" r:id="rId13"/>
    <p:sldId id="302" r:id="rId14"/>
    <p:sldId id="296" r:id="rId15"/>
    <p:sldId id="283" r:id="rId16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>
      <p:cViewPr varScale="1">
        <p:scale>
          <a:sx n="142" d="100"/>
          <a:sy n="142" d="100"/>
        </p:scale>
        <p:origin x="73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14.03.2023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2289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709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018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702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303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515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4238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577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571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304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52028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Správní vývoj ve 14.-16. století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444208" y="3723878"/>
            <a:ext cx="252806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Lubomír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Nenička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ekonomie a veřejné správy</a:t>
            </a:r>
          </a:p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373063">
              <a:spcBef>
                <a:spcPts val="1200"/>
              </a:spcBef>
            </a:pPr>
            <a:endParaRPr 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3200" b="1" dirty="0"/>
              <a:t>Česká komora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83568" y="1059582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Byla vytvořena nově brzy po nástupu Habsburků jako úřad pro správu královského hospodářství.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V českém prostředí šlo o </a:t>
            </a:r>
            <a:r>
              <a:rPr lang="cs-CZ" sz="2400" b="1" dirty="0"/>
              <a:t>první skutečně byrokratický úřad.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Od počátku byla podřízena dvorské komoře jako centrální habsburské instituci.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Nový úřad byl obsazen vesměs cizinci – odborníky, kteří byli loajální panovníkovi.</a:t>
            </a:r>
          </a:p>
        </p:txBody>
      </p:sp>
    </p:spTree>
    <p:extLst>
      <p:ext uri="{BB962C8B-B14F-4D97-AF65-F5344CB8AC3E}">
        <p14:creationId xmlns:p14="http://schemas.microsoft.com/office/powerpoint/2010/main" val="3078521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5976664" cy="507703"/>
          </a:xfrm>
        </p:spPr>
        <p:txBody>
          <a:bodyPr/>
          <a:lstStyle/>
          <a:p>
            <a:r>
              <a:rPr lang="cs-CZ" dirty="0"/>
              <a:t>Finanční správa na Moravě a ve Slezsku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7544" y="1275606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 druhé polovině 16. století byly vzhledem k rozsáhlosti agendy pravomoci komory rozděleny.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Ve Slezsku byla na konci 50. let 16. století založena </a:t>
            </a:r>
            <a:r>
              <a:rPr lang="cs-CZ" sz="2000" b="1" dirty="0"/>
              <a:t>slezská komora</a:t>
            </a:r>
            <a:r>
              <a:rPr lang="cs-CZ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Na Moravě byla v následujícím desetiletí ustavena </a:t>
            </a:r>
            <a:r>
              <a:rPr lang="cs-CZ" sz="2000" b="1" dirty="0"/>
              <a:t>funkce rentmistra </a:t>
            </a:r>
            <a:r>
              <a:rPr lang="cs-CZ" sz="2000" dirty="0"/>
              <a:t>jako později samostatného finančního úřadu</a:t>
            </a:r>
          </a:p>
        </p:txBody>
      </p:sp>
    </p:spTree>
    <p:extLst>
      <p:ext uri="{BB962C8B-B14F-4D97-AF65-F5344CB8AC3E}">
        <p14:creationId xmlns:p14="http://schemas.microsoft.com/office/powerpoint/2010/main" val="2752923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712968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Měl důvody:</a:t>
            </a:r>
          </a:p>
          <a:p>
            <a:pPr marL="0" indent="0">
              <a:buNone/>
            </a:pP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……………………………………………..</a:t>
            </a:r>
          </a:p>
          <a:p>
            <a:pPr marL="0" indent="0">
              <a:buNone/>
            </a:pP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……………………………………………..</a:t>
            </a: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Stavovský odpor</a:t>
            </a:r>
          </a:p>
        </p:txBody>
      </p:sp>
    </p:spTree>
    <p:extLst>
      <p:ext uri="{BB962C8B-B14F-4D97-AF65-F5344CB8AC3E}">
        <p14:creationId xmlns:p14="http://schemas.microsoft.com/office/powerpoint/2010/main" val="3405273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AB4218-6557-4731-B4B1-A3FF85468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552728" cy="507703"/>
          </a:xfrm>
        </p:spPr>
        <p:txBody>
          <a:bodyPr/>
          <a:lstStyle/>
          <a:p>
            <a:r>
              <a:rPr lang="cs-CZ" dirty="0"/>
              <a:t>Mezinárodní kontext stavovského povstání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060B916-B5CA-4954-A918-493E70A39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15566"/>
            <a:ext cx="2960055" cy="351136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A2D0D95-9358-414F-9B86-723D93E9C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924780"/>
            <a:ext cx="2510625" cy="343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22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00800" cy="720080"/>
          </a:xfrm>
        </p:spPr>
        <p:txBody>
          <a:bodyPr/>
          <a:lstStyle/>
          <a:p>
            <a:r>
              <a:rPr lang="cs-CZ" sz="3200" b="1" dirty="0"/>
              <a:t>První stavovské povstání (1547)  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7544" y="699542"/>
            <a:ext cx="792088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Města a část šlechty v Čechách odmítla královo svolání zemského vojska proti německým protestantům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Opoziční stavy požadovaly omezení panovníkových pravomocí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Po porážce německých protestantů i čeští stavové kapitulovali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b="1" dirty="0"/>
              <a:t>Byla omezena městská samospráva</a:t>
            </a:r>
            <a:r>
              <a:rPr lang="cs-CZ" sz="2400" dirty="0"/>
              <a:t>, do čela královských měst byli dosazeni královští rychtáři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894661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64096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648072"/>
          </a:xfrm>
        </p:spPr>
        <p:txBody>
          <a:bodyPr/>
          <a:lstStyle/>
          <a:p>
            <a:r>
              <a:rPr lang="cs-CZ" sz="2800" b="1" dirty="0"/>
              <a:t>Shrnutí</a:t>
            </a:r>
            <a:br>
              <a:rPr lang="cs-CZ" sz="2800" b="1" dirty="0"/>
            </a:br>
            <a:endParaRPr lang="cs-CZ" sz="2800" b="1" dirty="0"/>
          </a:p>
        </p:txBody>
      </p:sp>
      <p:sp>
        <p:nvSpPr>
          <p:cNvPr id="2" name="Obdélník 1"/>
          <p:cNvSpPr/>
          <p:nvPr/>
        </p:nvSpPr>
        <p:spPr>
          <a:xfrm>
            <a:off x="611560" y="1059581"/>
            <a:ext cx="77048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Po nástupu Habsburků na český trůn se začaly postupně prosazovat </a:t>
            </a:r>
            <a:r>
              <a:rPr lang="cs-CZ" sz="2000" b="1" dirty="0"/>
              <a:t>snahy o centralizaci a byrokratizaci veřejné správy</a:t>
            </a:r>
            <a:r>
              <a:rPr lang="cs-CZ" sz="20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 souvislosti s konfliktem mezi císařem z rodu Habsburků a německými protestanskými knížaty vypuklo v roce 1547 v Čechách </a:t>
            </a:r>
            <a:r>
              <a:rPr lang="cs-CZ" sz="2000" b="1" dirty="0"/>
              <a:t>první stavovské povstání</a:t>
            </a:r>
            <a:r>
              <a:rPr lang="cs-CZ" sz="2000" dirty="0"/>
              <a:t>, které skončilo porážkou protestantských stavů.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Porážkou stavů skončilo i </a:t>
            </a:r>
            <a:r>
              <a:rPr lang="cs-CZ" sz="2000" b="1" dirty="0"/>
              <a:t>druhé stavovské povstání </a:t>
            </a:r>
            <a:r>
              <a:rPr lang="cs-CZ" sz="2000" dirty="0"/>
              <a:t>(1618-1620).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Následný vývoj charakterizoval nástup absolutistického pojetí panovnické moci a postátňování veřejné správy.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14668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3"/>
            <a:ext cx="8424936" cy="371128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Pravděpodobně ve 13. století se v Čechách objevili tzv. krajští </a:t>
            </a:r>
            <a:r>
              <a:rPr lang="cs-CZ" altLang="cs-CZ" sz="2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poprávci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měli trestně-policejní pravomoc. </a:t>
            </a:r>
          </a:p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Postupně byly vymezeny </a:t>
            </a:r>
            <a:r>
              <a:rPr lang="cs-CZ" altLang="cs-CZ" sz="2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kraje jako územně-správní jednotky v čele s hejtmany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Počátky krajské správy</a:t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556688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důsledku oslabení panovnické moci došlo k mocenskému vzestupu měst.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Klíčová rozhodnutí vydávaly husitské sněmy. 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porážce radikálních husitů v bitvě u Lipan byla obnovena královská moc, ale její charakter se změnil.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Postupně se také změnila pozice hejtmanů, kteří se ze zástupců panovníka stali stavovskými úředníky.</a:t>
            </a:r>
          </a:p>
          <a:p>
            <a:pPr marL="0" indent="0">
              <a:buNone/>
            </a:pP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Husitství a jeho důsledky</a:t>
            </a:r>
          </a:p>
        </p:txBody>
      </p:sp>
    </p:spTree>
    <p:extLst>
      <p:ext uri="{BB962C8B-B14F-4D97-AF65-F5344CB8AC3E}">
        <p14:creationId xmlns:p14="http://schemas.microsoft.com/office/powerpoint/2010/main" val="1240395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smrti nezletilého panovníka byl českým králem </a:t>
            </a:r>
            <a:b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zvolen bývalý zemský správce </a:t>
            </a:r>
            <a:b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Jiří z Poděbrad. 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60. let musel čelit tlakům domácí opozice (……… šlechty) </a:t>
            </a:r>
            <a:b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mocenským nárokům uherského krále </a:t>
            </a:r>
            <a:b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Matyáše Korvína. 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 svou smrtí nabídl českou korunu Jagelloncům. </a:t>
            </a:r>
          </a:p>
          <a:p>
            <a:pPr marL="0" indent="0">
              <a:buNone/>
            </a:pP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Situace v druhé polovině 15. století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CC592AE-9ED0-43C7-A4F3-EDB6C4741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2355726"/>
            <a:ext cx="2287141" cy="234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53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1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629593" y="987425"/>
            <a:ext cx="5524452" cy="3529013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Český stát za Jiřího z Poděbrad a Jagellonců</a:t>
            </a:r>
          </a:p>
        </p:txBody>
      </p:sp>
    </p:spTree>
    <p:extLst>
      <p:ext uri="{BB962C8B-B14F-4D97-AF65-F5344CB8AC3E}">
        <p14:creationId xmlns:p14="http://schemas.microsoft.com/office/powerpoint/2010/main" val="4235778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vládní moci a jejím výkonu se vedle panovníka podílely další privilegované vrstvy – 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stavy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Už v době Přemyslovců vznikly základní stavovské instituce – 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zemské soudy a zemské sněmy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Čechách husitství urychlilo vymezení tří stavů – panského, rytířského a měšťanského 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3200" b="1" dirty="0"/>
              <a:t>Stavovská monarchie</a:t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846198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Rakouský arcikníže Ferdinand I. byl v roce 1526 zvolen českým sněmem novým králem.</a:t>
            </a:r>
          </a:p>
          <a:p>
            <a:endParaRPr lang="pl-P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Moravě a v dalších vedlejších zemích byl přijat na základě dědických nároků (byl manželem Anny Jagellonské).</a:t>
            </a: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Nástup Habsburků </a:t>
            </a:r>
          </a:p>
        </p:txBody>
      </p:sp>
    </p:spTree>
    <p:extLst>
      <p:ext uri="{BB962C8B-B14F-4D97-AF65-F5344CB8AC3E}">
        <p14:creationId xmlns:p14="http://schemas.microsoft.com/office/powerpoint/2010/main" val="2183831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5400600" cy="507703"/>
          </a:xfrm>
        </p:spPr>
        <p:txBody>
          <a:bodyPr/>
          <a:lstStyle/>
          <a:p>
            <a:r>
              <a:rPr lang="cs-CZ" sz="2800" dirty="0"/>
              <a:t>Habsburkové na českém trůně  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75606"/>
            <a:ext cx="4572000" cy="316835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5606"/>
            <a:ext cx="446957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42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712968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Dvorská komora 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nadřízený úřad finančních správ</a:t>
            </a:r>
          </a:p>
          <a:p>
            <a:r>
              <a:rPr lang="cs-CZ" altLang="cs-CZ" sz="2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Tajná rada 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řídila zahraniční politiku a rozhodovala o zásadních otázkách vnitřní politiky</a:t>
            </a:r>
          </a:p>
          <a:p>
            <a:r>
              <a:rPr lang="cs-CZ" altLang="cs-CZ" sz="2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Dvorská rada 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nejvyšší odvolací soudní instance</a:t>
            </a:r>
          </a:p>
          <a:p>
            <a:r>
              <a:rPr lang="cs-CZ" altLang="cs-CZ" sz="2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Dvorská válečná rada</a:t>
            </a:r>
          </a:p>
          <a:p>
            <a:endParaRPr lang="cs-CZ" altLang="cs-CZ" sz="2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Sídelním městem monarchie se stala Vídeň. </a:t>
            </a:r>
          </a:p>
          <a:p>
            <a:endParaRPr lang="cs-CZ" altLang="cs-CZ" sz="2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Nové centrální úřady</a:t>
            </a:r>
          </a:p>
        </p:txBody>
      </p:sp>
    </p:spTree>
    <p:extLst>
      <p:ext uri="{BB962C8B-B14F-4D97-AF65-F5344CB8AC3E}">
        <p14:creationId xmlns:p14="http://schemas.microsoft.com/office/powerpoint/2010/main" val="1130373449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2897</TotalTime>
  <Words>560</Words>
  <Application>Microsoft Office PowerPoint</Application>
  <PresentationFormat>Předvádění na obrazovce (16:9)</PresentationFormat>
  <Paragraphs>84</Paragraphs>
  <Slides>15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SLU</vt:lpstr>
      <vt:lpstr> Správní vývoj ve 14.-16. století     </vt:lpstr>
      <vt:lpstr>Počátky krajské správy </vt:lpstr>
      <vt:lpstr>Husitství a jeho důsledky</vt:lpstr>
      <vt:lpstr>Situace v druhé polovině 15. století</vt:lpstr>
      <vt:lpstr>Český stát za Jiřího z Poděbrad a Jagellonců</vt:lpstr>
      <vt:lpstr>Stavovská monarchie </vt:lpstr>
      <vt:lpstr>Nástup Habsburků </vt:lpstr>
      <vt:lpstr>Habsburkové na českém trůně   </vt:lpstr>
      <vt:lpstr>Nové centrální úřady</vt:lpstr>
      <vt:lpstr>Česká komora</vt:lpstr>
      <vt:lpstr>Finanční správa na Moravě a ve Slezsku</vt:lpstr>
      <vt:lpstr>Stavovský odpor</vt:lpstr>
      <vt:lpstr>Mezinárodní kontext stavovského povstání </vt:lpstr>
      <vt:lpstr>První stavovské povstání (1547)   </vt:lpstr>
      <vt:lpstr>Shrnutí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Lubomír Nenička</cp:lastModifiedBy>
  <cp:revision>95</cp:revision>
  <dcterms:created xsi:type="dcterms:W3CDTF">2016-07-06T15:42:34Z</dcterms:created>
  <dcterms:modified xsi:type="dcterms:W3CDTF">2023-03-14T13:04:06Z</dcterms:modified>
</cp:coreProperties>
</file>