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2" r:id="rId3"/>
    <p:sldId id="288" r:id="rId4"/>
    <p:sldId id="290" r:id="rId5"/>
    <p:sldId id="291" r:id="rId6"/>
    <p:sldId id="301" r:id="rId7"/>
    <p:sldId id="293" r:id="rId8"/>
    <p:sldId id="292" r:id="rId9"/>
    <p:sldId id="304" r:id="rId10"/>
    <p:sldId id="294" r:id="rId11"/>
    <p:sldId id="299" r:id="rId12"/>
    <p:sldId id="265" r:id="rId13"/>
    <p:sldId id="298" r:id="rId14"/>
    <p:sldId id="303" r:id="rId15"/>
    <p:sldId id="297" r:id="rId16"/>
    <p:sldId id="283" r:id="rId17"/>
  </p:sldIdLst>
  <p:sldSz cx="9144000" cy="5143500" type="screen16x9"/>
  <p:notesSz cx="6858000" cy="9144000"/>
  <p:custDataLst>
    <p:tags r:id="rId1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>
      <p:cViewPr varScale="1">
        <p:scale>
          <a:sx n="142" d="100"/>
          <a:sy n="142" d="100"/>
        </p:scale>
        <p:origin x="73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29.03.2023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50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304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0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3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8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702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018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515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635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97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52028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Správní vývoj 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pobělohorském období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444208" y="3723878"/>
            <a:ext cx="252806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Lubomír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Nenička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ekonomie a veřejné správy</a:t>
            </a:r>
          </a:p>
          <a:p>
            <a:pPr algn="r"/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Zemské sněmy přišly o zákonodárnou iniciativu.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Bílé hoře zemští úředníci přísahali věrnost panovníkovi, ne stavům.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Nejvyšší zemští úředníci nebyli už jmenováni na doživotí, ale na 5 let.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Krajští hejtmani byli nadále považováni za představitele stavů, ke konci 17. století i oni byli jmenováni na pět let. 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/>
              <a:t>Postátňování zemské a krajské správy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46198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dočasném zrušení městské autonomie byl obnoven stav z doby po porážce prvního stavovského povstání. </a:t>
            </a:r>
          </a:p>
          <a:p>
            <a:endParaRPr lang="pl-PL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cs-CZ" sz="2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Zároveň se zvýšil vliv panovníka na městskou správu – téměř do všech měst už byli jmenováni rychtáři </a:t>
            </a:r>
          </a:p>
          <a:p>
            <a:endParaRPr lang="pl-PL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Města</a:t>
            </a:r>
          </a:p>
        </p:txBody>
      </p:sp>
    </p:spTree>
    <p:extLst>
      <p:ext uri="{BB962C8B-B14F-4D97-AF65-F5344CB8AC3E}">
        <p14:creationId xmlns:p14="http://schemas.microsoft.com/office/powerpoint/2010/main" val="2118431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Pragmatická sankce – 1713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83568" y="1131589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Císař Karel VI. v tomto dokumentu stanovil nedílnost habsburské monarchie  a zavedl nový nástupnický řád, který umožňoval převzetí vlády</a:t>
            </a:r>
            <a:br>
              <a:rPr lang="cs-CZ" sz="2800" dirty="0"/>
            </a:br>
            <a:r>
              <a:rPr lang="cs-CZ" sz="2800" dirty="0"/>
              <a:t>v ženské linii.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49" y="2655018"/>
            <a:ext cx="3016723" cy="210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73063">
              <a:spcBef>
                <a:spcPts val="1200"/>
              </a:spcBef>
            </a:pPr>
            <a:endParaRPr 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2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3200" b="1" dirty="0"/>
              <a:t>Válka o rakouské dědictví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7584" y="1275606"/>
            <a:ext cx="316835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Bavorský vévoda Karel Albrecht si nárokoval nástupnictví </a:t>
            </a:r>
            <a:br>
              <a:rPr lang="cs-CZ" sz="2400" dirty="0"/>
            </a:br>
            <a:r>
              <a:rPr lang="cs-CZ" sz="2400" dirty="0"/>
              <a:t>v českém království.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r>
              <a:rPr lang="cs-CZ" sz="2400" dirty="0"/>
              <a:t>Dočasně získal českou korunu.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981E052-8C7B-475C-AD76-33A6FB2EB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232922"/>
            <a:ext cx="2194873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2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5976664" cy="507703"/>
          </a:xfrm>
        </p:spPr>
        <p:txBody>
          <a:bodyPr/>
          <a:lstStyle/>
          <a:p>
            <a:r>
              <a:rPr lang="cs-CZ" sz="3200" dirty="0"/>
              <a:t>Slezské války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9512" y="703189"/>
            <a:ext cx="54726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Pruský král  Fridrich II. využil nástup Marie Terezie k obsazení většiny Slezska.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Vratislavský mír (1742) potvrdil rakouskou porážku, </a:t>
            </a:r>
            <a:r>
              <a:rPr lang="cs-CZ" sz="2000" b="1" dirty="0"/>
              <a:t>Prusko získalo kontrolu nad celým Slezskem kromě Opavska a Těšínska.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Ztrátu Slezska potvrdily i výsledky dalších konfliktů (např. tzv. sedmiletá válka).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F7CB9F9-A705-44F4-A3B8-B02D581AA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327459"/>
            <a:ext cx="1796809" cy="24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2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987574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Zbylá část Slezska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habsburské monarchii (Těšínsko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Opavsko) byla nazývána jako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Rakouské Slezsko.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Pruské obsazení většiny slezského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území se v Rakousku stalo impulsem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 správním reformám.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/>
              <a:t>Ztráta Slezska</a:t>
            </a: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922" y="1266115"/>
            <a:ext cx="3821077" cy="274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73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64096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648072"/>
          </a:xfrm>
        </p:spPr>
        <p:txBody>
          <a:bodyPr/>
          <a:lstStyle/>
          <a:p>
            <a:r>
              <a:rPr lang="cs-CZ" sz="2800" b="1" dirty="0"/>
              <a:t>Shrnutí</a:t>
            </a:r>
            <a:br>
              <a:rPr lang="cs-CZ" sz="2800" b="1" dirty="0"/>
            </a:br>
            <a:endParaRPr lang="cs-CZ" sz="2800" b="1" dirty="0"/>
          </a:p>
        </p:txBody>
      </p:sp>
      <p:sp>
        <p:nvSpPr>
          <p:cNvPr id="2" name="Obdélník 1"/>
          <p:cNvSpPr/>
          <p:nvPr/>
        </p:nvSpPr>
        <p:spPr>
          <a:xfrm>
            <a:off x="611560" y="1059581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 v 17. století se začaly postupně prosazovat </a:t>
            </a:r>
            <a:r>
              <a:rPr lang="cs-CZ" sz="2000" b="1" dirty="0"/>
              <a:t>snahy o centralizaci </a:t>
            </a:r>
            <a:br>
              <a:rPr lang="cs-CZ" sz="2000" b="1" dirty="0"/>
            </a:br>
            <a:r>
              <a:rPr lang="cs-CZ" sz="2000" b="1" dirty="0"/>
              <a:t>a byrokratizaci veřejné správy</a:t>
            </a:r>
            <a:r>
              <a:rPr lang="cs-CZ" sz="20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Porážkou stavů skončilo i </a:t>
            </a:r>
            <a:r>
              <a:rPr lang="cs-CZ" sz="2000" b="1" dirty="0"/>
              <a:t>druhé stavovské povstání </a:t>
            </a:r>
            <a:r>
              <a:rPr lang="cs-CZ" sz="2000" dirty="0"/>
              <a:t>(1618-1620).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Následný vývoj charakterizoval </a:t>
            </a:r>
            <a:r>
              <a:rPr lang="cs-CZ" sz="2000" b="1" dirty="0"/>
              <a:t>nástup absolutistického pojetí panovnické moci a postátnění veřejné správy.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Pragmatická sankce z počátku 18. století umožnila nástupnictví </a:t>
            </a:r>
            <a:br>
              <a:rPr lang="cs-CZ" sz="2000" dirty="0"/>
            </a:br>
            <a:r>
              <a:rPr lang="cs-CZ" sz="2000" dirty="0"/>
              <a:t>v ženské linii.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Počátky vlády Marie Terezie byly poznamenány válkami o její dědictví (a územní celistvost habsburské monarchie) a o Slezsko.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146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5F7CE6-6711-43BB-B9E8-E9C1A69D5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60473"/>
            <a:ext cx="3557912" cy="46599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FA0B07B-7DDA-4193-9015-5C0CD23C0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0" y="699542"/>
            <a:ext cx="5416806" cy="405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5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0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/>
              <a:t>Pokračující spory mezi katolíky a protestanty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059582"/>
            <a:ext cx="2343655" cy="316324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64894E7-5673-4090-B8D4-D299F91E6C4E}"/>
              </a:ext>
            </a:extLst>
          </p:cNvPr>
          <p:cNvSpPr/>
          <p:nvPr/>
        </p:nvSpPr>
        <p:spPr>
          <a:xfrm>
            <a:off x="4179351" y="1275606"/>
            <a:ext cx="32729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V době vlády Rudolfa II. byl pod nátlakem stavů přijat Majestát pro náboženskou svobodu pro České království.</a:t>
            </a:r>
          </a:p>
          <a:p>
            <a:endParaRPr lang="cs-CZ" sz="2000" dirty="0"/>
          </a:p>
          <a:p>
            <a:r>
              <a:rPr lang="cs-CZ" sz="2000" dirty="0"/>
              <a:t>Privilegia protestantů začala být později zpochybňována.</a:t>
            </a:r>
          </a:p>
        </p:txBody>
      </p:sp>
    </p:spTree>
    <p:extLst>
      <p:ext uri="{BB962C8B-B14F-4D97-AF65-F5344CB8AC3E}">
        <p14:creationId xmlns:p14="http://schemas.microsoft.com/office/powerpoint/2010/main" val="3211485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Odpor stavů proti politice císaře vyústil v roce 1618 v otevřené povstání (defenestrace císařských místodržících)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Moci v Čechách se ujala vláda 30 direktorů.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 král Ferdinand II. byl stavy sesazen a na jeho místo byl zvolen Fridrich Falcký.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Druhé stavovské povstání (1618-1620)</a:t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713848"/>
            <a:ext cx="2675916" cy="208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987573"/>
            <a:ext cx="8496944" cy="37112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Stavovská armáda zde byla poražena </a:t>
            </a: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vojsky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habsburského císaře Ferdinanda II. a Katolické ligy.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Vůdci povstání byli popraveni, jejich majetky i statky ostatních povstalců byly zkonfiskovány a odprodány stoupencům 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Habsburků.</a:t>
            </a:r>
          </a:p>
          <a:p>
            <a:r>
              <a:rPr lang="cs-CZ" altLang="cs-CZ" sz="2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Držba českého trůnu v habsburské dynastii se stala dědičnou</a:t>
            </a:r>
            <a:b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dosavadní přijímání stavy bylo zrušeno. 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Bitva na Bílé hoře (1620) a její důsledky</a:t>
            </a:r>
            <a:br>
              <a:rPr lang="cs-CZ" sz="2800" b="1" dirty="0"/>
            </a:b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556688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68948D5-BA73-4B63-ABA2-04AF2A9F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1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Posílilo pozice centrálních úřadů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zemské správě zrovnoprávnilo němčinu s češtinou </a:t>
            </a: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Jediným legálním náboženstvím bylo uznáno katolictví</a:t>
            </a:r>
          </a:p>
          <a:p>
            <a:endParaRPr lang="cs-CZ" alt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Nejvýznamnějším úřadem českého státu zůstávala nadále česká dvorská kancelář</a:t>
            </a:r>
          </a:p>
          <a:p>
            <a:pPr marL="0" indent="0"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Obnovené zřízení zemské </a:t>
            </a:r>
          </a:p>
        </p:txBody>
      </p:sp>
    </p:spTree>
    <p:extLst>
      <p:ext uri="{BB962C8B-B14F-4D97-AF65-F5344CB8AC3E}">
        <p14:creationId xmlns:p14="http://schemas.microsoft.com/office/powerpoint/2010/main" val="113715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51520" y="987574"/>
            <a:ext cx="8280920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Čechách byl nejprve ustaven císařský místodržící.</a:t>
            </a:r>
          </a:p>
          <a:p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Moravě se stal nejprve místodržitelem olomoucký biskup kardinál František z </a:t>
            </a: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Ditrichštejna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po jeho smrti zemskou správu převzal nový úřad – moravský královský tribunál v čele se zemským hejtmanem.</a:t>
            </a:r>
          </a:p>
          <a:p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Sídlem nového úřadu se ve 40. letech stalo </a:t>
            </a:r>
            <a:r>
              <a:rPr lang="cs-CZ" altLang="cs-CZ" sz="20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Brno</a:t>
            </a: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které tím získalo pozici hlavního města Moravy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632848" cy="507703"/>
          </a:xfrm>
        </p:spPr>
        <p:txBody>
          <a:bodyPr/>
          <a:lstStyle/>
          <a:p>
            <a:r>
              <a:rPr lang="cs-CZ" sz="2800" b="1" dirty="0"/>
              <a:t>Zemská správa po Bílé hoře</a:t>
            </a:r>
          </a:p>
        </p:txBody>
      </p:sp>
    </p:spTree>
    <p:extLst>
      <p:ext uri="{BB962C8B-B14F-4D97-AF65-F5344CB8AC3E}">
        <p14:creationId xmlns:p14="http://schemas.microsoft.com/office/powerpoint/2010/main" val="1240395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3B4FF3-5BB3-4F0D-9840-8B514743A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Slezsko v pobělohorském období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BC609B3-CF76-4BC9-B760-E79CECB265BA}"/>
              </a:ext>
            </a:extLst>
          </p:cNvPr>
          <p:cNvSpPr txBox="1"/>
          <p:nvPr/>
        </p:nvSpPr>
        <p:spPr>
          <a:xfrm>
            <a:off x="755576" y="1131590"/>
            <a:ext cx="77048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Ve Slezsku byl úřad zemského hejtmana přeměněn na konci 20. let na vrchní úřad se sídlem ve Vratislavi. </a:t>
            </a:r>
          </a:p>
          <a:p>
            <a:endParaRPr lang="cs-CZ" sz="2000" dirty="0"/>
          </a:p>
          <a:p>
            <a:r>
              <a:rPr lang="cs-CZ" sz="2000" b="1" dirty="0"/>
              <a:t>Opavsko a Krnovsko se zhruba ve stejné době staly součástí Slezska.</a:t>
            </a:r>
          </a:p>
          <a:p>
            <a:endParaRPr lang="cs-CZ" sz="2000" dirty="0"/>
          </a:p>
          <a:p>
            <a:r>
              <a:rPr lang="cs-CZ" sz="2000" dirty="0"/>
              <a:t>Asi v polovině 17. století přešlo Těšínské knížectví do vlastnictví Habsburků.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1767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4d37b0e7-18ea-447f-bbd3-6996910b5341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3645</TotalTime>
  <Words>646</Words>
  <Application>Microsoft Office PowerPoint</Application>
  <PresentationFormat>Předvádění na obrazovce (16:9)</PresentationFormat>
  <Paragraphs>90</Paragraphs>
  <Slides>16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SLU</vt:lpstr>
      <vt:lpstr> Správní vývoj  v pobělohorském období     </vt:lpstr>
      <vt:lpstr>Prezentace aplikace PowerPoint</vt:lpstr>
      <vt:lpstr>Pokračující spory mezi katolíky a protestanty </vt:lpstr>
      <vt:lpstr>Druhé stavovské povstání (1618-1620) </vt:lpstr>
      <vt:lpstr>Bitva na Bílé hoře (1620) a její důsledky </vt:lpstr>
      <vt:lpstr>Prezentace aplikace PowerPoint</vt:lpstr>
      <vt:lpstr>Obnovené zřízení zemské </vt:lpstr>
      <vt:lpstr>Zemská správa po Bílé hoře</vt:lpstr>
      <vt:lpstr>Slezsko v pobělohorském období</vt:lpstr>
      <vt:lpstr>Postátňování zemské a krajské správy </vt:lpstr>
      <vt:lpstr>Města</vt:lpstr>
      <vt:lpstr>Pragmatická sankce – 1713  </vt:lpstr>
      <vt:lpstr>Válka o rakouské dědictví </vt:lpstr>
      <vt:lpstr>Slezské války</vt:lpstr>
      <vt:lpstr>Ztráta Slezska</vt:lpstr>
      <vt:lpstr>Shrnutí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Lubomír Nenička</cp:lastModifiedBy>
  <cp:revision>118</cp:revision>
  <dcterms:created xsi:type="dcterms:W3CDTF">2016-07-06T15:42:34Z</dcterms:created>
  <dcterms:modified xsi:type="dcterms:W3CDTF">2023-03-29T09:24:20Z</dcterms:modified>
</cp:coreProperties>
</file>