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65" r:id="rId3"/>
    <p:sldId id="266" r:id="rId4"/>
    <p:sldId id="301" r:id="rId5"/>
    <p:sldId id="296" r:id="rId6"/>
    <p:sldId id="288" r:id="rId7"/>
    <p:sldId id="292" r:id="rId8"/>
    <p:sldId id="294" r:id="rId9"/>
    <p:sldId id="302" r:id="rId10"/>
    <p:sldId id="308" r:id="rId11"/>
    <p:sldId id="303" r:id="rId12"/>
    <p:sldId id="305" r:id="rId13"/>
    <p:sldId id="306" r:id="rId14"/>
    <p:sldId id="307" r:id="rId15"/>
    <p:sldId id="283" r:id="rId16"/>
  </p:sldIdLst>
  <p:sldSz cx="9144000" cy="5143500" type="screen16x9"/>
  <p:notesSz cx="6858000" cy="9144000"/>
  <p:custDataLst>
    <p:tags r:id="rId18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60"/>
  </p:normalViewPr>
  <p:slideViewPr>
    <p:cSldViewPr>
      <p:cViewPr varScale="1">
        <p:scale>
          <a:sx n="142" d="100"/>
          <a:sy n="142" d="100"/>
        </p:scale>
        <p:origin x="738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18.04.2023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29750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709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00577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75072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0018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15156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6764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3671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8203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443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is.muni.cz/el/1422/jaro2015/MP201Zk/um/web/doc/19-stoleti/Pillersdorfova_ustava_1848.pdf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52028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Nástup konstituční monarchie v 19. století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2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27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444208" y="3723878"/>
            <a:ext cx="2528063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Mgr. Lubomír </a:t>
            </a:r>
            <a:r>
              <a:rPr lang="cs-CZ" altLang="cs-CZ" sz="9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Nenička</a:t>
            </a:r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Ph.D.</a:t>
            </a:r>
          </a:p>
          <a:p>
            <a:pPr algn="r"/>
            <a:r>
              <a:rPr lang="cs-CZ" altLang="cs-CZ" sz="9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ekonomie a veřejné správy</a:t>
            </a:r>
          </a:p>
          <a:p>
            <a:pPr algn="r"/>
            <a:endParaRPr lang="cs-CZ" altLang="cs-CZ" sz="9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BD088D-3168-44D8-8994-8E2A0B888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Nový parlament 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76D891FB-63CA-4C2B-8756-1D2B26C391BD}"/>
              </a:ext>
            </a:extLst>
          </p:cNvPr>
          <p:cNvSpPr txBox="1"/>
          <p:nvPr/>
        </p:nvSpPr>
        <p:spPr>
          <a:xfrm>
            <a:off x="611560" y="987574"/>
            <a:ext cx="77768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Na základě nové ústavy z počátku 60. let vznikla nová </a:t>
            </a:r>
            <a:r>
              <a:rPr lang="cs-CZ" sz="2000" b="1" dirty="0"/>
              <a:t>Říšská rada</a:t>
            </a:r>
            <a:r>
              <a:rPr lang="cs-CZ" sz="20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Tvořila ji </a:t>
            </a:r>
            <a:r>
              <a:rPr lang="cs-CZ" sz="2000" b="1" dirty="0"/>
              <a:t>panská komora </a:t>
            </a:r>
            <a:r>
              <a:rPr lang="cs-CZ" sz="2000" dirty="0"/>
              <a:t>(její členové byli jmenováni panovníkem) a </a:t>
            </a:r>
            <a:r>
              <a:rPr lang="cs-CZ" sz="2000" b="1" dirty="0"/>
              <a:t>poslanecká sněmovna </a:t>
            </a:r>
            <a:r>
              <a:rPr lang="cs-CZ" sz="2000" dirty="0"/>
              <a:t>(její členové voleni zemskými sněmy podle jednotlivých zájmových skupin – kurií).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2000" dirty="0"/>
              <a:t>Členové zemských sněmů byli voleni ve 3 kuriích – velkostatkářů, kurie měst a průmyslových míst a kurie venkovských obcí.</a:t>
            </a:r>
          </a:p>
        </p:txBody>
      </p:sp>
    </p:spTree>
    <p:extLst>
      <p:ext uri="{BB962C8B-B14F-4D97-AF65-F5344CB8AC3E}">
        <p14:creationId xmlns:p14="http://schemas.microsoft.com/office/powerpoint/2010/main" val="22295266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35292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Tvořila ji panská komora (její členové byli jmenováni panovníkem) a poslanecká sněmovna (její členové voleni zemskými sněmy podle jednotlivých zájmových skupin – kurií)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 podmínkou k přiznání volebního práva bylo placení tzv. přímých daní v určité výši 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Členové zemských sněmů byli voleni ve 3 kuriích – velkostatkářů, kurie měst a průmyslových míst a kurie venkovských obcí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Říšská rada a zemské sněmy</a:t>
            </a:r>
          </a:p>
        </p:txBody>
      </p:sp>
    </p:spTree>
    <p:extLst>
      <p:ext uri="{BB962C8B-B14F-4D97-AF65-F5344CB8AC3E}">
        <p14:creationId xmlns:p14="http://schemas.microsoft.com/office/powerpoint/2010/main" val="2173831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35292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porážce ve válce s Pruskem se v monarchii prosadil dualismus.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Uherské země byly zrovnoprávněny s Rakouskem.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rámci rakousko-uherské federace zůstala pouze tři společná ministerstva – zahraničí, války a financí.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Nové uspořádání stvrdila tzv. prosincová ústava (1867), na jejím základě bylo ustaveno </a:t>
            </a:r>
            <a:r>
              <a:rPr lang="pl-PL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Rakousko-Uhersko.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Císař si v západní části říše zachoval zákonodárnou pravomoc (spolu s říšskou radou).  </a:t>
            </a: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Rakousko-uherské vyrovnání </a:t>
            </a:r>
          </a:p>
        </p:txBody>
      </p:sp>
    </p:spTree>
    <p:extLst>
      <p:ext uri="{BB962C8B-B14F-4D97-AF65-F5344CB8AC3E}">
        <p14:creationId xmlns:p14="http://schemas.microsoft.com/office/powerpoint/2010/main" val="16049943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496944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přijetí ústavy z roku 1867 se počet ministerstev různě měnil, poté byla zákonem vymezena i jejich zodpovědnost.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Znovu byla obnovena ministerská rada.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Jednotlivá ministerstva se definitivně rozčlenila </a:t>
            </a:r>
            <a:b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 konci 19. století.</a:t>
            </a:r>
          </a:p>
          <a:p>
            <a:r>
              <a:rPr lang="pl-PL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Později v západní části monarchie působili tzv. ministři-krajani (zastupovali jednotlivé národy)</a:t>
            </a:r>
          </a:p>
          <a:p>
            <a:endParaRPr lang="pl-PL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da-DK" sz="2800" b="1" dirty="0"/>
              <a:t>Ministerstva od 60. let 19. století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22273225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A58794D2-F7C2-4526-AA5A-F2A3820D52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399" y="0"/>
            <a:ext cx="48532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83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64096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648072"/>
          </a:xfrm>
        </p:spPr>
        <p:txBody>
          <a:bodyPr/>
          <a:lstStyle/>
          <a:p>
            <a:r>
              <a:rPr lang="cs-CZ" sz="2800" b="1" dirty="0"/>
              <a:t>Shrnutí</a:t>
            </a:r>
            <a:br>
              <a:rPr lang="cs-CZ" sz="2800" b="1" dirty="0"/>
            </a:br>
            <a:endParaRPr lang="cs-CZ" sz="2800" b="1" dirty="0"/>
          </a:p>
        </p:txBody>
      </p:sp>
      <p:sp>
        <p:nvSpPr>
          <p:cNvPr id="2" name="Obdélník 1"/>
          <p:cNvSpPr/>
          <p:nvPr/>
        </p:nvSpPr>
        <p:spPr>
          <a:xfrm>
            <a:off x="179512" y="1038091"/>
            <a:ext cx="85689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souvislosti s revolučními událostmi byla v Rakousku přijata první ústava a proměnil se i charakter ústřední správy. Jako nový orgán ústřední správy se v tomto období utvořila </a:t>
            </a:r>
            <a:r>
              <a:rPr lang="cs-CZ" sz="2000" b="1" dirty="0"/>
              <a:t>ministerská rada.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Staré dvorské úřady se začaly přetvářet v oborová </a:t>
            </a:r>
            <a:r>
              <a:rPr lang="cs-CZ" sz="2000" b="1" dirty="0"/>
              <a:t>ministerstva. </a:t>
            </a:r>
          </a:p>
          <a:p>
            <a:r>
              <a:rPr lang="cs-CZ" sz="2000" b="1" dirty="0"/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/>
              <a:t>V důsledku mezinárodních neúspěchů, zhoršující se finanční situace a nárůstu národnostních sporů v 60. letech 19. století </a:t>
            </a:r>
            <a:r>
              <a:rPr lang="cs-CZ" sz="2000" b="1" dirty="0"/>
              <a:t>bylo rozhodnuto vzdát se absolutistické vlády a vytvořit rakousko-uherskou federaci.</a:t>
            </a:r>
          </a:p>
        </p:txBody>
      </p:sp>
    </p:spTree>
    <p:extLst>
      <p:ext uri="{BB962C8B-B14F-4D97-AF65-F5344CB8AC3E}">
        <p14:creationId xmlns:p14="http://schemas.microsoft.com/office/powerpoint/2010/main" val="81466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347614"/>
            <a:ext cx="2304256" cy="273086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47615"/>
            <a:ext cx="3486267" cy="273086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6267" y="1347614"/>
            <a:ext cx="3317981" cy="273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289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712968" cy="367240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důsledku revolty byl vydán konstituční patent byl počátkem přechodu k ústavnímu zřízení.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vzoru západních zemí byla zřízena ministerská rada – staré dvorské úřady se v jejím rámci začaly přetvářet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oborová ministerstva. </a:t>
            </a:r>
          </a:p>
          <a:p>
            <a:pPr marL="0" indent="0">
              <a:buNone/>
            </a:pPr>
            <a:endParaRPr lang="cs-CZ" altLang="cs-CZ" sz="2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3200" b="1" dirty="0"/>
              <a:t>Revoluce v Rakousku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36DC5E0D-CD97-41F9-8E45-57BAE9B2D1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643758"/>
            <a:ext cx="2950530" cy="2101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34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5976664" cy="507703"/>
          </a:xfrm>
        </p:spPr>
        <p:txBody>
          <a:bodyPr/>
          <a:lstStyle/>
          <a:p>
            <a:r>
              <a:rPr lang="cs-CZ" sz="3200" dirty="0"/>
              <a:t>Ministerská rada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611560" y="1131590"/>
            <a:ext cx="777686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Tvořili ji </a:t>
            </a:r>
            <a:r>
              <a:rPr lang="cs-CZ" sz="2400" b="1" dirty="0"/>
              <a:t>ministr zahraničí a císařského domu, ministr vnitra, ministr financí, ministr spravedlnosti</a:t>
            </a:r>
            <a:br>
              <a:rPr lang="cs-CZ" sz="2400" b="1" dirty="0"/>
            </a:br>
            <a:r>
              <a:rPr lang="cs-CZ" sz="2400" b="1" dirty="0"/>
              <a:t> a ministr války.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V čele ministerské rady měl stát ministr-prezident, určený panovníkem.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/>
              <a:t>Jako ústřední orgán podřízený předsedovi vlády a koordinující práci ministerstev bylo zřízeno prezidium ministerské rady.</a:t>
            </a:r>
          </a:p>
        </p:txBody>
      </p:sp>
    </p:spTree>
    <p:extLst>
      <p:ext uri="{BB962C8B-B14F-4D97-AF65-F5344CB8AC3E}">
        <p14:creationId xmlns:p14="http://schemas.microsoft.com/office/powerpoint/2010/main" val="2752923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7200800" cy="720080"/>
          </a:xfrm>
        </p:spPr>
        <p:txBody>
          <a:bodyPr/>
          <a:lstStyle/>
          <a:p>
            <a:r>
              <a:rPr lang="cs-CZ" sz="3200" b="1" dirty="0"/>
              <a:t>Počátky revoluce v Praze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323528" y="1131590"/>
            <a:ext cx="84249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V březnu se v Praze utvořil Svatováclavský výbor, který zaslal císaři petici se svými požadavky.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Poté byl ustaven </a:t>
            </a:r>
            <a:r>
              <a:rPr lang="cs-CZ" sz="2400" b="1" dirty="0"/>
              <a:t>Národní výbor </a:t>
            </a:r>
            <a:r>
              <a:rPr lang="cs-CZ" sz="2400" dirty="0"/>
              <a:t>jako český ústřední správní politický orgán.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Císař slíbil splnění některých z jeho požadavků.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cs-CZ" sz="24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cs-CZ" sz="2400" dirty="0"/>
              <a:t>Napětí vyvolané vojenskými opatřeními v Praze v červnu vyústilo v otevřený střet – revolta byla vojensky potlačena. </a:t>
            </a:r>
          </a:p>
        </p:txBody>
      </p:sp>
    </p:spTree>
    <p:extLst>
      <p:ext uri="{BB962C8B-B14F-4D97-AF65-F5344CB8AC3E}">
        <p14:creationId xmlns:p14="http://schemas.microsoft.com/office/powerpoint/2010/main" val="18946617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Byla tzv. oktrojovaná (vydaná panovníkem bez souhlasu zastupitelského orgánu). 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Nová ústava nesplnila očekávání liberálů – došlo </a:t>
            </a:r>
            <a:b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 novým nepokojům. </a:t>
            </a: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https://is.muni.cz/el/1422/jaro2015/MP201Zk/um/web/doc/19-stoleti/Pillersdorfova_ustava_1848.pdf</a:t>
            </a:r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altLang="cs-CZ" sz="24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Nově zřízený Říšský sněm byl v březnu 1849 rozehnán. 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51470"/>
            <a:ext cx="8280920" cy="651719"/>
          </a:xfrm>
        </p:spPr>
        <p:txBody>
          <a:bodyPr/>
          <a:lstStyle/>
          <a:p>
            <a:br>
              <a:rPr lang="cs-CZ" sz="1800" b="1" dirty="0"/>
            </a:br>
            <a:r>
              <a:rPr lang="cs-CZ" b="1" dirty="0"/>
              <a:t>První ústava 1848 – </a:t>
            </a:r>
            <a:r>
              <a:rPr lang="cs-CZ" sz="2000" dirty="0"/>
              <a:t>pro západní část monarchie </a:t>
            </a:r>
          </a:p>
        </p:txBody>
      </p:sp>
    </p:spTree>
    <p:extLst>
      <p:ext uri="{BB962C8B-B14F-4D97-AF65-F5344CB8AC3E}">
        <p14:creationId xmlns:p14="http://schemas.microsoft.com/office/powerpoint/2010/main" val="32114850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cs-CZ" altLang="cs-CZ" sz="28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František Josef II. 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8" y="1178318"/>
            <a:ext cx="2259908" cy="314690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701" y="1491630"/>
            <a:ext cx="2016224" cy="275187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2C21232-226B-4CA5-99D2-BE8BD03D5D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9912" y="2896308"/>
            <a:ext cx="3345156" cy="183568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1681AC7B-99C2-4FE6-AA54-677CD5CBA1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2012" y="922358"/>
            <a:ext cx="2280004" cy="155506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5F296C1-D01E-4E4F-A801-6ABA43E487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7744" y="922358"/>
            <a:ext cx="2564268" cy="200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395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rozehnání prvního Říšského sněmu byla přijata nová ústava, posilující pravomoci panovníka 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 dvou letech byla zrušena a znovu byl nastolen 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absolutismus – jeho hlavním představitelem byl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 vnitra </a:t>
            </a:r>
            <a:r>
              <a:rPr lang="cs-CZ" altLang="cs-CZ" sz="2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Alexandr Bach. </a:t>
            </a:r>
          </a:p>
          <a:p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Ústavní ministerská rada se proměnila na ministerskou</a:t>
            </a:r>
            <a:b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altLang="cs-CZ" sz="2000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konferenci, které předsedal sám císař.</a:t>
            </a:r>
          </a:p>
          <a:p>
            <a:endParaRPr lang="cs-CZ" altLang="cs-CZ" sz="2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sz="2800" b="1" dirty="0"/>
              <a:t>Návrat absolutismu </a:t>
            </a:r>
            <a:br>
              <a:rPr lang="cs-CZ" sz="2800" b="1" dirty="0"/>
            </a:br>
            <a:endParaRPr lang="cs-CZ" sz="2800" b="1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7738" y="1707654"/>
            <a:ext cx="1990697" cy="270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198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251520" y="987574"/>
            <a:ext cx="8352928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pl-PL" altLang="cs-CZ" sz="18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l-PL" altLang="cs-CZ" sz="20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7632848" cy="507703"/>
          </a:xfrm>
        </p:spPr>
        <p:txBody>
          <a:bodyPr/>
          <a:lstStyle/>
          <a:p>
            <a:r>
              <a:rPr lang="cs-CZ" b="1" dirty="0"/>
              <a:t>Konec absolutistické vlády – Říjnový diplom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50D4C50-CFA4-488E-AE8A-3E60B9E825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899051"/>
            <a:ext cx="5509491" cy="370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0411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GUID" val="a13e141a-38be-42f1-b193-00f47214df7b"/>
</p:tagLst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3755</TotalTime>
  <Words>670</Words>
  <Application>Microsoft Office PowerPoint</Application>
  <PresentationFormat>Předvádění na obrazovce (16:9)</PresentationFormat>
  <Paragraphs>86</Paragraphs>
  <Slides>15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SLU</vt:lpstr>
      <vt:lpstr> Nástup konstituční monarchie v 19. století     </vt:lpstr>
      <vt:lpstr>Prezentace aplikace PowerPoint</vt:lpstr>
      <vt:lpstr>Revoluce v Rakousku</vt:lpstr>
      <vt:lpstr>Ministerská rada </vt:lpstr>
      <vt:lpstr>Počátky revoluce v Praze</vt:lpstr>
      <vt:lpstr> První ústava 1848 – pro západní část monarchie </vt:lpstr>
      <vt:lpstr>František Josef II. </vt:lpstr>
      <vt:lpstr>Návrat absolutismu  </vt:lpstr>
      <vt:lpstr>Konec absolutistické vlády – Říjnový diplom</vt:lpstr>
      <vt:lpstr>Nový parlament </vt:lpstr>
      <vt:lpstr>Říšská rada a zemské sněmy</vt:lpstr>
      <vt:lpstr>Rakousko-uherské vyrovnání </vt:lpstr>
      <vt:lpstr>Ministerstva od 60. let 19. století</vt:lpstr>
      <vt:lpstr>Prezentace aplikace PowerPoint</vt:lpstr>
      <vt:lpstr>Shrnutí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Lubomír Nenička</cp:lastModifiedBy>
  <cp:revision>137</cp:revision>
  <dcterms:created xsi:type="dcterms:W3CDTF">2016-07-06T15:42:34Z</dcterms:created>
  <dcterms:modified xsi:type="dcterms:W3CDTF">2023-04-18T12:12:54Z</dcterms:modified>
</cp:coreProperties>
</file>