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14" r:id="rId3"/>
    <p:sldId id="298" r:id="rId4"/>
    <p:sldId id="296" r:id="rId5"/>
    <p:sldId id="313" r:id="rId6"/>
    <p:sldId id="293" r:id="rId7"/>
    <p:sldId id="294" r:id="rId8"/>
    <p:sldId id="315" r:id="rId9"/>
    <p:sldId id="299" r:id="rId10"/>
    <p:sldId id="302" r:id="rId11"/>
    <p:sldId id="303" r:id="rId12"/>
    <p:sldId id="306" r:id="rId13"/>
    <p:sldId id="308" r:id="rId14"/>
    <p:sldId id="310" r:id="rId15"/>
    <p:sldId id="283" r:id="rId16"/>
  </p:sldIdLst>
  <p:sldSz cx="9144000" cy="5143500" type="screen16x9"/>
  <p:notesSz cx="6858000" cy="9144000"/>
  <p:custDataLst>
    <p:tags r:id="rId18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>
      <p:cViewPr varScale="1">
        <p:scale>
          <a:sx n="142" d="100"/>
          <a:sy n="142" d="100"/>
        </p:scale>
        <p:origin x="73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28.04.2023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0571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D4000A-37E1-4D72-B31A-77993FD77D47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71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709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0702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151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0299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3635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676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3671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056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D4000A-37E1-4D72-B31A-77993FD77D47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8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moderni-dejiny.cz/clanek/pittsburska-dohoda-31-5-1918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339502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52028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Správní systém meziválečného Československa</a:t>
            </a: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444208" y="3723878"/>
            <a:ext cx="2528063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Mgr. Lubomír </a:t>
            </a:r>
            <a:r>
              <a:rPr lang="cs-CZ" altLang="cs-CZ" sz="9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Nenička</a:t>
            </a:r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Ph.D.</a:t>
            </a:r>
          </a:p>
          <a:p>
            <a:pPr algn="r"/>
            <a:r>
              <a:rPr lang="cs-CZ" alt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 ekonomie a veřejné správy</a:t>
            </a:r>
          </a:p>
          <a:p>
            <a:pPr algn="r"/>
            <a:endParaRPr lang="cs-CZ" altLang="cs-CZ" sz="9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568952" cy="367240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Byl zřízen jako hlavní soudní orgán kontrolující veřejnou správu – navazoval na podobnou instituci z dob Rakouska-Uherska.</a:t>
            </a:r>
          </a:p>
          <a:p>
            <a:endParaRPr lang="pl-PL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soud se mohli obrátit občané se stížností na jednání státních či samosprávných úřadů. </a:t>
            </a:r>
          </a:p>
          <a:p>
            <a:endParaRPr lang="pl-PL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Soud také řešil kompetenční spory a  rozhodoval o platnosti a ztrátách poslaneckých i senátorských mandátů</a:t>
            </a:r>
            <a:r>
              <a:rPr lang="pl-PL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Nejvyšší správní soud</a:t>
            </a:r>
          </a:p>
        </p:txBody>
      </p:sp>
    </p:spTree>
    <p:extLst>
      <p:ext uri="{BB962C8B-B14F-4D97-AF65-F5344CB8AC3E}">
        <p14:creationId xmlns:p14="http://schemas.microsoft.com/office/powerpoint/2010/main" val="3503041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352928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snaze překonat dosavadní rozdílnost veřejné správy v jednotlivých částech země bylo rozhodnuto zavést </a:t>
            </a:r>
            <a:r>
              <a:rPr lang="pl-PL" alt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župní zřízení </a:t>
            </a:r>
            <a: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 roce 1920 byl přijat župní zákon </a:t>
            </a:r>
          </a:p>
          <a:p>
            <a: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Navzdory původním předpokladům bylo realizováno až v roce 1923 a </a:t>
            </a:r>
            <a:r>
              <a:rPr lang="pl-PL" alt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jen na Slovensku </a:t>
            </a:r>
          </a:p>
          <a:p>
            <a: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Zřízení žup jen na Slovensku zvýšilo roztříštěnost systémů politické správy </a:t>
            </a: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Župní zřízení </a:t>
            </a:r>
          </a:p>
        </p:txBody>
      </p:sp>
    </p:spTree>
    <p:extLst>
      <p:ext uri="{BB962C8B-B14F-4D97-AF65-F5344CB8AC3E}">
        <p14:creationId xmlns:p14="http://schemas.microsoft.com/office/powerpoint/2010/main" val="2173831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352928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l-PL" alt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Zaváděl zemské zřízení s platností pro celý stát od roku 1928.</a:t>
            </a:r>
          </a:p>
          <a:p>
            <a: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Politickými úřady v první instanci se staly okresní úřady, </a:t>
            </a:r>
            <a:b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druhé instanci to byly zemské úřady.</a:t>
            </a: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776864" cy="507703"/>
          </a:xfrm>
        </p:spPr>
        <p:txBody>
          <a:bodyPr/>
          <a:lstStyle/>
          <a:p>
            <a:r>
              <a:rPr lang="cs-CZ" sz="3200" b="1" dirty="0"/>
              <a:t>Zákon o organizaci politické správy (1927)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2751770"/>
            <a:ext cx="4536504" cy="176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352928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Byly definovány 4 druhy obecních orgánů:</a:t>
            </a:r>
          </a:p>
          <a:p>
            <a:r>
              <a:rPr lang="pl-PL" alt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Obecní zastupitelstvo </a:t>
            </a:r>
            <a: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(skládalo se z 9 až 60 členů podle velikosti obce)</a:t>
            </a:r>
          </a:p>
          <a:p>
            <a:r>
              <a:rPr lang="pl-PL" alt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Obecní rada </a:t>
            </a:r>
          </a:p>
          <a:p>
            <a:r>
              <a:rPr lang="pl-PL" alt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Starosta a jeho náměstek </a:t>
            </a:r>
            <a: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(ve větších městech 2 náměstci)</a:t>
            </a:r>
          </a:p>
          <a:p>
            <a:r>
              <a:rPr lang="pl-PL" alt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Obecní finanční komise </a:t>
            </a:r>
            <a: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polovina jeho členů byla volena, polovina jmenována okresním úřadem</a:t>
            </a: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776864" cy="507703"/>
          </a:xfrm>
        </p:spPr>
        <p:txBody>
          <a:bodyPr/>
          <a:lstStyle/>
          <a:p>
            <a:r>
              <a:rPr lang="pl-PL" sz="2800" b="1" dirty="0"/>
              <a:t>Obecní zřízení z roku 1919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294314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496944" cy="3600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l-PL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Volební právo bylo přiznáno všem obyvatelům obcí starším 21 let, kteří zde žili trvale aspoň 3 měsíce.</a:t>
            </a:r>
          </a:p>
          <a:p>
            <a:r>
              <a:rPr lang="pl-PL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Samosprávy byly voleny poměrným systémem na 4 roky (od roku 1933 na šest). </a:t>
            </a:r>
          </a:p>
          <a:p>
            <a:r>
              <a:rPr lang="pl-PL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Samosprávné orgány své pravomoci vykonávaly s pomocí obecních úřadů.</a:t>
            </a:r>
          </a:p>
          <a:p>
            <a:r>
              <a:rPr lang="pl-PL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roku 1933 starosta neměl povinnost vykonávat usnesení přijatá obecním zastupitelstvem a mohl jednat bez jeho předchozího souhlasu.</a:t>
            </a: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776864" cy="507703"/>
          </a:xfrm>
        </p:spPr>
        <p:txBody>
          <a:bodyPr/>
          <a:lstStyle/>
          <a:p>
            <a:r>
              <a:rPr lang="cs-CZ" sz="2800" b="1" dirty="0"/>
              <a:t>Fungování obecních samospráv</a:t>
            </a:r>
          </a:p>
        </p:txBody>
      </p:sp>
    </p:spTree>
    <p:extLst>
      <p:ext uri="{BB962C8B-B14F-4D97-AF65-F5344CB8AC3E}">
        <p14:creationId xmlns:p14="http://schemas.microsoft.com/office/powerpoint/2010/main" val="2971137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64096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Veřejnou správu v době formování československého státu reprezentovaly národní výbory, které byly do konce roku 1918 na všech úrovních zrušeny. </a:t>
            </a: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 hlavní orgán výkonné moci byla ústavou vymezena vláda, zodpovědná poslanecké sněmovně.</a:t>
            </a: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Roztříštěnost systému veřejné správy překonal </a:t>
            </a:r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zákon z roku 1927</a:t>
            </a: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který zaváděl </a:t>
            </a:r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zemské zřízení s platností pro celý stát</a:t>
            </a: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začátku roku 1919 byla přijata </a:t>
            </a:r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novela obecního zřízení, </a:t>
            </a: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které upravovalo strukturu obecních orgánů. Obecní výbor nahradilo obecní zastupitelstvo, které ze svého středu volilo obecní radu v čele se starostou.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648072"/>
          </a:xfrm>
        </p:spPr>
        <p:txBody>
          <a:bodyPr/>
          <a:lstStyle/>
          <a:p>
            <a:r>
              <a:rPr lang="cs-CZ" sz="2800" b="1" dirty="0"/>
              <a:t>Shrnutí</a:t>
            </a:r>
            <a:br>
              <a:rPr lang="cs-CZ" sz="2800" b="1" dirty="0"/>
            </a:b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814668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527DECD-D70C-443E-AF84-069813B1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"/>
            <a:ext cx="63367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4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73063">
              <a:spcBef>
                <a:spcPts val="1200"/>
              </a:spcBef>
            </a:pPr>
            <a:endParaRPr lang="cs-CZ" sz="2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b="1" dirty="0"/>
              <a:t>Národní výbory na konci války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83568" y="1059582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Národní výbory byly zřizovány na zemské, okresní i místní úrovni.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Národní výbory se zaměřovaly především na hospodářské a zásobovací záležitosti, a jejich činnost byla brzy utlumována.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Ke konci roku 1918 byly národní výbory na všech úrovních zrušeny a jejich převzaly roli řádné orgány politické správy</a:t>
            </a:r>
            <a:r>
              <a:rPr lang="cs-CZ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78521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7200800" cy="720080"/>
          </a:xfrm>
        </p:spPr>
        <p:txBody>
          <a:bodyPr/>
          <a:lstStyle/>
          <a:p>
            <a:r>
              <a:rPr lang="cs-CZ" sz="3200" dirty="0"/>
              <a:t>Situace na Slovensku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51520" y="1059582"/>
            <a:ext cx="864096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Spojení Čechů a Slováků v jednom státě schválila </a:t>
            </a:r>
            <a:r>
              <a:rPr lang="cs-CZ" sz="2000" b="1" dirty="0"/>
              <a:t>Pittsburská dohoda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z května 1918.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K záměru vytvoření československého státu se na Slovensku přihlásila </a:t>
            </a:r>
            <a:r>
              <a:rPr lang="cs-CZ" sz="2000" b="1" dirty="0"/>
              <a:t>Martinská deklarace </a:t>
            </a:r>
            <a:r>
              <a:rPr lang="cs-CZ" sz="2000" dirty="0"/>
              <a:t>z 30. října 1918.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Ve stejný den zde  byla vytvořena také </a:t>
            </a:r>
            <a:br>
              <a:rPr lang="cs-CZ" sz="2000" dirty="0"/>
            </a:br>
            <a:r>
              <a:rPr lang="cs-CZ" sz="2000" b="1" dirty="0"/>
              <a:t>Slovenská národní rada </a:t>
            </a:r>
            <a:r>
              <a:rPr lang="cs-CZ" sz="2000" dirty="0"/>
              <a:t>(SNR) </a:t>
            </a:r>
            <a:br>
              <a:rPr lang="cs-CZ" sz="2000" dirty="0"/>
            </a:br>
            <a:r>
              <a:rPr lang="cs-CZ" sz="2000" dirty="0"/>
              <a:t>jako reprezentativní orgán slovenského národa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hlinkClick r:id="rId2"/>
              </a:rPr>
              <a:t>https://www.moderni-dejiny.cz/clanek/pittsburska-dohoda-31-5-1918/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FF815FC-C3E4-4C5E-AD73-C5D6A2EC0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2233200"/>
            <a:ext cx="1907704" cy="249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61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F0E720-743A-46A3-BF13-98CC45B4C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EA2216A-60F4-44D5-BB34-16C1B13F4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843558"/>
            <a:ext cx="3377854" cy="372387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67082CF-246F-488F-B732-17F5F808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145" y="0"/>
            <a:ext cx="4693856" cy="25717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134DDA5-38AD-4DED-A1A0-C4C5F88F4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145" y="2584952"/>
            <a:ext cx="4629660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1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712968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Dne 14. listopadu 1918 bylo na základě výsledku voleb </a:t>
            </a:r>
            <a:b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roku 1911 ustaveno Revoluční národní shromáždění, které </a:t>
            </a:r>
            <a:b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nahradilo Národní výbor a zvolilo první vládu.</a:t>
            </a:r>
          </a:p>
          <a:p>
            <a:pPr marL="0" indent="0">
              <a:buNone/>
            </a:pPr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Jejím předsedou byl </a:t>
            </a:r>
            <a:r>
              <a:rPr lang="cs-CZ" alt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Karel Kramář.</a:t>
            </a: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listopadu 1918 bylo vytvořeno </a:t>
            </a:r>
            <a:b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prvních 12 základních ministerstev.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23478"/>
            <a:ext cx="7632848" cy="579711"/>
          </a:xfrm>
        </p:spPr>
        <p:txBody>
          <a:bodyPr/>
          <a:lstStyle/>
          <a:p>
            <a:r>
              <a:rPr lang="cs-CZ" sz="2800" b="1" dirty="0"/>
              <a:t>První československá vláda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2355726"/>
            <a:ext cx="1872208" cy="239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53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07504" y="987574"/>
            <a:ext cx="8424936" cy="374441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Vláda jako hlavní orgán výkonné moci  </a:t>
            </a:r>
            <a:b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byla odpovědna poslanecké sněmovně</a:t>
            </a:r>
          </a:p>
          <a:p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Koordinačním orgánem vlády bylo </a:t>
            </a:r>
            <a:b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Prezidium ministerské rady</a:t>
            </a:r>
          </a:p>
          <a:p>
            <a:endParaRPr lang="cs-CZ" altLang="cs-CZ" sz="2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Pozici vlády ovlivňovala silná pozice </a:t>
            </a:r>
            <a:b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značný počet politických stran.  </a:t>
            </a:r>
          </a:p>
          <a:p>
            <a:pPr marL="0" indent="0">
              <a:buNone/>
            </a:pP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Centrální orgány státní správy </a:t>
            </a:r>
            <a:br>
              <a:rPr lang="cs-CZ" sz="2800" b="1" dirty="0"/>
            </a:br>
            <a:endParaRPr lang="cs-CZ" sz="28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511048"/>
            <a:ext cx="3851920" cy="262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98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07504" y="987574"/>
            <a:ext cx="8424936" cy="3744416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Další orgány státní správy </a:t>
            </a:r>
            <a:br>
              <a:rPr lang="cs-CZ" sz="2800" b="1" dirty="0"/>
            </a:br>
            <a:endParaRPr lang="cs-CZ" sz="2800" b="1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934E518-E6E5-4EB1-A776-61BD52896D68}"/>
              </a:ext>
            </a:extLst>
          </p:cNvPr>
          <p:cNvSpPr/>
          <p:nvPr/>
        </p:nvSpPr>
        <p:spPr>
          <a:xfrm>
            <a:off x="467544" y="1131590"/>
            <a:ext cx="727280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Nejvyšší účetní kontrolní úřad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Státní statistický úřad</a:t>
            </a:r>
          </a:p>
          <a:p>
            <a:r>
              <a:rPr lang="cs-CZ" altLang="cs-CZ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Ústřední živnostenský inspektorát</a:t>
            </a:r>
            <a:endParaRPr lang="cs-CZ" altLang="cs-CZ" sz="2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2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2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2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602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90767" y="987574"/>
            <a:ext cx="8352928" cy="367240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l-PL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Prezident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D0F5958-7E84-4542-B720-8AFB87622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116" y="0"/>
            <a:ext cx="3402884" cy="191412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46140BF-DC69-4076-82C6-F7B72C96A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1893412"/>
            <a:ext cx="5104602" cy="325008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5248567-5427-41FA-8BC0-D54A80DA3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122" y="2715766"/>
            <a:ext cx="1622822" cy="20198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D5ECC51-0368-4BBE-A1DA-EF90A646E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155" y="0"/>
            <a:ext cx="3838238" cy="228371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1C0F329-3FCF-4B3A-9901-6B642125F7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9" y="1419622"/>
            <a:ext cx="2525255" cy="37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316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41bb4d38-aec2-422b-8f9a-5cf5afecdab5"/>
</p:tagLst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4386</TotalTime>
  <Words>624</Words>
  <Application>Microsoft Office PowerPoint</Application>
  <PresentationFormat>Předvádění na obrazovce (16:9)</PresentationFormat>
  <Paragraphs>90</Paragraphs>
  <Slides>15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SLU</vt:lpstr>
      <vt:lpstr> Správní systém meziválečného Československa     </vt:lpstr>
      <vt:lpstr>Prezentace aplikace PowerPoint</vt:lpstr>
      <vt:lpstr>Národní výbory na konci války</vt:lpstr>
      <vt:lpstr>Situace na Slovensku</vt:lpstr>
      <vt:lpstr>Prezentace aplikace PowerPoint</vt:lpstr>
      <vt:lpstr>První československá vláda </vt:lpstr>
      <vt:lpstr>Centrální orgány státní správy  </vt:lpstr>
      <vt:lpstr>Další orgány státní správy  </vt:lpstr>
      <vt:lpstr>Prezident</vt:lpstr>
      <vt:lpstr>Nejvyšší správní soud</vt:lpstr>
      <vt:lpstr>Župní zřízení </vt:lpstr>
      <vt:lpstr>Zákon o organizaci politické správy (1927)</vt:lpstr>
      <vt:lpstr>Obecní zřízení z roku 1919</vt:lpstr>
      <vt:lpstr>Fungování obecních samospráv</vt:lpstr>
      <vt:lpstr>Shrnutí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Lubomír Nenička</cp:lastModifiedBy>
  <cp:revision>165</cp:revision>
  <dcterms:created xsi:type="dcterms:W3CDTF">2016-07-06T15:42:34Z</dcterms:created>
  <dcterms:modified xsi:type="dcterms:W3CDTF">2023-04-28T07:27:12Z</dcterms:modified>
</cp:coreProperties>
</file>