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5" r:id="rId2"/>
  </p:sldMasterIdLst>
  <p:notesMasterIdLst>
    <p:notesMasterId r:id="rId39"/>
  </p:notesMasterIdLst>
  <p:sldIdLst>
    <p:sldId id="318" r:id="rId3"/>
    <p:sldId id="256" r:id="rId4"/>
    <p:sldId id="257" r:id="rId5"/>
    <p:sldId id="258" r:id="rId6"/>
    <p:sldId id="344" r:id="rId7"/>
    <p:sldId id="321" r:id="rId8"/>
    <p:sldId id="345" r:id="rId9"/>
    <p:sldId id="342" r:id="rId10"/>
    <p:sldId id="341" r:id="rId11"/>
    <p:sldId id="322" r:id="rId12"/>
    <p:sldId id="346" r:id="rId13"/>
    <p:sldId id="343" r:id="rId14"/>
    <p:sldId id="348" r:id="rId15"/>
    <p:sldId id="323" r:id="rId16"/>
    <p:sldId id="351" r:id="rId17"/>
    <p:sldId id="350" r:id="rId18"/>
    <p:sldId id="349" r:id="rId19"/>
    <p:sldId id="352" r:id="rId20"/>
    <p:sldId id="353" r:id="rId21"/>
    <p:sldId id="354" r:id="rId22"/>
    <p:sldId id="355" r:id="rId23"/>
    <p:sldId id="356" r:id="rId24"/>
    <p:sldId id="357" r:id="rId25"/>
    <p:sldId id="358" r:id="rId26"/>
    <p:sldId id="367" r:id="rId27"/>
    <p:sldId id="359" r:id="rId28"/>
    <p:sldId id="360" r:id="rId29"/>
    <p:sldId id="361" r:id="rId30"/>
    <p:sldId id="362" r:id="rId31"/>
    <p:sldId id="363" r:id="rId32"/>
    <p:sldId id="364" r:id="rId33"/>
    <p:sldId id="365" r:id="rId34"/>
    <p:sldId id="366" r:id="rId35"/>
    <p:sldId id="368" r:id="rId36"/>
    <p:sldId id="369" r:id="rId37"/>
    <p:sldId id="316" r:id="rId3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F2B2B"/>
    <a:srgbClr val="981E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0" autoAdjust="0"/>
    <p:restoredTop sz="94306" autoAdjust="0"/>
  </p:normalViewPr>
  <p:slideViewPr>
    <p:cSldViewPr>
      <p:cViewPr varScale="1">
        <p:scale>
          <a:sx n="107" d="100"/>
          <a:sy n="107" d="100"/>
        </p:scale>
        <p:origin x="222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24.04.2018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80726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86933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81738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85723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598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16606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57977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11570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06161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2322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02922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944411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1756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726234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369600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242558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52885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472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87342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26678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33378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24621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83235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03768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5904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4688681"/>
            <a:ext cx="19812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57BCC-0727-421C-B8AD-629D840AE53D}" type="datetimeFigureOut">
              <a:rPr lang="cs-CZ"/>
              <a:pPr>
                <a:defRPr/>
              </a:pPr>
              <a:t>24.04.2018</a:t>
            </a:fld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4686300"/>
            <a:ext cx="29718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4686300"/>
            <a:ext cx="19050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0904C-BB62-4DC1-90DD-58305DB20B2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4369114"/>
      </p:ext>
    </p:extLst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3510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Prostor pro doplňující informace, poznámky</a:t>
            </a:r>
            <a:endParaRPr kumimoji="0" lang="cs-CZ" altLang="cs-CZ" sz="800" b="0" i="0" u="none" strike="noStrike" kern="1200" cap="none" spc="0" normalizeH="0" baseline="0" noProof="0" dirty="0" smtClean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719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74947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9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0140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srgbClr val="307871">
                      <a:alpha val="40000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+mn-cs"/>
              </a:rPr>
              <a:t>Prezentace předmětu: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 smtClean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srgbClr val="307871">
                      <a:alpha val="40000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+mn-cs"/>
              </a:rPr>
              <a:t>MAKROEKONOMIE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srgbClr val="307871">
                    <a:alpha val="40000"/>
                  </a:srgbClr>
                </a:outerShdw>
              </a:effectLst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srgbClr val="307871">
                      <a:alpha val="40000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+mn-cs"/>
              </a:rPr>
              <a:t>Vyučující:</a:t>
            </a:r>
          </a:p>
          <a:p>
            <a:pPr lvl="0" algn="ctr">
              <a:defRPr/>
            </a:pPr>
            <a:r>
              <a:rPr lang="cs-CZ" b="1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srgbClr val="307871">
                      <a:alpha val="40000"/>
                    </a:srgbClr>
                  </a:outerShdw>
                </a:effectLst>
              </a:rPr>
              <a:t>Ing. </a:t>
            </a:r>
            <a:r>
              <a:rPr lang="cs-CZ" b="1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srgbClr val="307871">
                      <a:alpha val="40000"/>
                    </a:srgbClr>
                  </a:outerShdw>
                </a:effectLst>
              </a:rPr>
              <a:t>Eva Kotlánová, Ph.D.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1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srgbClr val="307871">
                    <a:alpha val="40000"/>
                  </a:srgbClr>
                </a:outerShdw>
              </a:effectLst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717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8280920" cy="360040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Můžeme je dělit podle mnoha hledisek, nejčastěji dělíme na:</a:t>
            </a:r>
          </a:p>
          <a:p>
            <a:pPr marL="900113" lvl="0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200" dirty="0" smtClean="0">
                <a:solidFill>
                  <a:srgbClr val="000000"/>
                </a:solidFill>
              </a:rPr>
              <a:t>Exogenní (vnější teorie)</a:t>
            </a:r>
          </a:p>
          <a:p>
            <a:pPr marL="900113" lvl="0" indent="-363538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200" dirty="0" smtClean="0">
                <a:solidFill>
                  <a:srgbClr val="000000"/>
                </a:solidFill>
              </a:rPr>
              <a:t>Endogenní (vnitřní teorie)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Nebo podle tradičního členění příčiny </a:t>
            </a:r>
            <a:r>
              <a:rPr lang="cs-CZ" sz="2200" dirty="0">
                <a:solidFill>
                  <a:srgbClr val="000000"/>
                </a:solidFill>
              </a:rPr>
              <a:t>cyklů stojí buď na straně:</a:t>
            </a:r>
          </a:p>
          <a:p>
            <a:pPr marL="900113" lvl="0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200" dirty="0">
                <a:solidFill>
                  <a:srgbClr val="000000"/>
                </a:solidFill>
              </a:rPr>
              <a:t>agregátní poptávky</a:t>
            </a:r>
          </a:p>
          <a:p>
            <a:pPr marL="900113" lvl="0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200" dirty="0">
                <a:solidFill>
                  <a:srgbClr val="000000"/>
                </a:solidFill>
              </a:rPr>
              <a:t>agregátní nabídky</a:t>
            </a:r>
          </a:p>
          <a:p>
            <a:pPr marL="900113" lvl="0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200" dirty="0">
                <a:solidFill>
                  <a:srgbClr val="000000"/>
                </a:solidFill>
              </a:rPr>
              <a:t>či kombinace obou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Zdroje (příčiny) hospodářského cyklu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248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8280920" cy="360040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b="1" i="1" dirty="0" smtClean="0"/>
              <a:t>Exogenní (vnější teorie)</a:t>
            </a:r>
          </a:p>
          <a:p>
            <a:pPr marL="900113" lvl="0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200" dirty="0" smtClean="0">
                <a:solidFill>
                  <a:srgbClr val="000000"/>
                </a:solidFill>
              </a:rPr>
              <a:t>Přístupy k HC hledají příčiny </a:t>
            </a:r>
            <a:r>
              <a:rPr lang="cs-CZ" sz="2200" dirty="0" err="1" smtClean="0">
                <a:solidFill>
                  <a:srgbClr val="000000"/>
                </a:solidFill>
              </a:rPr>
              <a:t>fluktulací</a:t>
            </a:r>
            <a:r>
              <a:rPr lang="cs-CZ" sz="2200" dirty="0" smtClean="0">
                <a:solidFill>
                  <a:srgbClr val="000000"/>
                </a:solidFill>
              </a:rPr>
              <a:t> mimo ekonomický systém</a:t>
            </a:r>
          </a:p>
          <a:p>
            <a:pPr marL="900113" lvl="0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200" dirty="0" smtClean="0">
                <a:solidFill>
                  <a:srgbClr val="000000"/>
                </a:solidFill>
              </a:rPr>
              <a:t>Mezi faktory patří např. volby, války, revoluce, migrace, nově objevené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b="1" i="1" dirty="0" smtClean="0"/>
              <a:t>Endogenní </a:t>
            </a:r>
            <a:r>
              <a:rPr lang="cs-CZ" sz="2200" b="1" i="1" dirty="0"/>
              <a:t>(</a:t>
            </a:r>
            <a:r>
              <a:rPr lang="cs-CZ" sz="2200" b="1" i="1" dirty="0" smtClean="0"/>
              <a:t>vnitřní </a:t>
            </a:r>
            <a:r>
              <a:rPr lang="cs-CZ" sz="2200" b="1" i="1" dirty="0"/>
              <a:t>teorie</a:t>
            </a:r>
            <a:r>
              <a:rPr lang="cs-CZ" sz="2200" b="1" i="1" dirty="0" smtClean="0"/>
              <a:t>)</a:t>
            </a:r>
          </a:p>
          <a:p>
            <a:pPr marL="900113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200" dirty="0">
                <a:solidFill>
                  <a:srgbClr val="000000"/>
                </a:solidFill>
              </a:rPr>
              <a:t>Hledají mechanismy a příčiny </a:t>
            </a:r>
            <a:r>
              <a:rPr lang="cs-CZ" sz="2200" dirty="0" err="1">
                <a:solidFill>
                  <a:srgbClr val="000000"/>
                </a:solidFill>
              </a:rPr>
              <a:t>fluktulací</a:t>
            </a:r>
            <a:r>
              <a:rPr lang="cs-CZ" sz="2200" dirty="0">
                <a:solidFill>
                  <a:srgbClr val="000000"/>
                </a:solidFill>
              </a:rPr>
              <a:t> uvnitř ekonomického </a:t>
            </a:r>
            <a:r>
              <a:rPr lang="cs-CZ" sz="2200" dirty="0" smtClean="0">
                <a:solidFill>
                  <a:srgbClr val="000000"/>
                </a:solidFill>
              </a:rPr>
              <a:t>systému, považují ekonomiky za vnitřně nestabilní</a:t>
            </a:r>
          </a:p>
          <a:p>
            <a:pPr marL="900113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200" dirty="0" smtClean="0">
                <a:solidFill>
                  <a:srgbClr val="000000"/>
                </a:solidFill>
              </a:rPr>
              <a:t>Změny v objemu investic a investiční činnosti</a:t>
            </a:r>
            <a:endParaRPr lang="cs-CZ" sz="22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>
                <a:solidFill>
                  <a:srgbClr val="307871"/>
                </a:solidFill>
              </a:rPr>
              <a:t>Zdroje (příčiny) hospodářského cyklu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294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267278" cy="479643"/>
          </a:xfrm>
          <a:prstGeom prst="rect">
            <a:avLst/>
          </a:prstGeom>
        </p:spPr>
        <p:txBody>
          <a:bodyPr bIns="68580" anchor="b"/>
          <a:lstStyle/>
          <a:p>
            <a:r>
              <a:rPr lang="cs-CZ" b="1" dirty="0">
                <a:solidFill>
                  <a:srgbClr val="307871"/>
                </a:solidFill>
              </a:rPr>
              <a:t>Zdroje (příčiny) </a:t>
            </a:r>
            <a:r>
              <a:rPr lang="cs-CZ" b="1" dirty="0" smtClean="0">
                <a:solidFill>
                  <a:srgbClr val="307871"/>
                </a:solidFill>
              </a:rPr>
              <a:t>HC na straně AD</a:t>
            </a:r>
            <a:endParaRPr lang="cs-CZ" altLang="cs-CZ" b="1" dirty="0"/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6179344" y="3696891"/>
            <a:ext cx="485775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/>
              <a:t>Y</a:t>
            </a:r>
          </a:p>
        </p:txBody>
      </p:sp>
      <p:sp>
        <p:nvSpPr>
          <p:cNvPr id="32772" name="Line 4"/>
          <p:cNvSpPr>
            <a:spLocks noChangeShapeType="1"/>
          </p:cNvSpPr>
          <p:nvPr/>
        </p:nvSpPr>
        <p:spPr bwMode="auto">
          <a:xfrm flipV="1">
            <a:off x="2000250" y="896541"/>
            <a:ext cx="0" cy="2800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>
            <a:off x="2000250" y="3696891"/>
            <a:ext cx="4400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1678781" y="857250"/>
            <a:ext cx="56792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/>
              <a:t>P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3554016" y="803672"/>
            <a:ext cx="513159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>
                <a:solidFill>
                  <a:schemeClr val="tx2"/>
                </a:solidFill>
              </a:rPr>
              <a:t>LAS</a:t>
            </a:r>
            <a:endParaRPr lang="cs-CZ" altLang="cs-CZ" sz="1350">
              <a:solidFill>
                <a:schemeClr val="tx2"/>
              </a:solidFill>
            </a:endParaRPr>
          </a:p>
        </p:txBody>
      </p:sp>
      <p:sp>
        <p:nvSpPr>
          <p:cNvPr id="32776" name="Text Box 21"/>
          <p:cNvSpPr txBox="1">
            <a:spLocks noChangeArrowheads="1"/>
          </p:cNvSpPr>
          <p:nvPr/>
        </p:nvSpPr>
        <p:spPr bwMode="auto">
          <a:xfrm>
            <a:off x="3714750" y="3696891"/>
            <a:ext cx="54054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/>
              <a:t>Y*</a:t>
            </a:r>
            <a:endParaRPr lang="cs-CZ" altLang="cs-CZ" sz="1350" baseline="-25000"/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 flipV="1">
            <a:off x="3864769" y="1085851"/>
            <a:ext cx="0" cy="2593181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32778" name="Text Box 7"/>
          <p:cNvSpPr txBox="1">
            <a:spLocks noChangeArrowheads="1"/>
          </p:cNvSpPr>
          <p:nvPr/>
        </p:nvSpPr>
        <p:spPr bwMode="auto">
          <a:xfrm>
            <a:off x="4464844" y="910828"/>
            <a:ext cx="70127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>
                <a:solidFill>
                  <a:schemeClr val="tx2"/>
                </a:solidFill>
              </a:rPr>
              <a:t>SAS</a:t>
            </a:r>
            <a:endParaRPr lang="cs-CZ" altLang="cs-CZ" sz="1350">
              <a:solidFill>
                <a:schemeClr val="tx2"/>
              </a:solidFill>
            </a:endParaRPr>
          </a:p>
        </p:txBody>
      </p:sp>
      <p:sp>
        <p:nvSpPr>
          <p:cNvPr id="32779" name="Freeform 11"/>
          <p:cNvSpPr>
            <a:spLocks/>
          </p:cNvSpPr>
          <p:nvPr/>
        </p:nvSpPr>
        <p:spPr bwMode="auto">
          <a:xfrm>
            <a:off x="2193131" y="914400"/>
            <a:ext cx="2291954" cy="1953816"/>
          </a:xfrm>
          <a:custGeom>
            <a:avLst/>
            <a:gdLst>
              <a:gd name="T0" fmla="*/ 0 w 1925"/>
              <a:gd name="T1" fmla="*/ 2147483646 h 1641"/>
              <a:gd name="T2" fmla="*/ 2147483646 w 1925"/>
              <a:gd name="T3" fmla="*/ 2147483646 h 1641"/>
              <a:gd name="T4" fmla="*/ 2147483646 w 1925"/>
              <a:gd name="T5" fmla="*/ 2147483646 h 1641"/>
              <a:gd name="T6" fmla="*/ 2147483646 w 1925"/>
              <a:gd name="T7" fmla="*/ 2147483646 h 1641"/>
              <a:gd name="T8" fmla="*/ 2147483646 w 1925"/>
              <a:gd name="T9" fmla="*/ 0 h 16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25"/>
              <a:gd name="T16" fmla="*/ 0 h 1641"/>
              <a:gd name="T17" fmla="*/ 1925 w 1925"/>
              <a:gd name="T18" fmla="*/ 1641 h 16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25" h="1641">
                <a:moveTo>
                  <a:pt x="0" y="1641"/>
                </a:moveTo>
                <a:cubicBezTo>
                  <a:pt x="124" y="1618"/>
                  <a:pt x="525" y="1551"/>
                  <a:pt x="744" y="1495"/>
                </a:cubicBezTo>
                <a:cubicBezTo>
                  <a:pt x="963" y="1439"/>
                  <a:pt x="1149" y="1407"/>
                  <a:pt x="1312" y="1305"/>
                </a:cubicBezTo>
                <a:cubicBezTo>
                  <a:pt x="1475" y="1203"/>
                  <a:pt x="1619" y="1100"/>
                  <a:pt x="1721" y="882"/>
                </a:cubicBezTo>
                <a:cubicBezTo>
                  <a:pt x="1823" y="664"/>
                  <a:pt x="1883" y="184"/>
                  <a:pt x="1925" y="0"/>
                </a:cubicBezTo>
              </a:path>
            </a:pathLst>
          </a:cu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32780" name="Freeform 16"/>
          <p:cNvSpPr>
            <a:spLocks/>
          </p:cNvSpPr>
          <p:nvPr/>
        </p:nvSpPr>
        <p:spPr bwMode="auto">
          <a:xfrm>
            <a:off x="3114676" y="1193007"/>
            <a:ext cx="2280047" cy="1854994"/>
          </a:xfrm>
          <a:custGeom>
            <a:avLst/>
            <a:gdLst>
              <a:gd name="T0" fmla="*/ 0 w 1915"/>
              <a:gd name="T1" fmla="*/ 0 h 1558"/>
              <a:gd name="T2" fmla="*/ 2147483646 w 1915"/>
              <a:gd name="T3" fmla="*/ 2147483646 h 1558"/>
              <a:gd name="T4" fmla="*/ 2147483646 w 1915"/>
              <a:gd name="T5" fmla="*/ 2147483646 h 1558"/>
              <a:gd name="T6" fmla="*/ 2147483646 w 1915"/>
              <a:gd name="T7" fmla="*/ 2147483646 h 1558"/>
              <a:gd name="T8" fmla="*/ 2147483646 w 1915"/>
              <a:gd name="T9" fmla="*/ 2147483646 h 15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15"/>
              <a:gd name="T16" fmla="*/ 0 h 1558"/>
              <a:gd name="T17" fmla="*/ 1915 w 1915"/>
              <a:gd name="T18" fmla="*/ 1558 h 155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15" h="1558">
                <a:moveTo>
                  <a:pt x="0" y="0"/>
                </a:moveTo>
                <a:cubicBezTo>
                  <a:pt x="52" y="176"/>
                  <a:pt x="104" y="340"/>
                  <a:pt x="240" y="528"/>
                </a:cubicBezTo>
                <a:cubicBezTo>
                  <a:pt x="376" y="716"/>
                  <a:pt x="563" y="970"/>
                  <a:pt x="815" y="1131"/>
                </a:cubicBezTo>
                <a:cubicBezTo>
                  <a:pt x="1067" y="1292"/>
                  <a:pt x="1597" y="1434"/>
                  <a:pt x="1756" y="1496"/>
                </a:cubicBezTo>
                <a:cubicBezTo>
                  <a:pt x="1915" y="1558"/>
                  <a:pt x="1769" y="1502"/>
                  <a:pt x="1772" y="1504"/>
                </a:cubicBezTo>
              </a:path>
            </a:pathLst>
          </a:cu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32781" name="Text Box 7"/>
          <p:cNvSpPr txBox="1">
            <a:spLocks noChangeArrowheads="1"/>
          </p:cNvSpPr>
          <p:nvPr/>
        </p:nvSpPr>
        <p:spPr bwMode="auto">
          <a:xfrm>
            <a:off x="5257800" y="2800350"/>
            <a:ext cx="70127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>
                <a:solidFill>
                  <a:schemeClr val="tx2"/>
                </a:solidFill>
              </a:rPr>
              <a:t>AD</a:t>
            </a:r>
            <a:endParaRPr lang="cs-CZ" altLang="cs-CZ" sz="1350">
              <a:solidFill>
                <a:schemeClr val="tx2"/>
              </a:solidFill>
            </a:endParaRPr>
          </a:p>
        </p:txBody>
      </p:sp>
      <p:sp>
        <p:nvSpPr>
          <p:cNvPr id="32782" name="Text Box 21"/>
          <p:cNvSpPr txBox="1">
            <a:spLocks noChangeArrowheads="1"/>
          </p:cNvSpPr>
          <p:nvPr/>
        </p:nvSpPr>
        <p:spPr bwMode="auto">
          <a:xfrm>
            <a:off x="3221832" y="3711178"/>
            <a:ext cx="54054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/>
              <a:t>Y</a:t>
            </a:r>
            <a:r>
              <a:rPr lang="cs-CZ" altLang="cs-CZ" sz="1350" baseline="-25000"/>
              <a:t>1</a:t>
            </a:r>
          </a:p>
        </p:txBody>
      </p:sp>
      <p:sp>
        <p:nvSpPr>
          <p:cNvPr id="32783" name="Text Box 7"/>
          <p:cNvSpPr txBox="1">
            <a:spLocks noChangeArrowheads="1"/>
          </p:cNvSpPr>
          <p:nvPr/>
        </p:nvSpPr>
        <p:spPr bwMode="auto">
          <a:xfrm>
            <a:off x="4239816" y="3175397"/>
            <a:ext cx="70127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>
                <a:solidFill>
                  <a:schemeClr val="tx2"/>
                </a:solidFill>
              </a:rPr>
              <a:t>AD´</a:t>
            </a:r>
            <a:endParaRPr lang="cs-CZ" altLang="cs-CZ" sz="1350" dirty="0">
              <a:solidFill>
                <a:schemeClr val="tx2"/>
              </a:solidFill>
            </a:endParaRPr>
          </a:p>
        </p:txBody>
      </p:sp>
      <p:sp>
        <p:nvSpPr>
          <p:cNvPr id="32784" name="Text Box 3"/>
          <p:cNvSpPr txBox="1">
            <a:spLocks noChangeArrowheads="1"/>
          </p:cNvSpPr>
          <p:nvPr/>
        </p:nvSpPr>
        <p:spPr bwMode="auto">
          <a:xfrm>
            <a:off x="1625204" y="2196703"/>
            <a:ext cx="485775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/>
              <a:t>P</a:t>
            </a:r>
          </a:p>
        </p:txBody>
      </p:sp>
      <p:sp>
        <p:nvSpPr>
          <p:cNvPr id="32785" name="Freeform 16"/>
          <p:cNvSpPr>
            <a:spLocks/>
          </p:cNvSpPr>
          <p:nvPr/>
        </p:nvSpPr>
        <p:spPr bwMode="auto">
          <a:xfrm>
            <a:off x="2632472" y="1353741"/>
            <a:ext cx="2280047" cy="1854994"/>
          </a:xfrm>
          <a:custGeom>
            <a:avLst/>
            <a:gdLst>
              <a:gd name="T0" fmla="*/ 0 w 1915"/>
              <a:gd name="T1" fmla="*/ 0 h 1558"/>
              <a:gd name="T2" fmla="*/ 2147483646 w 1915"/>
              <a:gd name="T3" fmla="*/ 2147483646 h 1558"/>
              <a:gd name="T4" fmla="*/ 2147483646 w 1915"/>
              <a:gd name="T5" fmla="*/ 2147483646 h 1558"/>
              <a:gd name="T6" fmla="*/ 2147483646 w 1915"/>
              <a:gd name="T7" fmla="*/ 2147483646 h 1558"/>
              <a:gd name="T8" fmla="*/ 2147483646 w 1915"/>
              <a:gd name="T9" fmla="*/ 2147483646 h 15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15"/>
              <a:gd name="T16" fmla="*/ 0 h 1558"/>
              <a:gd name="T17" fmla="*/ 1915 w 1915"/>
              <a:gd name="T18" fmla="*/ 1558 h 155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15" h="1558">
                <a:moveTo>
                  <a:pt x="0" y="0"/>
                </a:moveTo>
                <a:cubicBezTo>
                  <a:pt x="52" y="176"/>
                  <a:pt x="104" y="340"/>
                  <a:pt x="240" y="528"/>
                </a:cubicBezTo>
                <a:cubicBezTo>
                  <a:pt x="376" y="716"/>
                  <a:pt x="563" y="970"/>
                  <a:pt x="815" y="1131"/>
                </a:cubicBezTo>
                <a:cubicBezTo>
                  <a:pt x="1067" y="1292"/>
                  <a:pt x="1597" y="1434"/>
                  <a:pt x="1756" y="1496"/>
                </a:cubicBezTo>
                <a:cubicBezTo>
                  <a:pt x="1915" y="1558"/>
                  <a:pt x="1769" y="1502"/>
                  <a:pt x="1772" y="1504"/>
                </a:cubicBezTo>
              </a:path>
            </a:pathLst>
          </a:cu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1625204" y="2464594"/>
            <a:ext cx="485775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/>
              <a:t>P</a:t>
            </a:r>
            <a:r>
              <a:rPr lang="cs-CZ" altLang="cs-CZ" sz="1350" baseline="-25000"/>
              <a:t>1</a:t>
            </a:r>
          </a:p>
        </p:txBody>
      </p:sp>
      <p:cxnSp>
        <p:nvCxnSpPr>
          <p:cNvPr id="25" name="Přímá spojovací čára 24"/>
          <p:cNvCxnSpPr/>
          <p:nvPr/>
        </p:nvCxnSpPr>
        <p:spPr>
          <a:xfrm rot="10800000">
            <a:off x="2043113" y="2586038"/>
            <a:ext cx="1393031" cy="1191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 rot="5400000">
            <a:off x="2899172" y="3121819"/>
            <a:ext cx="1072754" cy="1190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čára 30"/>
          <p:cNvCxnSpPr/>
          <p:nvPr/>
        </p:nvCxnSpPr>
        <p:spPr>
          <a:xfrm rot="10800000">
            <a:off x="2043113" y="2371725"/>
            <a:ext cx="1821656" cy="1191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šipka 32"/>
          <p:cNvCxnSpPr/>
          <p:nvPr/>
        </p:nvCxnSpPr>
        <p:spPr>
          <a:xfrm rot="10800000">
            <a:off x="3007519" y="1943100"/>
            <a:ext cx="321469" cy="119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91" name="TextovéPole 33"/>
          <p:cNvSpPr txBox="1">
            <a:spLocks noChangeArrowheads="1"/>
          </p:cNvSpPr>
          <p:nvPr/>
        </p:nvSpPr>
        <p:spPr bwMode="auto">
          <a:xfrm>
            <a:off x="323528" y="4018360"/>
            <a:ext cx="856895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dirty="0" smtClean="0">
                <a:solidFill>
                  <a:srgbClr val="000000"/>
                </a:solidFill>
                <a:latin typeface="+mn-lt"/>
              </a:rPr>
              <a:t>Vzniká klasická recese a </a:t>
            </a:r>
            <a:r>
              <a:rPr lang="cs-CZ" altLang="cs-CZ" sz="1600" dirty="0">
                <a:solidFill>
                  <a:srgbClr val="000000"/>
                </a:solidFill>
                <a:latin typeface="+mn-lt"/>
              </a:rPr>
              <a:t>identifikujeme podle toho, že: klesá výstup a zároveň klesá cenová hladina a roste </a:t>
            </a:r>
            <a:r>
              <a:rPr lang="cs-CZ" altLang="cs-CZ" sz="1600" dirty="0" smtClean="0">
                <a:solidFill>
                  <a:srgbClr val="000000"/>
                </a:solidFill>
                <a:latin typeface="+mn-lt"/>
              </a:rPr>
              <a:t>nezaměstnanost. Příčina klasické recese je pokles AD díky poklesu agregátních výdajů (C, I, G, NX)</a:t>
            </a:r>
            <a:endParaRPr lang="cs-CZ" altLang="cs-CZ" sz="16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8454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 bIns="68580" anchor="b"/>
          <a:lstStyle/>
          <a:p>
            <a:r>
              <a:rPr lang="cs-CZ" b="1" dirty="0">
                <a:solidFill>
                  <a:srgbClr val="307871"/>
                </a:solidFill>
              </a:rPr>
              <a:t>Zdroje (příčiny) HC na straně </a:t>
            </a:r>
            <a:r>
              <a:rPr lang="cs-CZ" b="1" dirty="0" smtClean="0">
                <a:solidFill>
                  <a:srgbClr val="307871"/>
                </a:solidFill>
              </a:rPr>
              <a:t>AS</a:t>
            </a:r>
            <a:endParaRPr lang="cs-CZ" altLang="cs-CZ" sz="2550" b="1" dirty="0"/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5768579" y="3923110"/>
            <a:ext cx="485775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/>
              <a:t>Y</a:t>
            </a: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 flipV="1">
            <a:off x="1903810" y="1096566"/>
            <a:ext cx="0" cy="2800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>
            <a:off x="1903810" y="3896916"/>
            <a:ext cx="4400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1518048" y="1017985"/>
            <a:ext cx="56792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/>
              <a:t>P</a:t>
            </a: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3231357" y="1169194"/>
            <a:ext cx="51316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>
                <a:solidFill>
                  <a:schemeClr val="tx2"/>
                </a:solidFill>
              </a:rPr>
              <a:t>LAS</a:t>
            </a:r>
            <a:endParaRPr lang="cs-CZ" altLang="cs-CZ" sz="1350">
              <a:solidFill>
                <a:schemeClr val="tx2"/>
              </a:solidFill>
            </a:endParaRPr>
          </a:p>
        </p:txBody>
      </p:sp>
      <p:sp>
        <p:nvSpPr>
          <p:cNvPr id="33800" name="Text Box 21"/>
          <p:cNvSpPr txBox="1">
            <a:spLocks noChangeArrowheads="1"/>
          </p:cNvSpPr>
          <p:nvPr/>
        </p:nvSpPr>
        <p:spPr bwMode="auto">
          <a:xfrm>
            <a:off x="3714750" y="3964781"/>
            <a:ext cx="54054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/>
              <a:t>Y*</a:t>
            </a:r>
            <a:endParaRPr lang="cs-CZ" altLang="cs-CZ" sz="1350" baseline="-25000"/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 flipV="1">
            <a:off x="3768329" y="1285876"/>
            <a:ext cx="0" cy="2593181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33802" name="Text Box 7"/>
          <p:cNvSpPr txBox="1">
            <a:spLocks noChangeArrowheads="1"/>
          </p:cNvSpPr>
          <p:nvPr/>
        </p:nvSpPr>
        <p:spPr bwMode="auto">
          <a:xfrm>
            <a:off x="4411266" y="1232297"/>
            <a:ext cx="70127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>
                <a:solidFill>
                  <a:schemeClr val="tx2"/>
                </a:solidFill>
              </a:rPr>
              <a:t>SAS</a:t>
            </a:r>
            <a:endParaRPr lang="cs-CZ" altLang="cs-CZ" sz="1350">
              <a:solidFill>
                <a:schemeClr val="tx2"/>
              </a:solidFill>
            </a:endParaRPr>
          </a:p>
        </p:txBody>
      </p:sp>
      <p:sp>
        <p:nvSpPr>
          <p:cNvPr id="33803" name="Freeform 11"/>
          <p:cNvSpPr>
            <a:spLocks/>
          </p:cNvSpPr>
          <p:nvPr/>
        </p:nvSpPr>
        <p:spPr bwMode="auto">
          <a:xfrm>
            <a:off x="2096691" y="1114425"/>
            <a:ext cx="2291953" cy="1953816"/>
          </a:xfrm>
          <a:custGeom>
            <a:avLst/>
            <a:gdLst>
              <a:gd name="T0" fmla="*/ 0 w 1925"/>
              <a:gd name="T1" fmla="*/ 2147483646 h 1641"/>
              <a:gd name="T2" fmla="*/ 2147483646 w 1925"/>
              <a:gd name="T3" fmla="*/ 2147483646 h 1641"/>
              <a:gd name="T4" fmla="*/ 2147483646 w 1925"/>
              <a:gd name="T5" fmla="*/ 2147483646 h 1641"/>
              <a:gd name="T6" fmla="*/ 2147483646 w 1925"/>
              <a:gd name="T7" fmla="*/ 2147483646 h 1641"/>
              <a:gd name="T8" fmla="*/ 2147483646 w 1925"/>
              <a:gd name="T9" fmla="*/ 0 h 16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25"/>
              <a:gd name="T16" fmla="*/ 0 h 1641"/>
              <a:gd name="T17" fmla="*/ 1925 w 1925"/>
              <a:gd name="T18" fmla="*/ 1641 h 16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25" h="1641">
                <a:moveTo>
                  <a:pt x="0" y="1641"/>
                </a:moveTo>
                <a:cubicBezTo>
                  <a:pt x="124" y="1618"/>
                  <a:pt x="525" y="1551"/>
                  <a:pt x="744" y="1495"/>
                </a:cubicBezTo>
                <a:cubicBezTo>
                  <a:pt x="963" y="1439"/>
                  <a:pt x="1149" y="1407"/>
                  <a:pt x="1312" y="1305"/>
                </a:cubicBezTo>
                <a:cubicBezTo>
                  <a:pt x="1475" y="1203"/>
                  <a:pt x="1619" y="1100"/>
                  <a:pt x="1721" y="882"/>
                </a:cubicBezTo>
                <a:cubicBezTo>
                  <a:pt x="1823" y="664"/>
                  <a:pt x="1883" y="184"/>
                  <a:pt x="1925" y="0"/>
                </a:cubicBezTo>
              </a:path>
            </a:pathLst>
          </a:cu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33804" name="Freeform 16"/>
          <p:cNvSpPr>
            <a:spLocks/>
          </p:cNvSpPr>
          <p:nvPr/>
        </p:nvSpPr>
        <p:spPr bwMode="auto">
          <a:xfrm>
            <a:off x="3018235" y="1393032"/>
            <a:ext cx="2280047" cy="1854994"/>
          </a:xfrm>
          <a:custGeom>
            <a:avLst/>
            <a:gdLst>
              <a:gd name="T0" fmla="*/ 0 w 1915"/>
              <a:gd name="T1" fmla="*/ 0 h 1558"/>
              <a:gd name="T2" fmla="*/ 2147483646 w 1915"/>
              <a:gd name="T3" fmla="*/ 2147483646 h 1558"/>
              <a:gd name="T4" fmla="*/ 2147483646 w 1915"/>
              <a:gd name="T5" fmla="*/ 2147483646 h 1558"/>
              <a:gd name="T6" fmla="*/ 2147483646 w 1915"/>
              <a:gd name="T7" fmla="*/ 2147483646 h 1558"/>
              <a:gd name="T8" fmla="*/ 2147483646 w 1915"/>
              <a:gd name="T9" fmla="*/ 2147483646 h 15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15"/>
              <a:gd name="T16" fmla="*/ 0 h 1558"/>
              <a:gd name="T17" fmla="*/ 1915 w 1915"/>
              <a:gd name="T18" fmla="*/ 1558 h 155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15" h="1558">
                <a:moveTo>
                  <a:pt x="0" y="0"/>
                </a:moveTo>
                <a:cubicBezTo>
                  <a:pt x="52" y="176"/>
                  <a:pt x="104" y="340"/>
                  <a:pt x="240" y="528"/>
                </a:cubicBezTo>
                <a:cubicBezTo>
                  <a:pt x="376" y="716"/>
                  <a:pt x="563" y="970"/>
                  <a:pt x="815" y="1131"/>
                </a:cubicBezTo>
                <a:cubicBezTo>
                  <a:pt x="1067" y="1292"/>
                  <a:pt x="1597" y="1434"/>
                  <a:pt x="1756" y="1496"/>
                </a:cubicBezTo>
                <a:cubicBezTo>
                  <a:pt x="1915" y="1558"/>
                  <a:pt x="1769" y="1502"/>
                  <a:pt x="1772" y="1504"/>
                </a:cubicBezTo>
              </a:path>
            </a:pathLst>
          </a:cu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33805" name="Text Box 7"/>
          <p:cNvSpPr txBox="1">
            <a:spLocks noChangeArrowheads="1"/>
          </p:cNvSpPr>
          <p:nvPr/>
        </p:nvSpPr>
        <p:spPr bwMode="auto">
          <a:xfrm>
            <a:off x="5161360" y="3000375"/>
            <a:ext cx="70127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>
                <a:solidFill>
                  <a:schemeClr val="tx2"/>
                </a:solidFill>
              </a:rPr>
              <a:t>AD</a:t>
            </a:r>
            <a:endParaRPr lang="cs-CZ" altLang="cs-CZ" sz="1350">
              <a:solidFill>
                <a:schemeClr val="tx2"/>
              </a:solidFill>
            </a:endParaRPr>
          </a:p>
        </p:txBody>
      </p:sp>
      <p:sp>
        <p:nvSpPr>
          <p:cNvPr id="33806" name="Text Box 21"/>
          <p:cNvSpPr txBox="1">
            <a:spLocks noChangeArrowheads="1"/>
          </p:cNvSpPr>
          <p:nvPr/>
        </p:nvSpPr>
        <p:spPr bwMode="auto">
          <a:xfrm>
            <a:off x="3232548" y="3964781"/>
            <a:ext cx="54054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/>
              <a:t>Y</a:t>
            </a:r>
            <a:r>
              <a:rPr lang="cs-CZ" altLang="cs-CZ" sz="1350" baseline="-25000"/>
              <a:t>1</a:t>
            </a:r>
          </a:p>
        </p:txBody>
      </p:sp>
      <p:sp>
        <p:nvSpPr>
          <p:cNvPr id="33807" name="Text Box 7"/>
          <p:cNvSpPr txBox="1">
            <a:spLocks noChangeArrowheads="1"/>
          </p:cNvSpPr>
          <p:nvPr/>
        </p:nvSpPr>
        <p:spPr bwMode="auto">
          <a:xfrm>
            <a:off x="4143375" y="696516"/>
            <a:ext cx="70127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>
                <a:solidFill>
                  <a:schemeClr val="tx2"/>
                </a:solidFill>
              </a:rPr>
              <a:t>SAS´</a:t>
            </a:r>
            <a:endParaRPr lang="cs-CZ" altLang="cs-CZ" sz="1350">
              <a:solidFill>
                <a:schemeClr val="tx2"/>
              </a:solidFill>
            </a:endParaRPr>
          </a:p>
        </p:txBody>
      </p:sp>
      <p:sp>
        <p:nvSpPr>
          <p:cNvPr id="33808" name="Text Box 3"/>
          <p:cNvSpPr txBox="1">
            <a:spLocks noChangeArrowheads="1"/>
          </p:cNvSpPr>
          <p:nvPr/>
        </p:nvSpPr>
        <p:spPr bwMode="auto">
          <a:xfrm>
            <a:off x="1518047" y="2411016"/>
            <a:ext cx="485775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/>
              <a:t>P</a:t>
            </a:r>
          </a:p>
        </p:txBody>
      </p:sp>
      <p:sp>
        <p:nvSpPr>
          <p:cNvPr id="33809" name="Text Box 3"/>
          <p:cNvSpPr txBox="1">
            <a:spLocks noChangeArrowheads="1"/>
          </p:cNvSpPr>
          <p:nvPr/>
        </p:nvSpPr>
        <p:spPr bwMode="auto">
          <a:xfrm>
            <a:off x="1518047" y="2089547"/>
            <a:ext cx="485775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/>
              <a:t>P</a:t>
            </a:r>
            <a:r>
              <a:rPr lang="cs-CZ" altLang="cs-CZ" sz="1350" baseline="-25000"/>
              <a:t>1</a:t>
            </a:r>
          </a:p>
        </p:txBody>
      </p:sp>
      <p:cxnSp>
        <p:nvCxnSpPr>
          <p:cNvPr id="25" name="Přímá spojovací čára 24"/>
          <p:cNvCxnSpPr/>
          <p:nvPr/>
        </p:nvCxnSpPr>
        <p:spPr>
          <a:xfrm rot="10800000">
            <a:off x="1893094" y="2250281"/>
            <a:ext cx="1607344" cy="1191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 rot="5400000">
            <a:off x="2697361" y="3053358"/>
            <a:ext cx="1607344" cy="1191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čára 30"/>
          <p:cNvCxnSpPr/>
          <p:nvPr/>
        </p:nvCxnSpPr>
        <p:spPr>
          <a:xfrm rot="10800000">
            <a:off x="1946673" y="2571750"/>
            <a:ext cx="1821656" cy="1191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šipka 32"/>
          <p:cNvCxnSpPr/>
          <p:nvPr/>
        </p:nvCxnSpPr>
        <p:spPr>
          <a:xfrm rot="10800000">
            <a:off x="3875485" y="2035969"/>
            <a:ext cx="321469" cy="119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14" name="Freeform 11"/>
          <p:cNvSpPr>
            <a:spLocks/>
          </p:cNvSpPr>
          <p:nvPr/>
        </p:nvSpPr>
        <p:spPr bwMode="auto">
          <a:xfrm>
            <a:off x="2107406" y="696516"/>
            <a:ext cx="2077641" cy="1928813"/>
          </a:xfrm>
          <a:custGeom>
            <a:avLst/>
            <a:gdLst>
              <a:gd name="T0" fmla="*/ 0 w 1925"/>
              <a:gd name="T1" fmla="*/ 2147483646 h 1641"/>
              <a:gd name="T2" fmla="*/ 2147483646 w 1925"/>
              <a:gd name="T3" fmla="*/ 2147483646 h 1641"/>
              <a:gd name="T4" fmla="*/ 2147483646 w 1925"/>
              <a:gd name="T5" fmla="*/ 2147483646 h 1641"/>
              <a:gd name="T6" fmla="*/ 2147483646 w 1925"/>
              <a:gd name="T7" fmla="*/ 2147483646 h 1641"/>
              <a:gd name="T8" fmla="*/ 2147483646 w 1925"/>
              <a:gd name="T9" fmla="*/ 0 h 16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25"/>
              <a:gd name="T16" fmla="*/ 0 h 1641"/>
              <a:gd name="T17" fmla="*/ 1925 w 1925"/>
              <a:gd name="T18" fmla="*/ 1641 h 16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25" h="1641">
                <a:moveTo>
                  <a:pt x="0" y="1641"/>
                </a:moveTo>
                <a:cubicBezTo>
                  <a:pt x="124" y="1618"/>
                  <a:pt x="525" y="1551"/>
                  <a:pt x="744" y="1495"/>
                </a:cubicBezTo>
                <a:cubicBezTo>
                  <a:pt x="963" y="1439"/>
                  <a:pt x="1149" y="1407"/>
                  <a:pt x="1312" y="1305"/>
                </a:cubicBezTo>
                <a:cubicBezTo>
                  <a:pt x="1475" y="1203"/>
                  <a:pt x="1619" y="1100"/>
                  <a:pt x="1721" y="882"/>
                </a:cubicBezTo>
                <a:cubicBezTo>
                  <a:pt x="1823" y="664"/>
                  <a:pt x="1883" y="184"/>
                  <a:pt x="1925" y="0"/>
                </a:cubicBezTo>
              </a:path>
            </a:pathLst>
          </a:cu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33815" name="TextovéPole 27"/>
          <p:cNvSpPr txBox="1">
            <a:spLocks noChangeArrowheads="1"/>
          </p:cNvSpPr>
          <p:nvPr/>
        </p:nvSpPr>
        <p:spPr bwMode="auto">
          <a:xfrm>
            <a:off x="5214938" y="1071563"/>
            <a:ext cx="257175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b="1" dirty="0" err="1">
                <a:latin typeface="+mn-lt"/>
              </a:rPr>
              <a:t>slumpflace</a:t>
            </a:r>
            <a:r>
              <a:rPr lang="cs-CZ" altLang="cs-CZ" sz="1600" dirty="0">
                <a:solidFill>
                  <a:srgbClr val="000000"/>
                </a:solidFill>
                <a:latin typeface="+mn-lt"/>
              </a:rPr>
              <a:t> se pozná podle toho, že: klesá výstup a zároveň roste cenová hladina a nezaměstnanost</a:t>
            </a:r>
          </a:p>
        </p:txBody>
      </p:sp>
      <p:sp>
        <p:nvSpPr>
          <p:cNvPr id="33816" name="TextovéPole 28"/>
          <p:cNvSpPr txBox="1">
            <a:spLocks noChangeArrowheads="1"/>
          </p:cNvSpPr>
          <p:nvPr/>
        </p:nvSpPr>
        <p:spPr bwMode="auto">
          <a:xfrm>
            <a:off x="261864" y="4205317"/>
            <a:ext cx="849694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dirty="0" smtClean="0">
                <a:solidFill>
                  <a:srgbClr val="000000"/>
                </a:solidFill>
                <a:latin typeface="+mn-lt"/>
              </a:rPr>
              <a:t>V důsledku </a:t>
            </a:r>
            <a:r>
              <a:rPr lang="cs-CZ" altLang="cs-CZ" sz="1600" dirty="0">
                <a:solidFill>
                  <a:srgbClr val="000000"/>
                </a:solidFill>
                <a:latin typeface="+mn-lt"/>
              </a:rPr>
              <a:t>poklesu AS vzniká </a:t>
            </a:r>
            <a:r>
              <a:rPr lang="cs-CZ" altLang="cs-CZ" sz="1600" dirty="0" err="1">
                <a:solidFill>
                  <a:srgbClr val="000000"/>
                </a:solidFill>
                <a:latin typeface="+mn-lt"/>
              </a:rPr>
              <a:t>slumpflace</a:t>
            </a:r>
            <a:r>
              <a:rPr lang="cs-CZ" altLang="cs-CZ" sz="1600" dirty="0">
                <a:solidFill>
                  <a:srgbClr val="000000"/>
                </a:solidFill>
                <a:latin typeface="+mn-lt"/>
              </a:rPr>
              <a:t>, a to díky růstu nákladů firem (např. ropné šoky v 70. letech 20. století)</a:t>
            </a:r>
          </a:p>
        </p:txBody>
      </p:sp>
    </p:spTree>
    <p:extLst>
      <p:ext uri="{BB962C8B-B14F-4D97-AF65-F5344CB8AC3E}">
        <p14:creationId xmlns:p14="http://schemas.microsoft.com/office/powerpoint/2010/main" val="757014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915566"/>
            <a:ext cx="8280920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000" b="1" u="sng" dirty="0" smtClean="0">
                <a:solidFill>
                  <a:srgbClr val="000000"/>
                </a:solidFill>
              </a:rPr>
              <a:t>Mezi klíčové teorie HC patří:</a:t>
            </a:r>
            <a:endParaRPr lang="cs-CZ" sz="2000" dirty="0" smtClean="0">
              <a:solidFill>
                <a:srgbClr val="000000"/>
              </a:solidFill>
            </a:endParaRPr>
          </a:p>
          <a:p>
            <a:pPr marL="900113" lvl="0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000000"/>
                </a:solidFill>
              </a:rPr>
              <a:t>Monetární teorie HC</a:t>
            </a:r>
          </a:p>
          <a:p>
            <a:pPr marL="900113" lvl="0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000000"/>
                </a:solidFill>
              </a:rPr>
              <a:t>Teorie rovnovážného HC</a:t>
            </a:r>
          </a:p>
          <a:p>
            <a:pPr marL="900113" lvl="0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000000"/>
                </a:solidFill>
              </a:rPr>
              <a:t>Teorie reálného HC</a:t>
            </a:r>
          </a:p>
          <a:p>
            <a:pPr marL="900113" lvl="0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000000"/>
                </a:solidFill>
              </a:rPr>
              <a:t>Model multiplikátoru a akcelerátoru</a:t>
            </a:r>
          </a:p>
          <a:p>
            <a:pPr marL="900113" lvl="0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000000"/>
                </a:solidFill>
              </a:rPr>
              <a:t>HC v koncepci nové keynesiánské ekonomie</a:t>
            </a:r>
          </a:p>
          <a:p>
            <a:pPr marL="900113" lvl="0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000000"/>
                </a:solidFill>
              </a:rPr>
              <a:t>Teorie hospodářského politického cyklu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Teorie hospodářského cyklu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349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915566"/>
            <a:ext cx="8280920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Mezi hlavní tvůrce patří M. </a:t>
            </a:r>
            <a:r>
              <a:rPr lang="cs-CZ" sz="2000" dirty="0" err="1" smtClean="0">
                <a:solidFill>
                  <a:srgbClr val="000000"/>
                </a:solidFill>
              </a:rPr>
              <a:t>Friedman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Příčinu cyklického kolísání ekonomiky spatřují v kolísání peněžní zásoby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Peněžní šoky, které způsobuje centrální banka jsou určujícím faktorem HC a hlavním zdrojem změn v AD (</a:t>
            </a:r>
            <a:r>
              <a:rPr lang="el-GR" sz="2000" dirty="0" smtClean="0">
                <a:solidFill>
                  <a:srgbClr val="000000"/>
                </a:solidFill>
              </a:rPr>
              <a:t>Δ</a:t>
            </a:r>
            <a:r>
              <a:rPr lang="cs-CZ" sz="2000" dirty="0" smtClean="0">
                <a:solidFill>
                  <a:srgbClr val="000000"/>
                </a:solidFill>
              </a:rPr>
              <a:t> peněžní zásoby skrze úrokovou míru a objem úvěrů ovlivňuje AD)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000" b="1" i="1" dirty="0" smtClean="0"/>
              <a:t>Tato teorie předpokládá, že:</a:t>
            </a:r>
          </a:p>
          <a:p>
            <a:pPr marL="900113" indent="-363538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tržní hospodářství je  poměrně vnitřně stabilní, </a:t>
            </a:r>
          </a:p>
          <a:p>
            <a:pPr marL="900113" indent="-363538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mzdy a ceny jsou </a:t>
            </a:r>
            <a:r>
              <a:rPr lang="cs-CZ" sz="2000" dirty="0" smtClean="0">
                <a:solidFill>
                  <a:srgbClr val="000000"/>
                </a:solidFill>
              </a:rPr>
              <a:t>pružné,</a:t>
            </a:r>
          </a:p>
          <a:p>
            <a:pPr marL="900113" indent="-363538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e</a:t>
            </a:r>
            <a:r>
              <a:rPr lang="cs-CZ" sz="2000" dirty="0" smtClean="0">
                <a:solidFill>
                  <a:srgbClr val="000000"/>
                </a:solidFill>
              </a:rPr>
              <a:t>konomika se pohybuje kolem přirozené míry nezaměstnanosti</a:t>
            </a:r>
          </a:p>
          <a:p>
            <a:pPr marL="900113" indent="-363538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o</a:t>
            </a:r>
            <a:r>
              <a:rPr lang="cs-CZ" sz="2000" dirty="0" smtClean="0">
                <a:solidFill>
                  <a:srgbClr val="000000"/>
                </a:solidFill>
              </a:rPr>
              <a:t>čekávání ekonomických subjektů jsou adaptivní</a:t>
            </a:r>
          </a:p>
          <a:p>
            <a:pPr marL="900113" indent="-363538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/>
              <a:t>M</a:t>
            </a:r>
            <a:r>
              <a:rPr lang="cs-CZ" sz="2800" b="1" dirty="0" smtClean="0"/>
              <a:t>onetární teorie hospodářského cyklu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301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 bIns="68580" anchor="b"/>
          <a:lstStyle/>
          <a:p>
            <a:r>
              <a:rPr lang="cs-CZ" sz="2800" b="1" dirty="0">
                <a:solidFill>
                  <a:srgbClr val="307871"/>
                </a:solidFill>
              </a:rPr>
              <a:t>Monetární </a:t>
            </a:r>
            <a:r>
              <a:rPr lang="cs-CZ" sz="2800" b="1" dirty="0" smtClean="0">
                <a:solidFill>
                  <a:srgbClr val="307871"/>
                </a:solidFill>
              </a:rPr>
              <a:t>model hospodářského </a:t>
            </a:r>
            <a:r>
              <a:rPr lang="cs-CZ" sz="2800" b="1" dirty="0">
                <a:solidFill>
                  <a:srgbClr val="307871"/>
                </a:solidFill>
              </a:rPr>
              <a:t>cyklu</a:t>
            </a:r>
            <a:endParaRPr lang="cs-CZ" altLang="cs-CZ" sz="2550" b="1" dirty="0"/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6041045" y="3914776"/>
            <a:ext cx="485775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/>
              <a:t>Y</a:t>
            </a: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 flipV="1">
            <a:off x="1903810" y="1096566"/>
            <a:ext cx="0" cy="2800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>
            <a:off x="1903810" y="3896916"/>
            <a:ext cx="4400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1518048" y="1017985"/>
            <a:ext cx="56792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/>
              <a:t>P</a:t>
            </a: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3292417" y="758471"/>
            <a:ext cx="63338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>
                <a:solidFill>
                  <a:schemeClr val="tx2"/>
                </a:solidFill>
              </a:rPr>
              <a:t>LAS</a:t>
            </a:r>
            <a:endParaRPr lang="cs-CZ" altLang="cs-CZ" sz="1350" dirty="0">
              <a:solidFill>
                <a:schemeClr val="tx2"/>
              </a:solidFill>
            </a:endParaRPr>
          </a:p>
        </p:txBody>
      </p:sp>
      <p:sp>
        <p:nvSpPr>
          <p:cNvPr id="33800" name="Text Box 21"/>
          <p:cNvSpPr txBox="1">
            <a:spLocks noChangeArrowheads="1"/>
          </p:cNvSpPr>
          <p:nvPr/>
        </p:nvSpPr>
        <p:spPr bwMode="auto">
          <a:xfrm>
            <a:off x="3566375" y="3933947"/>
            <a:ext cx="54054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/>
              <a:t>Y*</a:t>
            </a:r>
            <a:endParaRPr lang="cs-CZ" altLang="cs-CZ" sz="1350" b="1" baseline="-25000" dirty="0"/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 flipV="1">
            <a:off x="3768328" y="804853"/>
            <a:ext cx="6960" cy="3074204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33802" name="Text Box 7"/>
          <p:cNvSpPr txBox="1">
            <a:spLocks noChangeArrowheads="1"/>
          </p:cNvSpPr>
          <p:nvPr/>
        </p:nvSpPr>
        <p:spPr bwMode="auto">
          <a:xfrm>
            <a:off x="4613671" y="1239445"/>
            <a:ext cx="70127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 smtClean="0">
                <a:solidFill>
                  <a:schemeClr val="tx2"/>
                </a:solidFill>
              </a:rPr>
              <a:t>SAS</a:t>
            </a:r>
            <a:r>
              <a:rPr lang="cs-CZ" altLang="cs-CZ" sz="1350" b="1" baseline="-25000" dirty="0" smtClean="0">
                <a:solidFill>
                  <a:schemeClr val="tx2"/>
                </a:solidFill>
              </a:rPr>
              <a:t>1</a:t>
            </a:r>
            <a:endParaRPr lang="cs-CZ" altLang="cs-CZ" sz="1350" dirty="0">
              <a:solidFill>
                <a:schemeClr val="tx2"/>
              </a:solidFill>
            </a:endParaRPr>
          </a:p>
        </p:txBody>
      </p:sp>
      <p:sp>
        <p:nvSpPr>
          <p:cNvPr id="33803" name="Freeform 11"/>
          <p:cNvSpPr>
            <a:spLocks/>
          </p:cNvSpPr>
          <p:nvPr/>
        </p:nvSpPr>
        <p:spPr bwMode="auto">
          <a:xfrm>
            <a:off x="2618352" y="1210006"/>
            <a:ext cx="2053851" cy="2059163"/>
          </a:xfrm>
          <a:custGeom>
            <a:avLst/>
            <a:gdLst>
              <a:gd name="T0" fmla="*/ 0 w 1925"/>
              <a:gd name="T1" fmla="*/ 2147483646 h 1641"/>
              <a:gd name="T2" fmla="*/ 2147483646 w 1925"/>
              <a:gd name="T3" fmla="*/ 2147483646 h 1641"/>
              <a:gd name="T4" fmla="*/ 2147483646 w 1925"/>
              <a:gd name="T5" fmla="*/ 2147483646 h 1641"/>
              <a:gd name="T6" fmla="*/ 2147483646 w 1925"/>
              <a:gd name="T7" fmla="*/ 2147483646 h 1641"/>
              <a:gd name="T8" fmla="*/ 2147483646 w 1925"/>
              <a:gd name="T9" fmla="*/ 0 h 16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25"/>
              <a:gd name="T16" fmla="*/ 0 h 1641"/>
              <a:gd name="T17" fmla="*/ 1925 w 1925"/>
              <a:gd name="T18" fmla="*/ 1641 h 16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25" h="1641">
                <a:moveTo>
                  <a:pt x="0" y="1641"/>
                </a:moveTo>
                <a:cubicBezTo>
                  <a:pt x="124" y="1618"/>
                  <a:pt x="525" y="1551"/>
                  <a:pt x="744" y="1495"/>
                </a:cubicBezTo>
                <a:cubicBezTo>
                  <a:pt x="963" y="1439"/>
                  <a:pt x="1149" y="1407"/>
                  <a:pt x="1312" y="1305"/>
                </a:cubicBezTo>
                <a:cubicBezTo>
                  <a:pt x="1475" y="1203"/>
                  <a:pt x="1619" y="1100"/>
                  <a:pt x="1721" y="882"/>
                </a:cubicBezTo>
                <a:cubicBezTo>
                  <a:pt x="1823" y="664"/>
                  <a:pt x="1883" y="184"/>
                  <a:pt x="1925" y="0"/>
                </a:cubicBezTo>
              </a:path>
            </a:pathLst>
          </a:cu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33804" name="Freeform 16"/>
          <p:cNvSpPr>
            <a:spLocks/>
          </p:cNvSpPr>
          <p:nvPr/>
        </p:nvSpPr>
        <p:spPr bwMode="auto">
          <a:xfrm>
            <a:off x="3395169" y="1174421"/>
            <a:ext cx="2280047" cy="1854994"/>
          </a:xfrm>
          <a:custGeom>
            <a:avLst/>
            <a:gdLst>
              <a:gd name="T0" fmla="*/ 0 w 1915"/>
              <a:gd name="T1" fmla="*/ 0 h 1558"/>
              <a:gd name="T2" fmla="*/ 2147483646 w 1915"/>
              <a:gd name="T3" fmla="*/ 2147483646 h 1558"/>
              <a:gd name="T4" fmla="*/ 2147483646 w 1915"/>
              <a:gd name="T5" fmla="*/ 2147483646 h 1558"/>
              <a:gd name="T6" fmla="*/ 2147483646 w 1915"/>
              <a:gd name="T7" fmla="*/ 2147483646 h 1558"/>
              <a:gd name="T8" fmla="*/ 2147483646 w 1915"/>
              <a:gd name="T9" fmla="*/ 2147483646 h 15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15"/>
              <a:gd name="T16" fmla="*/ 0 h 1558"/>
              <a:gd name="T17" fmla="*/ 1915 w 1915"/>
              <a:gd name="T18" fmla="*/ 1558 h 155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15" h="1558">
                <a:moveTo>
                  <a:pt x="0" y="0"/>
                </a:moveTo>
                <a:cubicBezTo>
                  <a:pt x="52" y="176"/>
                  <a:pt x="104" y="340"/>
                  <a:pt x="240" y="528"/>
                </a:cubicBezTo>
                <a:cubicBezTo>
                  <a:pt x="376" y="716"/>
                  <a:pt x="563" y="970"/>
                  <a:pt x="815" y="1131"/>
                </a:cubicBezTo>
                <a:cubicBezTo>
                  <a:pt x="1067" y="1292"/>
                  <a:pt x="1597" y="1434"/>
                  <a:pt x="1756" y="1496"/>
                </a:cubicBezTo>
                <a:cubicBezTo>
                  <a:pt x="1915" y="1558"/>
                  <a:pt x="1769" y="1502"/>
                  <a:pt x="1772" y="1504"/>
                </a:cubicBezTo>
              </a:path>
            </a:pathLst>
          </a:cu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33805" name="Text Box 7"/>
          <p:cNvSpPr txBox="1">
            <a:spLocks noChangeArrowheads="1"/>
          </p:cNvSpPr>
          <p:nvPr/>
        </p:nvSpPr>
        <p:spPr bwMode="auto">
          <a:xfrm>
            <a:off x="5349574" y="2987599"/>
            <a:ext cx="70127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 smtClean="0">
                <a:solidFill>
                  <a:schemeClr val="tx2"/>
                </a:solidFill>
              </a:rPr>
              <a:t>AD</a:t>
            </a:r>
            <a:r>
              <a:rPr lang="cs-CZ" altLang="cs-CZ" sz="1350" b="1" baseline="-25000" dirty="0" smtClean="0">
                <a:solidFill>
                  <a:schemeClr val="tx2"/>
                </a:solidFill>
              </a:rPr>
              <a:t>2</a:t>
            </a:r>
            <a:endParaRPr lang="cs-CZ" altLang="cs-CZ" sz="1350" dirty="0">
              <a:solidFill>
                <a:schemeClr val="tx2"/>
              </a:solidFill>
            </a:endParaRPr>
          </a:p>
        </p:txBody>
      </p:sp>
      <p:sp>
        <p:nvSpPr>
          <p:cNvPr id="33806" name="Text Box 21"/>
          <p:cNvSpPr txBox="1">
            <a:spLocks noChangeArrowheads="1"/>
          </p:cNvSpPr>
          <p:nvPr/>
        </p:nvSpPr>
        <p:spPr bwMode="auto">
          <a:xfrm>
            <a:off x="4240064" y="3950498"/>
            <a:ext cx="54054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/>
              <a:t>Y</a:t>
            </a:r>
            <a:r>
              <a:rPr lang="cs-CZ" altLang="cs-CZ" sz="1350" b="1" baseline="-25000" dirty="0"/>
              <a:t>1</a:t>
            </a:r>
          </a:p>
        </p:txBody>
      </p:sp>
      <p:sp>
        <p:nvSpPr>
          <p:cNvPr id="33807" name="Text Box 7"/>
          <p:cNvSpPr txBox="1">
            <a:spLocks noChangeArrowheads="1"/>
          </p:cNvSpPr>
          <p:nvPr/>
        </p:nvSpPr>
        <p:spPr bwMode="auto">
          <a:xfrm>
            <a:off x="4076322" y="804853"/>
            <a:ext cx="70127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 smtClean="0">
                <a:solidFill>
                  <a:schemeClr val="tx2"/>
                </a:solidFill>
              </a:rPr>
              <a:t>SAS</a:t>
            </a:r>
            <a:r>
              <a:rPr lang="cs-CZ" altLang="cs-CZ" sz="1350" b="1" baseline="-25000" dirty="0" smtClean="0">
                <a:solidFill>
                  <a:schemeClr val="tx2"/>
                </a:solidFill>
              </a:rPr>
              <a:t>2</a:t>
            </a:r>
            <a:endParaRPr lang="cs-CZ" altLang="cs-CZ" sz="1350" dirty="0">
              <a:solidFill>
                <a:schemeClr val="tx2"/>
              </a:solidFill>
            </a:endParaRPr>
          </a:p>
        </p:txBody>
      </p:sp>
      <p:sp>
        <p:nvSpPr>
          <p:cNvPr id="33808" name="Text Box 3"/>
          <p:cNvSpPr txBox="1">
            <a:spLocks noChangeArrowheads="1"/>
          </p:cNvSpPr>
          <p:nvPr/>
        </p:nvSpPr>
        <p:spPr bwMode="auto">
          <a:xfrm>
            <a:off x="1546027" y="2819943"/>
            <a:ext cx="485775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 smtClean="0"/>
              <a:t>P</a:t>
            </a:r>
            <a:r>
              <a:rPr lang="cs-CZ" altLang="cs-CZ" sz="1350" baseline="-25000" dirty="0" smtClean="0"/>
              <a:t>1</a:t>
            </a:r>
            <a:endParaRPr lang="cs-CZ" altLang="cs-CZ" sz="1350" dirty="0"/>
          </a:p>
        </p:txBody>
      </p:sp>
      <p:sp>
        <p:nvSpPr>
          <p:cNvPr id="33809" name="Text Box 3"/>
          <p:cNvSpPr txBox="1">
            <a:spLocks noChangeArrowheads="1"/>
          </p:cNvSpPr>
          <p:nvPr/>
        </p:nvSpPr>
        <p:spPr bwMode="auto">
          <a:xfrm>
            <a:off x="1544931" y="1808467"/>
            <a:ext cx="485775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 smtClean="0"/>
              <a:t>P</a:t>
            </a:r>
            <a:r>
              <a:rPr lang="cs-CZ" altLang="cs-CZ" sz="1350" b="1" baseline="-25000" dirty="0" smtClean="0"/>
              <a:t>2</a:t>
            </a:r>
            <a:endParaRPr lang="cs-CZ" altLang="cs-CZ" sz="1350" b="1" baseline="-25000" dirty="0"/>
          </a:p>
        </p:txBody>
      </p:sp>
      <p:cxnSp>
        <p:nvCxnSpPr>
          <p:cNvPr id="25" name="Přímá spojovací čára 24"/>
          <p:cNvCxnSpPr/>
          <p:nvPr/>
        </p:nvCxnSpPr>
        <p:spPr>
          <a:xfrm flipH="1" flipV="1">
            <a:off x="1914099" y="1957969"/>
            <a:ext cx="1820465" cy="1190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 flipH="1">
            <a:off x="4364324" y="2518879"/>
            <a:ext cx="6845" cy="1346750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čára 30"/>
          <p:cNvCxnSpPr/>
          <p:nvPr/>
        </p:nvCxnSpPr>
        <p:spPr>
          <a:xfrm rot="10800000">
            <a:off x="1922861" y="2972521"/>
            <a:ext cx="1821656" cy="1191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šipka 32"/>
          <p:cNvCxnSpPr/>
          <p:nvPr/>
        </p:nvCxnSpPr>
        <p:spPr>
          <a:xfrm flipH="1" flipV="1">
            <a:off x="4057317" y="1666230"/>
            <a:ext cx="477875" cy="1189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14" name="Freeform 11"/>
          <p:cNvSpPr>
            <a:spLocks/>
          </p:cNvSpPr>
          <p:nvPr/>
        </p:nvSpPr>
        <p:spPr bwMode="auto">
          <a:xfrm>
            <a:off x="2389584" y="927027"/>
            <a:ext cx="1677589" cy="1575671"/>
          </a:xfrm>
          <a:custGeom>
            <a:avLst/>
            <a:gdLst>
              <a:gd name="T0" fmla="*/ 0 w 1925"/>
              <a:gd name="T1" fmla="*/ 2147483646 h 1641"/>
              <a:gd name="T2" fmla="*/ 2147483646 w 1925"/>
              <a:gd name="T3" fmla="*/ 2147483646 h 1641"/>
              <a:gd name="T4" fmla="*/ 2147483646 w 1925"/>
              <a:gd name="T5" fmla="*/ 2147483646 h 1641"/>
              <a:gd name="T6" fmla="*/ 2147483646 w 1925"/>
              <a:gd name="T7" fmla="*/ 2147483646 h 1641"/>
              <a:gd name="T8" fmla="*/ 2147483646 w 1925"/>
              <a:gd name="T9" fmla="*/ 0 h 16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25"/>
              <a:gd name="T16" fmla="*/ 0 h 1641"/>
              <a:gd name="T17" fmla="*/ 1925 w 1925"/>
              <a:gd name="T18" fmla="*/ 1641 h 16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25" h="1641">
                <a:moveTo>
                  <a:pt x="0" y="1641"/>
                </a:moveTo>
                <a:cubicBezTo>
                  <a:pt x="124" y="1618"/>
                  <a:pt x="525" y="1551"/>
                  <a:pt x="744" y="1495"/>
                </a:cubicBezTo>
                <a:cubicBezTo>
                  <a:pt x="963" y="1439"/>
                  <a:pt x="1149" y="1407"/>
                  <a:pt x="1312" y="1305"/>
                </a:cubicBezTo>
                <a:cubicBezTo>
                  <a:pt x="1475" y="1203"/>
                  <a:pt x="1619" y="1100"/>
                  <a:pt x="1721" y="882"/>
                </a:cubicBezTo>
                <a:cubicBezTo>
                  <a:pt x="1823" y="664"/>
                  <a:pt x="1883" y="184"/>
                  <a:pt x="1925" y="0"/>
                </a:cubicBezTo>
              </a:path>
            </a:pathLst>
          </a:cu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33816" name="TextovéPole 28"/>
          <p:cNvSpPr txBox="1">
            <a:spLocks noChangeArrowheads="1"/>
          </p:cNvSpPr>
          <p:nvPr/>
        </p:nvSpPr>
        <p:spPr bwMode="auto">
          <a:xfrm>
            <a:off x="107504" y="4205317"/>
            <a:ext cx="885698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1600" dirty="0" smtClean="0">
                <a:solidFill>
                  <a:srgbClr val="000000"/>
                </a:solidFill>
                <a:latin typeface="+mn-lt"/>
              </a:rPr>
              <a:t>Monetární expanze ↑ M/P → ↓i </a:t>
            </a:r>
            <a:r>
              <a:rPr lang="cs-CZ" altLang="cs-CZ" sz="1600" dirty="0" smtClean="0">
                <a:solidFill>
                  <a:srgbClr val="000000"/>
                </a:solidFill>
              </a:rPr>
              <a:t>→ ↑I </a:t>
            </a:r>
            <a:r>
              <a:rPr lang="cs-CZ" altLang="cs-CZ" sz="1600" dirty="0" smtClean="0">
                <a:solidFill>
                  <a:srgbClr val="000000"/>
                </a:solidFill>
                <a:latin typeface="Times New Roman"/>
              </a:rPr>
              <a:t>→ posun AD</a:t>
            </a:r>
            <a:r>
              <a:rPr lang="cs-CZ" altLang="cs-CZ" sz="1600" baseline="-25000" dirty="0" smtClean="0">
                <a:solidFill>
                  <a:srgbClr val="000000"/>
                </a:solidFill>
                <a:latin typeface="Times New Roman"/>
              </a:rPr>
              <a:t>1 </a:t>
            </a:r>
            <a:r>
              <a:rPr lang="cs-CZ" altLang="cs-CZ" sz="1600" dirty="0" smtClean="0">
                <a:solidFill>
                  <a:srgbClr val="000000"/>
                </a:solidFill>
                <a:latin typeface="Times New Roman"/>
              </a:rPr>
              <a:t>do AD</a:t>
            </a:r>
            <a:r>
              <a:rPr lang="cs-CZ" altLang="cs-CZ" sz="1600" baseline="-25000" dirty="0" smtClean="0">
                <a:solidFill>
                  <a:srgbClr val="000000"/>
                </a:solidFill>
                <a:latin typeface="Times New Roman"/>
              </a:rPr>
              <a:t>2 </a:t>
            </a:r>
            <a:r>
              <a:rPr lang="cs-CZ" altLang="cs-CZ" sz="1600" dirty="0" smtClean="0">
                <a:solidFill>
                  <a:srgbClr val="000000"/>
                </a:solidFill>
              </a:rPr>
              <a:t>→ </a:t>
            </a:r>
            <a:r>
              <a:rPr lang="cs-CZ" altLang="cs-CZ" sz="1600" dirty="0" smtClean="0">
                <a:solidFill>
                  <a:srgbClr val="000000"/>
                </a:solidFill>
                <a:latin typeface="Times New Roman"/>
              </a:rPr>
              <a:t>↑ skutečné míry inflace, zatímco </a:t>
            </a:r>
            <a:r>
              <a:rPr lang="cs-CZ" altLang="cs-CZ" sz="1600" dirty="0" err="1" smtClean="0">
                <a:solidFill>
                  <a:srgbClr val="000000"/>
                </a:solidFill>
                <a:latin typeface="Times New Roman"/>
              </a:rPr>
              <a:t>očekáv</a:t>
            </a:r>
            <a:r>
              <a:rPr lang="cs-CZ" altLang="cs-CZ" sz="1600" dirty="0" smtClean="0">
                <a:solidFill>
                  <a:srgbClr val="000000"/>
                </a:solidFill>
                <a:latin typeface="Times New Roman"/>
              </a:rPr>
              <a:t>. inflace zůstává stejná → ↑ Y (z Y* do Y</a:t>
            </a:r>
            <a:r>
              <a:rPr lang="cs-CZ" altLang="cs-CZ" sz="1600" baseline="-25000" dirty="0" smtClean="0">
                <a:solidFill>
                  <a:srgbClr val="000000"/>
                </a:solidFill>
                <a:latin typeface="Times New Roman"/>
              </a:rPr>
              <a:t>1</a:t>
            </a:r>
            <a:r>
              <a:rPr lang="cs-CZ" altLang="cs-CZ" sz="1600" dirty="0" smtClean="0">
                <a:solidFill>
                  <a:srgbClr val="000000"/>
                </a:solidFill>
                <a:latin typeface="Times New Roman"/>
              </a:rPr>
              <a:t>) → zaměstnanci si postupně uvědomují peněžní iluzi a upravují svá inflační očekávání, požadují růstu reálných mezd → ↑nákladů</a:t>
            </a:r>
            <a:r>
              <a:rPr lang="cs-CZ" altLang="cs-CZ" sz="16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altLang="cs-CZ" sz="1600" dirty="0" smtClean="0">
                <a:solidFill>
                  <a:srgbClr val="000000"/>
                </a:solidFill>
                <a:latin typeface="Times New Roman"/>
              </a:rPr>
              <a:t>→ posun SRAS do C</a:t>
            </a:r>
            <a:endParaRPr lang="cs-CZ" altLang="cs-CZ" sz="1600" dirty="0">
              <a:solidFill>
                <a:srgbClr val="000000"/>
              </a:solidFill>
              <a:latin typeface="+mn-lt"/>
            </a:endParaRPr>
          </a:p>
        </p:txBody>
      </p:sp>
      <p:cxnSp>
        <p:nvCxnSpPr>
          <p:cNvPr id="28" name="Přímá spojovací čára 30"/>
          <p:cNvCxnSpPr/>
          <p:nvPr/>
        </p:nvCxnSpPr>
        <p:spPr>
          <a:xfrm flipH="1">
            <a:off x="1941430" y="2498002"/>
            <a:ext cx="2414546" cy="10857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reeform 16"/>
          <p:cNvSpPr>
            <a:spLocks/>
          </p:cNvSpPr>
          <p:nvPr/>
        </p:nvSpPr>
        <p:spPr bwMode="auto">
          <a:xfrm>
            <a:off x="2608064" y="1500221"/>
            <a:ext cx="2280047" cy="1854994"/>
          </a:xfrm>
          <a:custGeom>
            <a:avLst/>
            <a:gdLst>
              <a:gd name="T0" fmla="*/ 0 w 1915"/>
              <a:gd name="T1" fmla="*/ 0 h 1558"/>
              <a:gd name="T2" fmla="*/ 2147483646 w 1915"/>
              <a:gd name="T3" fmla="*/ 2147483646 h 1558"/>
              <a:gd name="T4" fmla="*/ 2147483646 w 1915"/>
              <a:gd name="T5" fmla="*/ 2147483646 h 1558"/>
              <a:gd name="T6" fmla="*/ 2147483646 w 1915"/>
              <a:gd name="T7" fmla="*/ 2147483646 h 1558"/>
              <a:gd name="T8" fmla="*/ 2147483646 w 1915"/>
              <a:gd name="T9" fmla="*/ 2147483646 h 15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15"/>
              <a:gd name="T16" fmla="*/ 0 h 1558"/>
              <a:gd name="T17" fmla="*/ 1915 w 1915"/>
              <a:gd name="T18" fmla="*/ 1558 h 155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15" h="1558">
                <a:moveTo>
                  <a:pt x="0" y="0"/>
                </a:moveTo>
                <a:cubicBezTo>
                  <a:pt x="52" y="176"/>
                  <a:pt x="104" y="340"/>
                  <a:pt x="240" y="528"/>
                </a:cubicBezTo>
                <a:cubicBezTo>
                  <a:pt x="376" y="716"/>
                  <a:pt x="563" y="970"/>
                  <a:pt x="815" y="1131"/>
                </a:cubicBezTo>
                <a:cubicBezTo>
                  <a:pt x="1067" y="1292"/>
                  <a:pt x="1597" y="1434"/>
                  <a:pt x="1756" y="1496"/>
                </a:cubicBezTo>
                <a:cubicBezTo>
                  <a:pt x="1915" y="1558"/>
                  <a:pt x="1769" y="1502"/>
                  <a:pt x="1772" y="1504"/>
                </a:cubicBezTo>
              </a:path>
            </a:pathLst>
          </a:cu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sk-SK" sz="1350"/>
          </a:p>
        </p:txBody>
      </p:sp>
      <p:cxnSp>
        <p:nvCxnSpPr>
          <p:cNvPr id="35" name="Přímá spojovací šipka 32"/>
          <p:cNvCxnSpPr/>
          <p:nvPr/>
        </p:nvCxnSpPr>
        <p:spPr>
          <a:xfrm flipH="1" flipV="1">
            <a:off x="4284525" y="2968193"/>
            <a:ext cx="679785" cy="11898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4460082" y="3289384"/>
            <a:ext cx="70127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 smtClean="0">
                <a:solidFill>
                  <a:schemeClr val="tx2"/>
                </a:solidFill>
              </a:rPr>
              <a:t>AD</a:t>
            </a:r>
            <a:r>
              <a:rPr lang="cs-CZ" altLang="cs-CZ" sz="1350" b="1" baseline="-25000" dirty="0" smtClean="0">
                <a:solidFill>
                  <a:schemeClr val="tx2"/>
                </a:solidFill>
              </a:rPr>
              <a:t>1</a:t>
            </a:r>
            <a:endParaRPr lang="cs-CZ" altLang="cs-CZ" sz="1350" dirty="0">
              <a:solidFill>
                <a:schemeClr val="tx2"/>
              </a:solidFill>
            </a:endParaRPr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3493377" y="3045235"/>
            <a:ext cx="63338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 smtClean="0">
                <a:solidFill>
                  <a:srgbClr val="FF0000"/>
                </a:solidFill>
              </a:rPr>
              <a:t>A</a:t>
            </a:r>
            <a:endParaRPr lang="cs-CZ" altLang="cs-CZ" sz="1350" b="1" dirty="0">
              <a:solidFill>
                <a:srgbClr val="FF0000"/>
              </a:solidFill>
            </a:endParaRPr>
          </a:p>
        </p:txBody>
      </p:sp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4426051" y="2316418"/>
            <a:ext cx="63338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3374425" y="1714862"/>
            <a:ext cx="63338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>
                <a:solidFill>
                  <a:srgbClr val="FF0000"/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070901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915566"/>
            <a:ext cx="8280920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Změna tempa růstu nabídky peněz vede prostřednictvím změny  úrokových sazeb a množství úvěrů ke změnám v agregátní poptávce. Z důvodu adaptivních očekávání dojde k nesouladu skutečné a očekávané míry inflace a pomýlení ekonomických subjektů (peněžní iluze) a dojde k odchýlení ekonomické aktivity od přirozené míry inflace a Y*.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Pokud v ekonomice roste nabídka peněz příliš rychle, dochází k inflaci, pokud příliš pomalu, objevují se deflační tlaky a ceny klesají. 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Cílem monetárních autorit by měl být stabilní, předvídatelný růst peněžní zásoby, který nebude způsobovat výraznější změny na straně AD</a:t>
            </a:r>
          </a:p>
          <a:p>
            <a:pPr marL="536575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Závěry monetární teorie hospodářského cyklu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377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915566"/>
            <a:ext cx="8280920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Koncept nové klasické makroekonomie (R. Lucas, R. </a:t>
            </a:r>
            <a:r>
              <a:rPr lang="cs-CZ" sz="2000" dirty="0" err="1" smtClean="0">
                <a:solidFill>
                  <a:srgbClr val="000000"/>
                </a:solidFill>
              </a:rPr>
              <a:t>Barro</a:t>
            </a:r>
            <a:r>
              <a:rPr lang="cs-CZ" sz="2000" dirty="0" smtClean="0">
                <a:solidFill>
                  <a:srgbClr val="000000"/>
                </a:solidFill>
              </a:rPr>
              <a:t>, T. </a:t>
            </a:r>
            <a:r>
              <a:rPr lang="cs-CZ" sz="2000" dirty="0" err="1" smtClean="0">
                <a:solidFill>
                  <a:srgbClr val="000000"/>
                </a:solidFill>
              </a:rPr>
              <a:t>Sargent</a:t>
            </a:r>
            <a:r>
              <a:rPr lang="cs-CZ" sz="2000" dirty="0" smtClean="0">
                <a:solidFill>
                  <a:srgbClr val="000000"/>
                </a:solidFill>
              </a:rPr>
              <a:t>, T. </a:t>
            </a:r>
            <a:r>
              <a:rPr lang="cs-CZ" sz="2000" dirty="0" err="1" smtClean="0">
                <a:solidFill>
                  <a:srgbClr val="000000"/>
                </a:solidFill>
              </a:rPr>
              <a:t>Prescott</a:t>
            </a:r>
            <a:r>
              <a:rPr lang="cs-CZ" sz="2000" dirty="0" smtClean="0">
                <a:solidFill>
                  <a:srgbClr val="000000"/>
                </a:solidFill>
              </a:rPr>
              <a:t>)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Příčiny </a:t>
            </a:r>
            <a:r>
              <a:rPr lang="cs-CZ" sz="2000" dirty="0" err="1" smtClean="0">
                <a:solidFill>
                  <a:srgbClr val="000000"/>
                </a:solidFill>
              </a:rPr>
              <a:t>fluktulace</a:t>
            </a:r>
            <a:r>
              <a:rPr lang="cs-CZ" sz="2000" dirty="0" smtClean="0">
                <a:solidFill>
                  <a:srgbClr val="000000"/>
                </a:solidFill>
              </a:rPr>
              <a:t> reálného produktu vidí v neočekávané hospodářské politice, která vede ekonomické subjekty k mylným rozhodnutím ohledně mzdových požadavků a cenových změn, působení na straně AD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rgbClr val="307871"/>
              </a:buClr>
              <a:buSzPct val="120000"/>
            </a:pPr>
            <a:r>
              <a:rPr lang="cs-CZ" sz="2000" b="1" i="1" dirty="0">
                <a:solidFill>
                  <a:srgbClr val="307871"/>
                </a:solidFill>
              </a:rPr>
              <a:t>Tato teorie předpokládá, že:</a:t>
            </a:r>
          </a:p>
          <a:p>
            <a:pPr marL="900113" lvl="0" indent="-363538" algn="just">
              <a:spcBef>
                <a:spcPts val="0"/>
              </a:spcBef>
              <a:buClr>
                <a:srgbClr val="30787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tržní hospodářství je  poměrně vnitřně stabilní, </a:t>
            </a:r>
          </a:p>
          <a:p>
            <a:pPr marL="900113" lvl="0" indent="-363538" algn="just">
              <a:spcBef>
                <a:spcPts val="0"/>
              </a:spcBef>
              <a:buClr>
                <a:srgbClr val="30787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mzdy a ceny jsou pružné,</a:t>
            </a:r>
          </a:p>
          <a:p>
            <a:pPr marL="900113" lvl="0" indent="-363538" algn="just">
              <a:spcBef>
                <a:spcPts val="0"/>
              </a:spcBef>
              <a:buClr>
                <a:srgbClr val="30787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000000"/>
                </a:solidFill>
              </a:rPr>
              <a:t>ekonomika </a:t>
            </a:r>
            <a:r>
              <a:rPr lang="cs-CZ" sz="2000" dirty="0">
                <a:solidFill>
                  <a:srgbClr val="000000"/>
                </a:solidFill>
              </a:rPr>
              <a:t>se pohybuje kolem přirozené míry nezaměstnanosti</a:t>
            </a:r>
          </a:p>
          <a:p>
            <a:pPr marL="900113" lvl="0" indent="-363538" algn="just">
              <a:spcBef>
                <a:spcPts val="0"/>
              </a:spcBef>
              <a:buClr>
                <a:srgbClr val="30787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000000"/>
                </a:solidFill>
              </a:rPr>
              <a:t>očekávání </a:t>
            </a:r>
            <a:r>
              <a:rPr lang="cs-CZ" sz="2000" dirty="0">
                <a:solidFill>
                  <a:srgbClr val="000000"/>
                </a:solidFill>
              </a:rPr>
              <a:t>ekonomických subjektů jsou </a:t>
            </a:r>
            <a:r>
              <a:rPr lang="cs-CZ" sz="2000" dirty="0" smtClean="0">
                <a:solidFill>
                  <a:srgbClr val="000000"/>
                </a:solidFill>
              </a:rPr>
              <a:t>racionální</a:t>
            </a: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Teorie rovnovážného hospodářského cyklu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978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 bIns="68580" anchor="b"/>
          <a:lstStyle/>
          <a:p>
            <a:r>
              <a:rPr lang="cs-CZ" sz="2800" b="1" dirty="0" smtClean="0">
                <a:solidFill>
                  <a:srgbClr val="307871"/>
                </a:solidFill>
              </a:rPr>
              <a:t>Model rovnovážného </a:t>
            </a:r>
            <a:r>
              <a:rPr lang="cs-CZ" sz="2800" b="1" dirty="0">
                <a:solidFill>
                  <a:srgbClr val="307871"/>
                </a:solidFill>
              </a:rPr>
              <a:t>hospodářského cyklu</a:t>
            </a:r>
            <a:endParaRPr lang="cs-CZ" altLang="cs-CZ" sz="2550" b="1" dirty="0"/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6041045" y="3914776"/>
            <a:ext cx="485775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/>
              <a:t>Y</a:t>
            </a: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 flipV="1">
            <a:off x="1903810" y="1096566"/>
            <a:ext cx="0" cy="2800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>
            <a:off x="1903810" y="3896916"/>
            <a:ext cx="4400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1518048" y="1017985"/>
            <a:ext cx="56792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/>
              <a:t>P</a:t>
            </a: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3292417" y="758471"/>
            <a:ext cx="63338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>
                <a:solidFill>
                  <a:schemeClr val="tx2"/>
                </a:solidFill>
              </a:rPr>
              <a:t>LAS</a:t>
            </a:r>
            <a:endParaRPr lang="cs-CZ" altLang="cs-CZ" sz="1350" dirty="0">
              <a:solidFill>
                <a:schemeClr val="tx2"/>
              </a:solidFill>
            </a:endParaRPr>
          </a:p>
        </p:txBody>
      </p:sp>
      <p:sp>
        <p:nvSpPr>
          <p:cNvPr id="33800" name="Text Box 21"/>
          <p:cNvSpPr txBox="1">
            <a:spLocks noChangeArrowheads="1"/>
          </p:cNvSpPr>
          <p:nvPr/>
        </p:nvSpPr>
        <p:spPr bwMode="auto">
          <a:xfrm>
            <a:off x="3566375" y="3933947"/>
            <a:ext cx="54054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/>
              <a:t>Y*</a:t>
            </a:r>
            <a:endParaRPr lang="cs-CZ" altLang="cs-CZ" sz="1350" b="1" baseline="-25000" dirty="0"/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 flipV="1">
            <a:off x="3768328" y="804853"/>
            <a:ext cx="6960" cy="3074204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33802" name="Text Box 7"/>
          <p:cNvSpPr txBox="1">
            <a:spLocks noChangeArrowheads="1"/>
          </p:cNvSpPr>
          <p:nvPr/>
        </p:nvSpPr>
        <p:spPr bwMode="auto">
          <a:xfrm>
            <a:off x="4613671" y="1239445"/>
            <a:ext cx="70127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 smtClean="0">
                <a:solidFill>
                  <a:schemeClr val="tx2"/>
                </a:solidFill>
              </a:rPr>
              <a:t>SAS</a:t>
            </a:r>
            <a:r>
              <a:rPr lang="cs-CZ" altLang="cs-CZ" sz="1350" b="1" baseline="-25000" dirty="0" smtClean="0">
                <a:solidFill>
                  <a:schemeClr val="tx2"/>
                </a:solidFill>
              </a:rPr>
              <a:t>1</a:t>
            </a:r>
            <a:endParaRPr lang="cs-CZ" altLang="cs-CZ" sz="1350" dirty="0">
              <a:solidFill>
                <a:schemeClr val="tx2"/>
              </a:solidFill>
            </a:endParaRPr>
          </a:p>
        </p:txBody>
      </p:sp>
      <p:sp>
        <p:nvSpPr>
          <p:cNvPr id="33803" name="Freeform 11"/>
          <p:cNvSpPr>
            <a:spLocks/>
          </p:cNvSpPr>
          <p:nvPr/>
        </p:nvSpPr>
        <p:spPr bwMode="auto">
          <a:xfrm>
            <a:off x="2618352" y="1210006"/>
            <a:ext cx="2053851" cy="2059163"/>
          </a:xfrm>
          <a:custGeom>
            <a:avLst/>
            <a:gdLst>
              <a:gd name="T0" fmla="*/ 0 w 1925"/>
              <a:gd name="T1" fmla="*/ 2147483646 h 1641"/>
              <a:gd name="T2" fmla="*/ 2147483646 w 1925"/>
              <a:gd name="T3" fmla="*/ 2147483646 h 1641"/>
              <a:gd name="T4" fmla="*/ 2147483646 w 1925"/>
              <a:gd name="T5" fmla="*/ 2147483646 h 1641"/>
              <a:gd name="T6" fmla="*/ 2147483646 w 1925"/>
              <a:gd name="T7" fmla="*/ 2147483646 h 1641"/>
              <a:gd name="T8" fmla="*/ 2147483646 w 1925"/>
              <a:gd name="T9" fmla="*/ 0 h 16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25"/>
              <a:gd name="T16" fmla="*/ 0 h 1641"/>
              <a:gd name="T17" fmla="*/ 1925 w 1925"/>
              <a:gd name="T18" fmla="*/ 1641 h 16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25" h="1641">
                <a:moveTo>
                  <a:pt x="0" y="1641"/>
                </a:moveTo>
                <a:cubicBezTo>
                  <a:pt x="124" y="1618"/>
                  <a:pt x="525" y="1551"/>
                  <a:pt x="744" y="1495"/>
                </a:cubicBezTo>
                <a:cubicBezTo>
                  <a:pt x="963" y="1439"/>
                  <a:pt x="1149" y="1407"/>
                  <a:pt x="1312" y="1305"/>
                </a:cubicBezTo>
                <a:cubicBezTo>
                  <a:pt x="1475" y="1203"/>
                  <a:pt x="1619" y="1100"/>
                  <a:pt x="1721" y="882"/>
                </a:cubicBezTo>
                <a:cubicBezTo>
                  <a:pt x="1823" y="664"/>
                  <a:pt x="1883" y="184"/>
                  <a:pt x="1925" y="0"/>
                </a:cubicBezTo>
              </a:path>
            </a:pathLst>
          </a:cu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33804" name="Freeform 16"/>
          <p:cNvSpPr>
            <a:spLocks/>
          </p:cNvSpPr>
          <p:nvPr/>
        </p:nvSpPr>
        <p:spPr bwMode="auto">
          <a:xfrm>
            <a:off x="3395169" y="1174421"/>
            <a:ext cx="2280047" cy="1854994"/>
          </a:xfrm>
          <a:custGeom>
            <a:avLst/>
            <a:gdLst>
              <a:gd name="T0" fmla="*/ 0 w 1915"/>
              <a:gd name="T1" fmla="*/ 0 h 1558"/>
              <a:gd name="T2" fmla="*/ 2147483646 w 1915"/>
              <a:gd name="T3" fmla="*/ 2147483646 h 1558"/>
              <a:gd name="T4" fmla="*/ 2147483646 w 1915"/>
              <a:gd name="T5" fmla="*/ 2147483646 h 1558"/>
              <a:gd name="T6" fmla="*/ 2147483646 w 1915"/>
              <a:gd name="T7" fmla="*/ 2147483646 h 1558"/>
              <a:gd name="T8" fmla="*/ 2147483646 w 1915"/>
              <a:gd name="T9" fmla="*/ 2147483646 h 15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15"/>
              <a:gd name="T16" fmla="*/ 0 h 1558"/>
              <a:gd name="T17" fmla="*/ 1915 w 1915"/>
              <a:gd name="T18" fmla="*/ 1558 h 155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15" h="1558">
                <a:moveTo>
                  <a:pt x="0" y="0"/>
                </a:moveTo>
                <a:cubicBezTo>
                  <a:pt x="52" y="176"/>
                  <a:pt x="104" y="340"/>
                  <a:pt x="240" y="528"/>
                </a:cubicBezTo>
                <a:cubicBezTo>
                  <a:pt x="376" y="716"/>
                  <a:pt x="563" y="970"/>
                  <a:pt x="815" y="1131"/>
                </a:cubicBezTo>
                <a:cubicBezTo>
                  <a:pt x="1067" y="1292"/>
                  <a:pt x="1597" y="1434"/>
                  <a:pt x="1756" y="1496"/>
                </a:cubicBezTo>
                <a:cubicBezTo>
                  <a:pt x="1915" y="1558"/>
                  <a:pt x="1769" y="1502"/>
                  <a:pt x="1772" y="1504"/>
                </a:cubicBezTo>
              </a:path>
            </a:pathLst>
          </a:cu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33805" name="Text Box 7"/>
          <p:cNvSpPr txBox="1">
            <a:spLocks noChangeArrowheads="1"/>
          </p:cNvSpPr>
          <p:nvPr/>
        </p:nvSpPr>
        <p:spPr bwMode="auto">
          <a:xfrm>
            <a:off x="5349574" y="2987599"/>
            <a:ext cx="70127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 smtClean="0">
                <a:solidFill>
                  <a:schemeClr val="tx2"/>
                </a:solidFill>
              </a:rPr>
              <a:t>AD</a:t>
            </a:r>
            <a:r>
              <a:rPr lang="cs-CZ" altLang="cs-CZ" sz="1350" b="1" baseline="-25000" dirty="0" smtClean="0">
                <a:solidFill>
                  <a:schemeClr val="tx2"/>
                </a:solidFill>
              </a:rPr>
              <a:t>2</a:t>
            </a:r>
            <a:endParaRPr lang="cs-CZ" altLang="cs-CZ" sz="1350" dirty="0">
              <a:solidFill>
                <a:schemeClr val="tx2"/>
              </a:solidFill>
            </a:endParaRPr>
          </a:p>
        </p:txBody>
      </p:sp>
      <p:sp>
        <p:nvSpPr>
          <p:cNvPr id="33806" name="Text Box 21"/>
          <p:cNvSpPr txBox="1">
            <a:spLocks noChangeArrowheads="1"/>
          </p:cNvSpPr>
          <p:nvPr/>
        </p:nvSpPr>
        <p:spPr bwMode="auto">
          <a:xfrm>
            <a:off x="4240064" y="3950498"/>
            <a:ext cx="54054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/>
              <a:t>Y</a:t>
            </a:r>
            <a:r>
              <a:rPr lang="cs-CZ" altLang="cs-CZ" sz="1350" b="1" baseline="-25000" dirty="0"/>
              <a:t>1</a:t>
            </a:r>
          </a:p>
        </p:txBody>
      </p:sp>
      <p:sp>
        <p:nvSpPr>
          <p:cNvPr id="33807" name="Text Box 7"/>
          <p:cNvSpPr txBox="1">
            <a:spLocks noChangeArrowheads="1"/>
          </p:cNvSpPr>
          <p:nvPr/>
        </p:nvSpPr>
        <p:spPr bwMode="auto">
          <a:xfrm>
            <a:off x="4076322" y="804853"/>
            <a:ext cx="70127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 smtClean="0">
                <a:solidFill>
                  <a:schemeClr val="tx2"/>
                </a:solidFill>
              </a:rPr>
              <a:t>SAS</a:t>
            </a:r>
            <a:r>
              <a:rPr lang="cs-CZ" altLang="cs-CZ" sz="1350" b="1" baseline="-25000" dirty="0" smtClean="0">
                <a:solidFill>
                  <a:schemeClr val="tx2"/>
                </a:solidFill>
              </a:rPr>
              <a:t>2</a:t>
            </a:r>
            <a:endParaRPr lang="cs-CZ" altLang="cs-CZ" sz="1350" dirty="0">
              <a:solidFill>
                <a:schemeClr val="tx2"/>
              </a:solidFill>
            </a:endParaRPr>
          </a:p>
        </p:txBody>
      </p:sp>
      <p:sp>
        <p:nvSpPr>
          <p:cNvPr id="33808" name="Text Box 3"/>
          <p:cNvSpPr txBox="1">
            <a:spLocks noChangeArrowheads="1"/>
          </p:cNvSpPr>
          <p:nvPr/>
        </p:nvSpPr>
        <p:spPr bwMode="auto">
          <a:xfrm>
            <a:off x="1546027" y="2819943"/>
            <a:ext cx="485775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 smtClean="0"/>
              <a:t>P</a:t>
            </a:r>
            <a:r>
              <a:rPr lang="cs-CZ" altLang="cs-CZ" sz="1350" baseline="-25000" dirty="0" smtClean="0"/>
              <a:t>1</a:t>
            </a:r>
            <a:endParaRPr lang="cs-CZ" altLang="cs-CZ" sz="1350" dirty="0"/>
          </a:p>
        </p:txBody>
      </p:sp>
      <p:sp>
        <p:nvSpPr>
          <p:cNvPr id="33809" name="Text Box 3"/>
          <p:cNvSpPr txBox="1">
            <a:spLocks noChangeArrowheads="1"/>
          </p:cNvSpPr>
          <p:nvPr/>
        </p:nvSpPr>
        <p:spPr bwMode="auto">
          <a:xfrm>
            <a:off x="1544931" y="1808467"/>
            <a:ext cx="485775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 smtClean="0"/>
              <a:t>P</a:t>
            </a:r>
            <a:r>
              <a:rPr lang="cs-CZ" altLang="cs-CZ" sz="1350" b="1" baseline="-25000" dirty="0" smtClean="0"/>
              <a:t>2</a:t>
            </a:r>
            <a:endParaRPr lang="cs-CZ" altLang="cs-CZ" sz="1350" b="1" baseline="-25000" dirty="0"/>
          </a:p>
        </p:txBody>
      </p:sp>
      <p:cxnSp>
        <p:nvCxnSpPr>
          <p:cNvPr id="25" name="Přímá spojovací čára 24"/>
          <p:cNvCxnSpPr/>
          <p:nvPr/>
        </p:nvCxnSpPr>
        <p:spPr>
          <a:xfrm flipH="1" flipV="1">
            <a:off x="1914099" y="1957969"/>
            <a:ext cx="1820465" cy="1190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 flipH="1">
            <a:off x="4364324" y="2518879"/>
            <a:ext cx="6845" cy="1346750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čára 30"/>
          <p:cNvCxnSpPr/>
          <p:nvPr/>
        </p:nvCxnSpPr>
        <p:spPr>
          <a:xfrm rot="10800000">
            <a:off x="1922861" y="2972521"/>
            <a:ext cx="1821656" cy="1191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šipka 32"/>
          <p:cNvCxnSpPr/>
          <p:nvPr/>
        </p:nvCxnSpPr>
        <p:spPr>
          <a:xfrm flipH="1" flipV="1">
            <a:off x="4057317" y="1666230"/>
            <a:ext cx="477875" cy="1189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14" name="Freeform 11"/>
          <p:cNvSpPr>
            <a:spLocks/>
          </p:cNvSpPr>
          <p:nvPr/>
        </p:nvSpPr>
        <p:spPr bwMode="auto">
          <a:xfrm>
            <a:off x="2389584" y="927027"/>
            <a:ext cx="1677589" cy="1575671"/>
          </a:xfrm>
          <a:custGeom>
            <a:avLst/>
            <a:gdLst>
              <a:gd name="T0" fmla="*/ 0 w 1925"/>
              <a:gd name="T1" fmla="*/ 2147483646 h 1641"/>
              <a:gd name="T2" fmla="*/ 2147483646 w 1925"/>
              <a:gd name="T3" fmla="*/ 2147483646 h 1641"/>
              <a:gd name="T4" fmla="*/ 2147483646 w 1925"/>
              <a:gd name="T5" fmla="*/ 2147483646 h 1641"/>
              <a:gd name="T6" fmla="*/ 2147483646 w 1925"/>
              <a:gd name="T7" fmla="*/ 2147483646 h 1641"/>
              <a:gd name="T8" fmla="*/ 2147483646 w 1925"/>
              <a:gd name="T9" fmla="*/ 0 h 16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25"/>
              <a:gd name="T16" fmla="*/ 0 h 1641"/>
              <a:gd name="T17" fmla="*/ 1925 w 1925"/>
              <a:gd name="T18" fmla="*/ 1641 h 16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25" h="1641">
                <a:moveTo>
                  <a:pt x="0" y="1641"/>
                </a:moveTo>
                <a:cubicBezTo>
                  <a:pt x="124" y="1618"/>
                  <a:pt x="525" y="1551"/>
                  <a:pt x="744" y="1495"/>
                </a:cubicBezTo>
                <a:cubicBezTo>
                  <a:pt x="963" y="1439"/>
                  <a:pt x="1149" y="1407"/>
                  <a:pt x="1312" y="1305"/>
                </a:cubicBezTo>
                <a:cubicBezTo>
                  <a:pt x="1475" y="1203"/>
                  <a:pt x="1619" y="1100"/>
                  <a:pt x="1721" y="882"/>
                </a:cubicBezTo>
                <a:cubicBezTo>
                  <a:pt x="1823" y="664"/>
                  <a:pt x="1883" y="184"/>
                  <a:pt x="1925" y="0"/>
                </a:cubicBezTo>
              </a:path>
            </a:pathLst>
          </a:cu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33816" name="TextovéPole 28"/>
          <p:cNvSpPr txBox="1">
            <a:spLocks noChangeArrowheads="1"/>
          </p:cNvSpPr>
          <p:nvPr/>
        </p:nvSpPr>
        <p:spPr bwMode="auto">
          <a:xfrm>
            <a:off x="107504" y="4205317"/>
            <a:ext cx="885698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1600" b="1" dirty="0" smtClean="0">
                <a:latin typeface="+mn-lt"/>
              </a:rPr>
              <a:t>Neočekáváná monetární expanze </a:t>
            </a:r>
            <a:r>
              <a:rPr lang="cs-CZ" altLang="cs-CZ" sz="1600" dirty="0" smtClean="0">
                <a:solidFill>
                  <a:srgbClr val="000000"/>
                </a:solidFill>
                <a:latin typeface="+mn-lt"/>
              </a:rPr>
              <a:t>↑ M/P → ↓i </a:t>
            </a:r>
            <a:r>
              <a:rPr lang="cs-CZ" altLang="cs-CZ" sz="1600" dirty="0" smtClean="0">
                <a:solidFill>
                  <a:srgbClr val="000000"/>
                </a:solidFill>
              </a:rPr>
              <a:t>→ ↑I </a:t>
            </a:r>
            <a:r>
              <a:rPr lang="cs-CZ" altLang="cs-CZ" sz="1600" dirty="0" smtClean="0">
                <a:solidFill>
                  <a:srgbClr val="000000"/>
                </a:solidFill>
                <a:latin typeface="Times New Roman"/>
              </a:rPr>
              <a:t>→ posun AD</a:t>
            </a:r>
            <a:r>
              <a:rPr lang="cs-CZ" altLang="cs-CZ" sz="1600" baseline="-25000" dirty="0" smtClean="0">
                <a:solidFill>
                  <a:srgbClr val="000000"/>
                </a:solidFill>
                <a:latin typeface="Times New Roman"/>
              </a:rPr>
              <a:t>1 </a:t>
            </a:r>
            <a:r>
              <a:rPr lang="cs-CZ" altLang="cs-CZ" sz="1600" dirty="0" smtClean="0">
                <a:solidFill>
                  <a:srgbClr val="000000"/>
                </a:solidFill>
                <a:latin typeface="Times New Roman"/>
              </a:rPr>
              <a:t>do AD</a:t>
            </a:r>
            <a:r>
              <a:rPr lang="cs-CZ" altLang="cs-CZ" sz="1600" baseline="-25000" dirty="0" smtClean="0">
                <a:solidFill>
                  <a:srgbClr val="000000"/>
                </a:solidFill>
                <a:latin typeface="Times New Roman"/>
              </a:rPr>
              <a:t>2 </a:t>
            </a:r>
            <a:r>
              <a:rPr lang="cs-CZ" altLang="cs-CZ" sz="1600" dirty="0" smtClean="0">
                <a:solidFill>
                  <a:srgbClr val="000000"/>
                </a:solidFill>
              </a:rPr>
              <a:t>→ </a:t>
            </a:r>
            <a:r>
              <a:rPr lang="cs-CZ" altLang="cs-CZ" sz="1600" dirty="0" smtClean="0">
                <a:solidFill>
                  <a:srgbClr val="000000"/>
                </a:solidFill>
                <a:latin typeface="Times New Roman"/>
              </a:rPr>
              <a:t>↑ skutečné míry inflace, zatímco </a:t>
            </a:r>
            <a:r>
              <a:rPr lang="cs-CZ" altLang="cs-CZ" sz="1600" dirty="0" err="1" smtClean="0">
                <a:solidFill>
                  <a:srgbClr val="000000"/>
                </a:solidFill>
                <a:latin typeface="Times New Roman"/>
              </a:rPr>
              <a:t>očekáv</a:t>
            </a:r>
            <a:r>
              <a:rPr lang="cs-CZ" altLang="cs-CZ" sz="1600" dirty="0" smtClean="0">
                <a:solidFill>
                  <a:srgbClr val="000000"/>
                </a:solidFill>
                <a:latin typeface="Times New Roman"/>
              </a:rPr>
              <a:t>. inflace zůstává stejná → ↑ Y (z Y* do Y</a:t>
            </a:r>
            <a:r>
              <a:rPr lang="cs-CZ" altLang="cs-CZ" sz="1600" baseline="-25000" dirty="0" smtClean="0">
                <a:solidFill>
                  <a:srgbClr val="000000"/>
                </a:solidFill>
                <a:latin typeface="Times New Roman"/>
              </a:rPr>
              <a:t>1, </a:t>
            </a:r>
            <a:r>
              <a:rPr lang="cs-CZ" altLang="cs-CZ" sz="1600" dirty="0" smtClean="0">
                <a:solidFill>
                  <a:srgbClr val="000000"/>
                </a:solidFill>
                <a:latin typeface="Times New Roman"/>
              </a:rPr>
              <a:t> bod B); </a:t>
            </a:r>
            <a:r>
              <a:rPr lang="cs-CZ" altLang="cs-CZ" sz="1600" b="1" dirty="0" smtClean="0">
                <a:latin typeface="Times New Roman"/>
              </a:rPr>
              <a:t>Pokud je expanze očekáváná,</a:t>
            </a:r>
            <a:r>
              <a:rPr lang="cs-CZ" altLang="cs-CZ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altLang="cs-CZ" sz="1600" dirty="0" err="1" smtClean="0">
                <a:solidFill>
                  <a:srgbClr val="000000"/>
                </a:solidFill>
                <a:latin typeface="Times New Roman"/>
              </a:rPr>
              <a:t>zamci</a:t>
            </a:r>
            <a:r>
              <a:rPr lang="cs-CZ" altLang="cs-CZ" sz="1600" dirty="0" smtClean="0">
                <a:solidFill>
                  <a:srgbClr val="000000"/>
                </a:solidFill>
                <a:latin typeface="Times New Roman"/>
              </a:rPr>
              <a:t>  okamžitě reagují požadavkem na růst nominálních mezd a ekonomika se rovnou přesune z bodu A do C</a:t>
            </a:r>
            <a:endParaRPr lang="cs-CZ" altLang="cs-CZ" sz="1600" dirty="0">
              <a:solidFill>
                <a:srgbClr val="000000"/>
              </a:solidFill>
              <a:latin typeface="+mn-lt"/>
            </a:endParaRPr>
          </a:p>
        </p:txBody>
      </p:sp>
      <p:cxnSp>
        <p:nvCxnSpPr>
          <p:cNvPr id="28" name="Přímá spojovací čára 30"/>
          <p:cNvCxnSpPr/>
          <p:nvPr/>
        </p:nvCxnSpPr>
        <p:spPr>
          <a:xfrm flipH="1">
            <a:off x="1941430" y="2498002"/>
            <a:ext cx="2414546" cy="10857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reeform 16"/>
          <p:cNvSpPr>
            <a:spLocks/>
          </p:cNvSpPr>
          <p:nvPr/>
        </p:nvSpPr>
        <p:spPr bwMode="auto">
          <a:xfrm>
            <a:off x="2608064" y="1500221"/>
            <a:ext cx="2280047" cy="1854994"/>
          </a:xfrm>
          <a:custGeom>
            <a:avLst/>
            <a:gdLst>
              <a:gd name="T0" fmla="*/ 0 w 1915"/>
              <a:gd name="T1" fmla="*/ 0 h 1558"/>
              <a:gd name="T2" fmla="*/ 2147483646 w 1915"/>
              <a:gd name="T3" fmla="*/ 2147483646 h 1558"/>
              <a:gd name="T4" fmla="*/ 2147483646 w 1915"/>
              <a:gd name="T5" fmla="*/ 2147483646 h 1558"/>
              <a:gd name="T6" fmla="*/ 2147483646 w 1915"/>
              <a:gd name="T7" fmla="*/ 2147483646 h 1558"/>
              <a:gd name="T8" fmla="*/ 2147483646 w 1915"/>
              <a:gd name="T9" fmla="*/ 2147483646 h 15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15"/>
              <a:gd name="T16" fmla="*/ 0 h 1558"/>
              <a:gd name="T17" fmla="*/ 1915 w 1915"/>
              <a:gd name="T18" fmla="*/ 1558 h 155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15" h="1558">
                <a:moveTo>
                  <a:pt x="0" y="0"/>
                </a:moveTo>
                <a:cubicBezTo>
                  <a:pt x="52" y="176"/>
                  <a:pt x="104" y="340"/>
                  <a:pt x="240" y="528"/>
                </a:cubicBezTo>
                <a:cubicBezTo>
                  <a:pt x="376" y="716"/>
                  <a:pt x="563" y="970"/>
                  <a:pt x="815" y="1131"/>
                </a:cubicBezTo>
                <a:cubicBezTo>
                  <a:pt x="1067" y="1292"/>
                  <a:pt x="1597" y="1434"/>
                  <a:pt x="1756" y="1496"/>
                </a:cubicBezTo>
                <a:cubicBezTo>
                  <a:pt x="1915" y="1558"/>
                  <a:pt x="1769" y="1502"/>
                  <a:pt x="1772" y="1504"/>
                </a:cubicBezTo>
              </a:path>
            </a:pathLst>
          </a:cu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sk-SK" sz="1350"/>
          </a:p>
        </p:txBody>
      </p:sp>
      <p:cxnSp>
        <p:nvCxnSpPr>
          <p:cNvPr id="35" name="Přímá spojovací šipka 32"/>
          <p:cNvCxnSpPr/>
          <p:nvPr/>
        </p:nvCxnSpPr>
        <p:spPr>
          <a:xfrm flipH="1" flipV="1">
            <a:off x="4284525" y="2968193"/>
            <a:ext cx="679785" cy="11898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4460082" y="3289384"/>
            <a:ext cx="70127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 smtClean="0">
                <a:solidFill>
                  <a:schemeClr val="tx2"/>
                </a:solidFill>
              </a:rPr>
              <a:t>AD</a:t>
            </a:r>
            <a:r>
              <a:rPr lang="cs-CZ" altLang="cs-CZ" sz="1350" b="1" baseline="-25000" dirty="0" smtClean="0">
                <a:solidFill>
                  <a:schemeClr val="tx2"/>
                </a:solidFill>
              </a:rPr>
              <a:t>1</a:t>
            </a:r>
            <a:endParaRPr lang="cs-CZ" altLang="cs-CZ" sz="1350" dirty="0">
              <a:solidFill>
                <a:schemeClr val="tx2"/>
              </a:solidFill>
            </a:endParaRPr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3493377" y="3045235"/>
            <a:ext cx="63338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 smtClean="0">
                <a:solidFill>
                  <a:srgbClr val="FF0000"/>
                </a:solidFill>
              </a:rPr>
              <a:t>A</a:t>
            </a:r>
            <a:endParaRPr lang="cs-CZ" altLang="cs-CZ" sz="1350" b="1" dirty="0">
              <a:solidFill>
                <a:srgbClr val="FF0000"/>
              </a:solidFill>
            </a:endParaRPr>
          </a:p>
        </p:txBody>
      </p:sp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4426051" y="2316418"/>
            <a:ext cx="63338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3374425" y="1714862"/>
            <a:ext cx="63338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>
                <a:solidFill>
                  <a:srgbClr val="FF0000"/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523001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1491630"/>
            <a:ext cx="5616624" cy="338437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83568" y="1635646"/>
            <a:ext cx="4572508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r>
              <a:rPr lang="cs-CZ" sz="3200" b="1" dirty="0" smtClean="0">
                <a:solidFill>
                  <a:schemeClr val="bg1"/>
                </a:solidFill>
              </a:rPr>
              <a:t/>
            </a:r>
            <a:br>
              <a:rPr lang="cs-CZ" sz="3200" b="1" dirty="0" smtClean="0">
                <a:solidFill>
                  <a:schemeClr val="bg1"/>
                </a:solidFill>
              </a:rPr>
            </a:br>
            <a:r>
              <a:rPr lang="cs-CZ" sz="3200" b="1" dirty="0" smtClean="0">
                <a:solidFill>
                  <a:schemeClr val="bg1"/>
                </a:solidFill>
              </a:rPr>
              <a:t>HOSPODÁŘSKÝ </a:t>
            </a:r>
            <a:br>
              <a:rPr lang="cs-CZ" sz="3200" b="1" dirty="0" smtClean="0">
                <a:solidFill>
                  <a:schemeClr val="bg1"/>
                </a:solidFill>
              </a:rPr>
            </a:br>
            <a:r>
              <a:rPr lang="cs-CZ" sz="3200" b="1" dirty="0" smtClean="0">
                <a:solidFill>
                  <a:schemeClr val="bg1"/>
                </a:solidFill>
              </a:rPr>
              <a:t>CYKLUS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12160" y="3723878"/>
            <a:ext cx="2960111" cy="11521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Makroekonomie</a:t>
            </a: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navazující 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studium</a:t>
            </a:r>
          </a:p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č. 11</a:t>
            </a: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754" y="104675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203598"/>
            <a:ext cx="8280920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Hospodářské cykly způsobuje pouze neočekávaná, neanticipovaná nebo špatně interpretovaná hospodářská politika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Očekávaná a ekonomickými subjekty správně pochopená hospodářská politika je zcela bezvýznamná, protože její vliv na změnu produktu je nulový a jediným výsledkem je růst cenové hladiny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536575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Závěry teorie rovnovážného HC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466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915566"/>
            <a:ext cx="8280920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Poč. 20. století (J. </a:t>
            </a:r>
            <a:r>
              <a:rPr lang="cs-CZ" sz="2000" dirty="0" err="1" smtClean="0">
                <a:solidFill>
                  <a:srgbClr val="000000"/>
                </a:solidFill>
              </a:rPr>
              <a:t>Schumpeter</a:t>
            </a:r>
            <a:r>
              <a:rPr lang="cs-CZ" sz="2000" dirty="0" smtClean="0">
                <a:solidFill>
                  <a:srgbClr val="000000"/>
                </a:solidFill>
              </a:rPr>
              <a:t>,) následně (E. </a:t>
            </a:r>
            <a:r>
              <a:rPr lang="cs-CZ" sz="2000" dirty="0" err="1" smtClean="0">
                <a:solidFill>
                  <a:srgbClr val="000000"/>
                </a:solidFill>
              </a:rPr>
              <a:t>Prescott</a:t>
            </a:r>
            <a:r>
              <a:rPr lang="cs-CZ" sz="2000" dirty="0" smtClean="0">
                <a:solidFill>
                  <a:srgbClr val="000000"/>
                </a:solidFill>
              </a:rPr>
              <a:t>, F. </a:t>
            </a:r>
            <a:r>
              <a:rPr lang="cs-CZ" sz="2000" dirty="0" err="1" smtClean="0">
                <a:solidFill>
                  <a:srgbClr val="000000"/>
                </a:solidFill>
              </a:rPr>
              <a:t>Kynland</a:t>
            </a:r>
            <a:r>
              <a:rPr lang="cs-CZ" sz="2000" dirty="0" smtClean="0">
                <a:solidFill>
                  <a:srgbClr val="000000"/>
                </a:solidFill>
              </a:rPr>
              <a:t>, aj.)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Faktory způsobující </a:t>
            </a:r>
            <a:r>
              <a:rPr lang="cs-CZ" sz="2000" dirty="0" err="1" smtClean="0">
                <a:solidFill>
                  <a:srgbClr val="000000"/>
                </a:solidFill>
              </a:rPr>
              <a:t>fluktulaci</a:t>
            </a:r>
            <a:r>
              <a:rPr lang="cs-CZ" sz="2000" dirty="0" smtClean="0">
                <a:solidFill>
                  <a:srgbClr val="000000"/>
                </a:solidFill>
              </a:rPr>
              <a:t> ekonomiky působí na straně agregátní nabídky nikoliv poptávky.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Reálný produkt se neodchyluje od své potenciální úrovně, protože dochází ke kolísání samotného potenciálu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Recese či </a:t>
            </a:r>
            <a:r>
              <a:rPr lang="cs-CZ" sz="2000" dirty="0">
                <a:solidFill>
                  <a:srgbClr val="000000"/>
                </a:solidFill>
              </a:rPr>
              <a:t>e</a:t>
            </a:r>
            <a:r>
              <a:rPr lang="cs-CZ" sz="2000" dirty="0" smtClean="0">
                <a:solidFill>
                  <a:srgbClr val="000000"/>
                </a:solidFill>
              </a:rPr>
              <a:t>xpanze jsou vyvolány reálnými změnami, konkrétními reálnými nabídkovými šoky, které mění celkovou produkční kapacitu (např. technologické inovace)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Teorie reálného hospodářského cyklu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389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 bIns="68580" anchor="b"/>
          <a:lstStyle/>
          <a:p>
            <a:r>
              <a:rPr lang="cs-CZ" sz="2800" b="1" dirty="0" smtClean="0">
                <a:solidFill>
                  <a:srgbClr val="307871"/>
                </a:solidFill>
              </a:rPr>
              <a:t>Model rovnovážného </a:t>
            </a:r>
            <a:r>
              <a:rPr lang="cs-CZ" sz="2800" b="1" dirty="0">
                <a:solidFill>
                  <a:srgbClr val="307871"/>
                </a:solidFill>
              </a:rPr>
              <a:t>hospodářského cyklu</a:t>
            </a:r>
            <a:endParaRPr lang="cs-CZ" altLang="cs-CZ" sz="2550" b="1" dirty="0"/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6041045" y="3914776"/>
            <a:ext cx="485775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/>
              <a:t>Y</a:t>
            </a:r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 flipV="1">
            <a:off x="1903810" y="1096566"/>
            <a:ext cx="0" cy="2800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>
            <a:off x="1903810" y="3896916"/>
            <a:ext cx="4400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1518048" y="1017985"/>
            <a:ext cx="56792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/>
              <a:t>P</a:t>
            </a:r>
          </a:p>
        </p:txBody>
      </p:sp>
      <p:sp>
        <p:nvSpPr>
          <p:cNvPr id="33800" name="Text Box 21"/>
          <p:cNvSpPr txBox="1">
            <a:spLocks noChangeArrowheads="1"/>
          </p:cNvSpPr>
          <p:nvPr/>
        </p:nvSpPr>
        <p:spPr bwMode="auto">
          <a:xfrm>
            <a:off x="3566375" y="3933947"/>
            <a:ext cx="54054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 smtClean="0"/>
              <a:t>Y*</a:t>
            </a:r>
            <a:r>
              <a:rPr lang="cs-CZ" altLang="cs-CZ" sz="1350" b="1" baseline="-25000" dirty="0" smtClean="0"/>
              <a:t>2</a:t>
            </a:r>
            <a:endParaRPr lang="cs-CZ" altLang="cs-CZ" sz="1350" b="1" baseline="-25000" dirty="0"/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 flipV="1">
            <a:off x="3768328" y="804853"/>
            <a:ext cx="6960" cy="3074204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33802" name="Text Box 7"/>
          <p:cNvSpPr txBox="1">
            <a:spLocks noChangeArrowheads="1"/>
          </p:cNvSpPr>
          <p:nvPr/>
        </p:nvSpPr>
        <p:spPr bwMode="auto">
          <a:xfrm>
            <a:off x="4423045" y="841978"/>
            <a:ext cx="70127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>
                <a:solidFill>
                  <a:schemeClr val="tx2"/>
                </a:solidFill>
              </a:rPr>
              <a:t>L</a:t>
            </a:r>
            <a:r>
              <a:rPr lang="cs-CZ" altLang="cs-CZ" sz="1350" b="1" dirty="0" smtClean="0">
                <a:solidFill>
                  <a:schemeClr val="tx2"/>
                </a:solidFill>
              </a:rPr>
              <a:t>AS</a:t>
            </a:r>
            <a:r>
              <a:rPr lang="cs-CZ" altLang="cs-CZ" sz="1350" b="1" baseline="-25000" dirty="0" smtClean="0">
                <a:solidFill>
                  <a:schemeClr val="tx2"/>
                </a:solidFill>
              </a:rPr>
              <a:t>1</a:t>
            </a:r>
            <a:endParaRPr lang="cs-CZ" altLang="cs-CZ" sz="1350" dirty="0">
              <a:solidFill>
                <a:schemeClr val="tx2"/>
              </a:solidFill>
            </a:endParaRPr>
          </a:p>
        </p:txBody>
      </p:sp>
      <p:sp>
        <p:nvSpPr>
          <p:cNvPr id="33804" name="Freeform 16"/>
          <p:cNvSpPr>
            <a:spLocks/>
          </p:cNvSpPr>
          <p:nvPr/>
        </p:nvSpPr>
        <p:spPr bwMode="auto">
          <a:xfrm>
            <a:off x="3395169" y="1174421"/>
            <a:ext cx="2280047" cy="1854994"/>
          </a:xfrm>
          <a:custGeom>
            <a:avLst/>
            <a:gdLst>
              <a:gd name="T0" fmla="*/ 0 w 1915"/>
              <a:gd name="T1" fmla="*/ 0 h 1558"/>
              <a:gd name="T2" fmla="*/ 2147483646 w 1915"/>
              <a:gd name="T3" fmla="*/ 2147483646 h 1558"/>
              <a:gd name="T4" fmla="*/ 2147483646 w 1915"/>
              <a:gd name="T5" fmla="*/ 2147483646 h 1558"/>
              <a:gd name="T6" fmla="*/ 2147483646 w 1915"/>
              <a:gd name="T7" fmla="*/ 2147483646 h 1558"/>
              <a:gd name="T8" fmla="*/ 2147483646 w 1915"/>
              <a:gd name="T9" fmla="*/ 2147483646 h 15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15"/>
              <a:gd name="T16" fmla="*/ 0 h 1558"/>
              <a:gd name="T17" fmla="*/ 1915 w 1915"/>
              <a:gd name="T18" fmla="*/ 1558 h 155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15" h="1558">
                <a:moveTo>
                  <a:pt x="0" y="0"/>
                </a:moveTo>
                <a:cubicBezTo>
                  <a:pt x="52" y="176"/>
                  <a:pt x="104" y="340"/>
                  <a:pt x="240" y="528"/>
                </a:cubicBezTo>
                <a:cubicBezTo>
                  <a:pt x="376" y="716"/>
                  <a:pt x="563" y="970"/>
                  <a:pt x="815" y="1131"/>
                </a:cubicBezTo>
                <a:cubicBezTo>
                  <a:pt x="1067" y="1292"/>
                  <a:pt x="1597" y="1434"/>
                  <a:pt x="1756" y="1496"/>
                </a:cubicBezTo>
                <a:cubicBezTo>
                  <a:pt x="1915" y="1558"/>
                  <a:pt x="1769" y="1502"/>
                  <a:pt x="1772" y="1504"/>
                </a:cubicBezTo>
              </a:path>
            </a:pathLst>
          </a:cu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33805" name="Text Box 7"/>
          <p:cNvSpPr txBox="1">
            <a:spLocks noChangeArrowheads="1"/>
          </p:cNvSpPr>
          <p:nvPr/>
        </p:nvSpPr>
        <p:spPr bwMode="auto">
          <a:xfrm>
            <a:off x="5349574" y="2987599"/>
            <a:ext cx="70127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 smtClean="0">
                <a:solidFill>
                  <a:schemeClr val="tx2"/>
                </a:solidFill>
              </a:rPr>
              <a:t>AD</a:t>
            </a:r>
            <a:r>
              <a:rPr lang="cs-CZ" altLang="cs-CZ" sz="1350" b="1" baseline="-25000" dirty="0" smtClean="0">
                <a:solidFill>
                  <a:schemeClr val="tx2"/>
                </a:solidFill>
              </a:rPr>
              <a:t>1</a:t>
            </a:r>
            <a:endParaRPr lang="cs-CZ" altLang="cs-CZ" sz="1350" dirty="0">
              <a:solidFill>
                <a:schemeClr val="tx2"/>
              </a:solidFill>
            </a:endParaRPr>
          </a:p>
        </p:txBody>
      </p:sp>
      <p:sp>
        <p:nvSpPr>
          <p:cNvPr id="33806" name="Text Box 21"/>
          <p:cNvSpPr txBox="1">
            <a:spLocks noChangeArrowheads="1"/>
          </p:cNvSpPr>
          <p:nvPr/>
        </p:nvSpPr>
        <p:spPr bwMode="auto">
          <a:xfrm>
            <a:off x="4240064" y="3950498"/>
            <a:ext cx="54054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 smtClean="0"/>
              <a:t>Y*</a:t>
            </a:r>
            <a:r>
              <a:rPr lang="cs-CZ" altLang="cs-CZ" sz="1350" b="1" baseline="-25000" dirty="0" smtClean="0"/>
              <a:t>1</a:t>
            </a:r>
            <a:endParaRPr lang="cs-CZ" altLang="cs-CZ" sz="1350" b="1" baseline="-25000" dirty="0"/>
          </a:p>
        </p:txBody>
      </p:sp>
      <p:sp>
        <p:nvSpPr>
          <p:cNvPr id="33807" name="Text Box 7"/>
          <p:cNvSpPr txBox="1">
            <a:spLocks noChangeArrowheads="1"/>
          </p:cNvSpPr>
          <p:nvPr/>
        </p:nvSpPr>
        <p:spPr bwMode="auto">
          <a:xfrm>
            <a:off x="3165100" y="782815"/>
            <a:ext cx="70127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>
                <a:solidFill>
                  <a:schemeClr val="tx2"/>
                </a:solidFill>
              </a:rPr>
              <a:t>L</a:t>
            </a:r>
            <a:r>
              <a:rPr lang="cs-CZ" altLang="cs-CZ" sz="1350" b="1" dirty="0" smtClean="0">
                <a:solidFill>
                  <a:schemeClr val="tx2"/>
                </a:solidFill>
              </a:rPr>
              <a:t>AS</a:t>
            </a:r>
            <a:r>
              <a:rPr lang="cs-CZ" altLang="cs-CZ" sz="1350" b="1" baseline="-25000" dirty="0" smtClean="0">
                <a:solidFill>
                  <a:schemeClr val="tx2"/>
                </a:solidFill>
              </a:rPr>
              <a:t>2</a:t>
            </a:r>
            <a:endParaRPr lang="cs-CZ" altLang="cs-CZ" sz="1350" dirty="0">
              <a:solidFill>
                <a:schemeClr val="tx2"/>
              </a:solidFill>
            </a:endParaRPr>
          </a:p>
        </p:txBody>
      </p:sp>
      <p:sp>
        <p:nvSpPr>
          <p:cNvPr id="33808" name="Text Box 3"/>
          <p:cNvSpPr txBox="1">
            <a:spLocks noChangeArrowheads="1"/>
          </p:cNvSpPr>
          <p:nvPr/>
        </p:nvSpPr>
        <p:spPr bwMode="auto">
          <a:xfrm>
            <a:off x="1600201" y="2316418"/>
            <a:ext cx="485775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 smtClean="0"/>
              <a:t>P</a:t>
            </a:r>
            <a:r>
              <a:rPr lang="cs-CZ" altLang="cs-CZ" sz="1350" baseline="-25000" dirty="0" smtClean="0"/>
              <a:t>1</a:t>
            </a:r>
            <a:endParaRPr lang="cs-CZ" altLang="cs-CZ" sz="1350" dirty="0"/>
          </a:p>
        </p:txBody>
      </p:sp>
      <p:sp>
        <p:nvSpPr>
          <p:cNvPr id="33809" name="Text Box 3"/>
          <p:cNvSpPr txBox="1">
            <a:spLocks noChangeArrowheads="1"/>
          </p:cNvSpPr>
          <p:nvPr/>
        </p:nvSpPr>
        <p:spPr bwMode="auto">
          <a:xfrm>
            <a:off x="1544931" y="1808467"/>
            <a:ext cx="485775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 smtClean="0"/>
              <a:t>P</a:t>
            </a:r>
            <a:r>
              <a:rPr lang="cs-CZ" altLang="cs-CZ" sz="1350" b="1" baseline="-25000" dirty="0" smtClean="0"/>
              <a:t>2</a:t>
            </a:r>
            <a:endParaRPr lang="cs-CZ" altLang="cs-CZ" sz="1350" b="1" baseline="-25000" dirty="0"/>
          </a:p>
        </p:txBody>
      </p:sp>
      <p:cxnSp>
        <p:nvCxnSpPr>
          <p:cNvPr id="25" name="Přímá spojovací čára 24"/>
          <p:cNvCxnSpPr/>
          <p:nvPr/>
        </p:nvCxnSpPr>
        <p:spPr>
          <a:xfrm flipH="1" flipV="1">
            <a:off x="1914099" y="1957969"/>
            <a:ext cx="1820465" cy="1190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čára 30"/>
          <p:cNvCxnSpPr/>
          <p:nvPr/>
        </p:nvCxnSpPr>
        <p:spPr>
          <a:xfrm rot="10800000">
            <a:off x="1922861" y="2972521"/>
            <a:ext cx="1821656" cy="1191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šipka 32"/>
          <p:cNvCxnSpPr/>
          <p:nvPr/>
        </p:nvCxnSpPr>
        <p:spPr>
          <a:xfrm flipH="1" flipV="1">
            <a:off x="3815288" y="1373438"/>
            <a:ext cx="477875" cy="1189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16" name="TextovéPole 28"/>
          <p:cNvSpPr txBox="1">
            <a:spLocks noChangeArrowheads="1"/>
          </p:cNvSpPr>
          <p:nvPr/>
        </p:nvSpPr>
        <p:spPr bwMode="auto">
          <a:xfrm>
            <a:off x="107504" y="4205317"/>
            <a:ext cx="885698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cs-CZ" altLang="cs-CZ" sz="1600" b="1" dirty="0" smtClean="0">
                <a:latin typeface="+mn-lt"/>
              </a:rPr>
              <a:t>Nepříznivý nabídkový šok </a:t>
            </a:r>
            <a:r>
              <a:rPr lang="cs-CZ" altLang="cs-CZ" sz="1600" dirty="0" smtClean="0">
                <a:solidFill>
                  <a:srgbClr val="000000"/>
                </a:solidFill>
                <a:latin typeface="+mn-lt"/>
              </a:rPr>
              <a:t>(omezení těžby ropy)  → posun LAS</a:t>
            </a:r>
            <a:r>
              <a:rPr lang="cs-CZ" altLang="cs-CZ" sz="1600" baseline="-25000" dirty="0" smtClean="0">
                <a:solidFill>
                  <a:srgbClr val="000000"/>
                </a:solidFill>
                <a:latin typeface="Times New Roman"/>
              </a:rPr>
              <a:t>1 </a:t>
            </a:r>
            <a:r>
              <a:rPr lang="cs-CZ" altLang="cs-CZ" sz="1600" dirty="0" smtClean="0">
                <a:solidFill>
                  <a:srgbClr val="000000"/>
                </a:solidFill>
                <a:latin typeface="Times New Roman"/>
              </a:rPr>
              <a:t> do LAS</a:t>
            </a:r>
            <a:r>
              <a:rPr lang="cs-CZ" altLang="cs-CZ" sz="1600" baseline="-25000" dirty="0" smtClean="0">
                <a:solidFill>
                  <a:srgbClr val="000000"/>
                </a:solidFill>
                <a:latin typeface="Times New Roman"/>
              </a:rPr>
              <a:t>2</a:t>
            </a:r>
            <a:r>
              <a:rPr lang="cs-CZ" altLang="cs-CZ" sz="16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cs-CZ" altLang="cs-CZ" sz="1600" dirty="0" smtClean="0">
                <a:solidFill>
                  <a:srgbClr val="000000"/>
                </a:solidFill>
              </a:rPr>
              <a:t>→ ↓ </a:t>
            </a:r>
            <a:r>
              <a:rPr lang="cs-CZ" altLang="cs-CZ" sz="1600" dirty="0" smtClean="0">
                <a:solidFill>
                  <a:srgbClr val="000000"/>
                </a:solidFill>
                <a:latin typeface="Times New Roman"/>
              </a:rPr>
              <a:t>Y*</a:t>
            </a:r>
            <a:r>
              <a:rPr lang="cs-CZ" altLang="cs-CZ" sz="1600" baseline="-25000" dirty="0" smtClean="0">
                <a:solidFill>
                  <a:srgbClr val="000000"/>
                </a:solidFill>
                <a:latin typeface="Times New Roman"/>
              </a:rPr>
              <a:t>1</a:t>
            </a:r>
            <a:r>
              <a:rPr lang="cs-CZ" altLang="cs-CZ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altLang="cs-CZ" sz="1600" dirty="0">
                <a:solidFill>
                  <a:srgbClr val="000000"/>
                </a:solidFill>
                <a:latin typeface="Times New Roman"/>
              </a:rPr>
              <a:t>do </a:t>
            </a:r>
            <a:r>
              <a:rPr lang="cs-CZ" altLang="cs-CZ" sz="1600" dirty="0" smtClean="0">
                <a:solidFill>
                  <a:srgbClr val="000000"/>
                </a:solidFill>
                <a:latin typeface="Times New Roman"/>
              </a:rPr>
              <a:t>Y*</a:t>
            </a:r>
            <a:r>
              <a:rPr lang="cs-CZ" altLang="cs-CZ" sz="1600" baseline="-25000" dirty="0" smtClean="0">
                <a:solidFill>
                  <a:srgbClr val="000000"/>
                </a:solidFill>
                <a:latin typeface="Times New Roman"/>
              </a:rPr>
              <a:t>2 </a:t>
            </a:r>
            <a:r>
              <a:rPr lang="cs-CZ" altLang="cs-CZ" sz="1600" dirty="0" smtClean="0">
                <a:solidFill>
                  <a:srgbClr val="000000"/>
                </a:solidFill>
                <a:latin typeface="Times New Roman"/>
              </a:rPr>
              <a:t> růst P, bod B</a:t>
            </a:r>
            <a:r>
              <a:rPr lang="cs-CZ" altLang="cs-CZ" sz="16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cs-CZ" altLang="cs-CZ" sz="1600" dirty="0" smtClean="0">
                <a:solidFill>
                  <a:srgbClr val="000000"/>
                </a:solidFill>
                <a:latin typeface="Times New Roman"/>
              </a:rPr>
              <a:t>→ monetární restrikce </a:t>
            </a:r>
            <a:r>
              <a:rPr lang="cs-CZ" altLang="cs-CZ" sz="1600" dirty="0" smtClean="0">
                <a:solidFill>
                  <a:srgbClr val="000000"/>
                </a:solidFill>
              </a:rPr>
              <a:t>↓ </a:t>
            </a:r>
            <a:r>
              <a:rPr lang="cs-CZ" altLang="cs-CZ" sz="1600" dirty="0" smtClean="0">
                <a:solidFill>
                  <a:srgbClr val="000000"/>
                </a:solidFill>
                <a:latin typeface="+mn-lt"/>
              </a:rPr>
              <a:t>M/P </a:t>
            </a:r>
            <a:r>
              <a:rPr lang="cs-CZ" altLang="cs-CZ" sz="1600" dirty="0" smtClean="0">
                <a:solidFill>
                  <a:srgbClr val="000000"/>
                </a:solidFill>
              </a:rPr>
              <a:t> </a:t>
            </a:r>
            <a:r>
              <a:rPr lang="cs-CZ" altLang="cs-CZ" sz="1600" dirty="0" smtClean="0">
                <a:solidFill>
                  <a:srgbClr val="000000"/>
                </a:solidFill>
                <a:latin typeface="Times New Roman"/>
              </a:rPr>
              <a:t>→ posun AD</a:t>
            </a:r>
            <a:r>
              <a:rPr lang="cs-CZ" altLang="cs-CZ" sz="1600" baseline="-25000" dirty="0" smtClean="0">
                <a:solidFill>
                  <a:srgbClr val="000000"/>
                </a:solidFill>
                <a:latin typeface="Times New Roman"/>
              </a:rPr>
              <a:t>1 </a:t>
            </a:r>
            <a:r>
              <a:rPr lang="cs-CZ" altLang="cs-CZ" sz="1600" dirty="0" smtClean="0">
                <a:solidFill>
                  <a:srgbClr val="000000"/>
                </a:solidFill>
                <a:latin typeface="Times New Roman"/>
              </a:rPr>
              <a:t>do AD</a:t>
            </a:r>
            <a:r>
              <a:rPr lang="cs-CZ" altLang="cs-CZ" sz="1600" baseline="-25000" dirty="0" smtClean="0">
                <a:solidFill>
                  <a:srgbClr val="000000"/>
                </a:solidFill>
                <a:latin typeface="Times New Roman"/>
              </a:rPr>
              <a:t>2 </a:t>
            </a:r>
            <a:r>
              <a:rPr lang="cs-CZ" altLang="cs-CZ" sz="1600" dirty="0" smtClean="0">
                <a:solidFill>
                  <a:srgbClr val="000000"/>
                </a:solidFill>
              </a:rPr>
              <a:t>→ </a:t>
            </a:r>
            <a:r>
              <a:rPr lang="cs-CZ" altLang="cs-CZ" sz="1600" dirty="0">
                <a:solidFill>
                  <a:srgbClr val="000000"/>
                </a:solidFill>
                <a:latin typeface="Times New Roman"/>
              </a:rPr>
              <a:t>↓ </a:t>
            </a:r>
            <a:r>
              <a:rPr lang="cs-CZ" altLang="cs-CZ" sz="1600" dirty="0" smtClean="0">
                <a:solidFill>
                  <a:srgbClr val="000000"/>
                </a:solidFill>
                <a:latin typeface="Times New Roman"/>
              </a:rPr>
              <a:t> P → nový bod rovnováhy bod C</a:t>
            </a:r>
            <a:endParaRPr lang="cs-CZ" altLang="cs-CZ" sz="1600" dirty="0">
              <a:solidFill>
                <a:srgbClr val="000000"/>
              </a:solidFill>
              <a:latin typeface="+mn-lt"/>
            </a:endParaRPr>
          </a:p>
        </p:txBody>
      </p:sp>
      <p:cxnSp>
        <p:nvCxnSpPr>
          <p:cNvPr id="28" name="Přímá spojovací čára 30"/>
          <p:cNvCxnSpPr/>
          <p:nvPr/>
        </p:nvCxnSpPr>
        <p:spPr>
          <a:xfrm flipH="1">
            <a:off x="1897516" y="2530572"/>
            <a:ext cx="2414546" cy="8157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reeform 16"/>
          <p:cNvSpPr>
            <a:spLocks/>
          </p:cNvSpPr>
          <p:nvPr/>
        </p:nvSpPr>
        <p:spPr bwMode="auto">
          <a:xfrm>
            <a:off x="2608064" y="1500221"/>
            <a:ext cx="2280047" cy="1854994"/>
          </a:xfrm>
          <a:custGeom>
            <a:avLst/>
            <a:gdLst>
              <a:gd name="T0" fmla="*/ 0 w 1915"/>
              <a:gd name="T1" fmla="*/ 0 h 1558"/>
              <a:gd name="T2" fmla="*/ 2147483646 w 1915"/>
              <a:gd name="T3" fmla="*/ 2147483646 h 1558"/>
              <a:gd name="T4" fmla="*/ 2147483646 w 1915"/>
              <a:gd name="T5" fmla="*/ 2147483646 h 1558"/>
              <a:gd name="T6" fmla="*/ 2147483646 w 1915"/>
              <a:gd name="T7" fmla="*/ 2147483646 h 1558"/>
              <a:gd name="T8" fmla="*/ 2147483646 w 1915"/>
              <a:gd name="T9" fmla="*/ 2147483646 h 15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15"/>
              <a:gd name="T16" fmla="*/ 0 h 1558"/>
              <a:gd name="T17" fmla="*/ 1915 w 1915"/>
              <a:gd name="T18" fmla="*/ 1558 h 155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915" h="1558">
                <a:moveTo>
                  <a:pt x="0" y="0"/>
                </a:moveTo>
                <a:cubicBezTo>
                  <a:pt x="52" y="176"/>
                  <a:pt x="104" y="340"/>
                  <a:pt x="240" y="528"/>
                </a:cubicBezTo>
                <a:cubicBezTo>
                  <a:pt x="376" y="716"/>
                  <a:pt x="563" y="970"/>
                  <a:pt x="815" y="1131"/>
                </a:cubicBezTo>
                <a:cubicBezTo>
                  <a:pt x="1067" y="1292"/>
                  <a:pt x="1597" y="1434"/>
                  <a:pt x="1756" y="1496"/>
                </a:cubicBezTo>
                <a:cubicBezTo>
                  <a:pt x="1915" y="1558"/>
                  <a:pt x="1769" y="1502"/>
                  <a:pt x="1772" y="1504"/>
                </a:cubicBezTo>
              </a:path>
            </a:pathLst>
          </a:cu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sk-SK" sz="1350"/>
          </a:p>
        </p:txBody>
      </p:sp>
      <p:cxnSp>
        <p:nvCxnSpPr>
          <p:cNvPr id="35" name="Přímá spojovací šipka 32"/>
          <p:cNvCxnSpPr/>
          <p:nvPr/>
        </p:nvCxnSpPr>
        <p:spPr>
          <a:xfrm flipH="1" flipV="1">
            <a:off x="4504711" y="3022180"/>
            <a:ext cx="679785" cy="11898"/>
          </a:xfrm>
          <a:prstGeom prst="straightConnector1">
            <a:avLst/>
          </a:prstGeom>
          <a:ln w="28575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4460082" y="3289384"/>
            <a:ext cx="70127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 smtClean="0">
                <a:solidFill>
                  <a:schemeClr val="tx2"/>
                </a:solidFill>
              </a:rPr>
              <a:t>AD</a:t>
            </a:r>
            <a:r>
              <a:rPr lang="cs-CZ" altLang="cs-CZ" sz="1350" b="1" baseline="-25000" dirty="0" smtClean="0">
                <a:solidFill>
                  <a:schemeClr val="tx2"/>
                </a:solidFill>
              </a:rPr>
              <a:t>2</a:t>
            </a:r>
            <a:endParaRPr lang="cs-CZ" altLang="cs-CZ" sz="1350" dirty="0">
              <a:solidFill>
                <a:schemeClr val="tx2"/>
              </a:solidFill>
            </a:endParaRPr>
          </a:p>
        </p:txBody>
      </p:sp>
      <p:sp>
        <p:nvSpPr>
          <p:cNvPr id="38" name="Text Box 7"/>
          <p:cNvSpPr txBox="1">
            <a:spLocks noChangeArrowheads="1"/>
          </p:cNvSpPr>
          <p:nvPr/>
        </p:nvSpPr>
        <p:spPr bwMode="auto">
          <a:xfrm>
            <a:off x="3493377" y="3045235"/>
            <a:ext cx="63338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 smtClean="0">
                <a:solidFill>
                  <a:srgbClr val="FF0000"/>
                </a:solidFill>
              </a:rPr>
              <a:t>C</a:t>
            </a:r>
            <a:endParaRPr lang="cs-CZ" altLang="cs-CZ" sz="1350" b="1" dirty="0">
              <a:solidFill>
                <a:srgbClr val="FF0000"/>
              </a:solidFill>
            </a:endParaRPr>
          </a:p>
        </p:txBody>
      </p:sp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4426051" y="2316418"/>
            <a:ext cx="63338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 smtClean="0">
                <a:solidFill>
                  <a:srgbClr val="FF0000"/>
                </a:solidFill>
              </a:rPr>
              <a:t>A</a:t>
            </a:r>
            <a:endParaRPr lang="cs-CZ" altLang="cs-CZ" sz="1350" b="1" dirty="0">
              <a:solidFill>
                <a:srgbClr val="FF0000"/>
              </a:solidFill>
            </a:endParaRPr>
          </a:p>
        </p:txBody>
      </p: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3374425" y="1714862"/>
            <a:ext cx="63338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 smtClean="0">
                <a:solidFill>
                  <a:srgbClr val="FF0000"/>
                </a:solidFill>
              </a:rPr>
              <a:t>B</a:t>
            </a:r>
            <a:endParaRPr lang="cs-CZ" altLang="cs-CZ" sz="1350" b="1" dirty="0">
              <a:solidFill>
                <a:srgbClr val="FF0000"/>
              </a:solidFill>
            </a:endParaRPr>
          </a:p>
        </p:txBody>
      </p:sp>
      <p:sp>
        <p:nvSpPr>
          <p:cNvPr id="32" name="Line 9"/>
          <p:cNvSpPr>
            <a:spLocks noChangeShapeType="1"/>
          </p:cNvSpPr>
          <p:nvPr/>
        </p:nvSpPr>
        <p:spPr bwMode="auto">
          <a:xfrm flipH="1" flipV="1">
            <a:off x="4376720" y="822712"/>
            <a:ext cx="4338" cy="3074204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1542497" y="2780229"/>
            <a:ext cx="485775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 smtClean="0"/>
              <a:t>P</a:t>
            </a:r>
            <a:r>
              <a:rPr lang="cs-CZ" altLang="cs-CZ" sz="1350" b="1" baseline="-25000" dirty="0"/>
              <a:t>3</a:t>
            </a:r>
            <a:endParaRPr lang="cs-CZ" altLang="cs-CZ" sz="1350" b="1" dirty="0"/>
          </a:p>
        </p:txBody>
      </p:sp>
      <p:cxnSp>
        <p:nvCxnSpPr>
          <p:cNvPr id="3" name="Přímá spojnice se šipkou 2"/>
          <p:cNvCxnSpPr/>
          <p:nvPr/>
        </p:nvCxnSpPr>
        <p:spPr>
          <a:xfrm flipV="1">
            <a:off x="2085976" y="2101918"/>
            <a:ext cx="0" cy="31377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se šipkou 4"/>
          <p:cNvCxnSpPr/>
          <p:nvPr/>
        </p:nvCxnSpPr>
        <p:spPr>
          <a:xfrm>
            <a:off x="1187624" y="1957969"/>
            <a:ext cx="0" cy="97230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8259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203598"/>
            <a:ext cx="8280920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Oproti monetaristům je změna peněžní zásoby důsledkem hospodářského cyklu nikoliv jeho příčinou</a:t>
            </a: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536575" indent="0" algn="just">
              <a:spcBef>
                <a:spcPts val="0"/>
              </a:spcBef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Závěry teorie reálného HC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428371" y="2402473"/>
            <a:ext cx="2872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1600" dirty="0">
                <a:solidFill>
                  <a:srgbClr val="000000"/>
                </a:solidFill>
              </a:rPr>
              <a:t>↓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400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4559" y="843558"/>
            <a:ext cx="8280920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Keynesiánský model je založen na samovolném působení endogenního mechanismu multiplikátoru a akcelerátoru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Hlavní příčinou </a:t>
            </a:r>
            <a:r>
              <a:rPr lang="cs-CZ" sz="2000" dirty="0" err="1" smtClean="0">
                <a:solidFill>
                  <a:srgbClr val="000000"/>
                </a:solidFill>
              </a:rPr>
              <a:t>fluktulací</a:t>
            </a:r>
            <a:r>
              <a:rPr lang="cs-CZ" sz="2000" dirty="0" smtClean="0">
                <a:solidFill>
                  <a:srgbClr val="000000"/>
                </a:solidFill>
              </a:rPr>
              <a:t> jsou změny v objemu investičních výdajů, které jsou však značně nestabilní, což se následně projeví v nestabilitě produkce, vládních a spotřebních výdajů. To vše vede k cyklickému chování ekonomiky.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b="1" dirty="0" smtClean="0">
                <a:solidFill>
                  <a:srgbClr val="307871"/>
                </a:solidFill>
              </a:rPr>
              <a:t>Princip investičního multiplikátoru </a:t>
            </a:r>
            <a:r>
              <a:rPr lang="cs-CZ" sz="2000" dirty="0" smtClean="0">
                <a:solidFill>
                  <a:srgbClr val="000000"/>
                </a:solidFill>
              </a:rPr>
              <a:t>– dodatečný investiční výdaj vyvolá vyšší než proporcionální přírůstek reálného důchodu 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b="1" dirty="0" smtClean="0">
                <a:solidFill>
                  <a:srgbClr val="307871"/>
                </a:solidFill>
              </a:rPr>
              <a:t>Princip akcelerace</a:t>
            </a:r>
            <a:r>
              <a:rPr lang="cs-CZ" sz="2000" b="1" dirty="0" smtClean="0">
                <a:solidFill>
                  <a:srgbClr val="000000"/>
                </a:solidFill>
              </a:rPr>
              <a:t> </a:t>
            </a:r>
            <a:r>
              <a:rPr lang="cs-CZ" sz="2000" dirty="0" smtClean="0">
                <a:solidFill>
                  <a:srgbClr val="000000"/>
                </a:solidFill>
              </a:rPr>
              <a:t>je založen tom, že naproti výše zmíněnému kauzálnímu vztahu mezi velikostí investic a reálným důchodem, existuje ještě opačná vazba, tzn. růst reálného produktu vyvolá zrychlenou změnu v objemu investic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Model multiplikátoru a akcelerátoru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475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6154" y="716430"/>
            <a:ext cx="8280920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Čisté indukované investice závislé na výši výstupu hospodářství</a:t>
            </a:r>
          </a:p>
          <a:p>
            <a:pPr marL="0" lvl="0" indent="0" algn="ctr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000" dirty="0">
                <a:solidFill>
                  <a:srgbClr val="000000"/>
                </a:solidFill>
              </a:rPr>
              <a:t>IN = a . </a:t>
            </a:r>
            <a:r>
              <a:rPr lang="el-GR" sz="2000" dirty="0">
                <a:solidFill>
                  <a:srgbClr val="000000"/>
                </a:solidFill>
              </a:rPr>
              <a:t>Δ </a:t>
            </a:r>
            <a:r>
              <a:rPr lang="cs-CZ" sz="2000" dirty="0" smtClean="0">
                <a:solidFill>
                  <a:srgbClr val="000000"/>
                </a:solidFill>
              </a:rPr>
              <a:t>Y</a:t>
            </a: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Důchod je závislý na výši investic </a:t>
            </a:r>
          </a:p>
          <a:p>
            <a:pPr marL="0" lvl="0" indent="0" algn="ctr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el-GR" sz="2000" dirty="0">
                <a:solidFill>
                  <a:srgbClr val="000000"/>
                </a:solidFill>
              </a:rPr>
              <a:t>Δ </a:t>
            </a:r>
            <a:r>
              <a:rPr lang="cs-CZ" sz="2000" dirty="0">
                <a:solidFill>
                  <a:srgbClr val="000000"/>
                </a:solidFill>
              </a:rPr>
              <a:t>Y = k . </a:t>
            </a:r>
            <a:r>
              <a:rPr lang="el-GR" sz="2000" dirty="0">
                <a:solidFill>
                  <a:srgbClr val="000000"/>
                </a:solidFill>
              </a:rPr>
              <a:t>Δ </a:t>
            </a:r>
            <a:r>
              <a:rPr lang="cs-CZ" sz="2000" dirty="0">
                <a:solidFill>
                  <a:srgbClr val="000000"/>
                </a:solidFill>
              </a:rPr>
              <a:t>I</a:t>
            </a: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1800" dirty="0" smtClean="0">
                <a:solidFill>
                  <a:srgbClr val="000000"/>
                </a:solidFill>
              </a:rPr>
              <a:t>1</a:t>
            </a:r>
            <a:r>
              <a:rPr lang="cs-CZ" sz="1800" dirty="0">
                <a:solidFill>
                  <a:srgbClr val="000000"/>
                </a:solidFill>
              </a:rPr>
              <a:t>) Růst produktu – růst investic – růst produktu – růst investic … (tempa růstu produktu rostou)</a:t>
            </a: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1800" dirty="0">
                <a:solidFill>
                  <a:srgbClr val="000000"/>
                </a:solidFill>
              </a:rPr>
              <a:t>2) Růst produktu narazí na omezení v kapacitách (potenciální produkt) - zpomalení tempa růstu – pokles investic – pokles produktu …</a:t>
            </a: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1800" dirty="0">
                <a:solidFill>
                  <a:srgbClr val="000000"/>
                </a:solidFill>
              </a:rPr>
              <a:t>3) Produkt klesá až investice dosáhnou úrovně restitučních investic (určitá zařízení a stroje musí být obnoveny)</a:t>
            </a: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1800" dirty="0">
                <a:solidFill>
                  <a:srgbClr val="000000"/>
                </a:solidFill>
              </a:rPr>
              <a:t>4) Růst investic vyvolá růst výstupu …ten roste dokud nenarazí na bariéru potenciálního produktu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Model multiplikátoru a akcelerátoru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226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1430" y="1124496"/>
            <a:ext cx="8280920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Díky vzájemnému působení multiplikátoru a akcelerátoru se ekonomika po čase dostane do situace, kdy se začne přehřívat, firmy omezí svou investiční kapacitu, </a:t>
            </a:r>
            <a:r>
              <a:rPr lang="cs-CZ" sz="2000" dirty="0" err="1" smtClean="0">
                <a:solidFill>
                  <a:srgbClr val="000000"/>
                </a:solidFill>
              </a:rPr>
              <a:t>multiplikovaně</a:t>
            </a:r>
            <a:r>
              <a:rPr lang="cs-CZ" sz="2000" dirty="0" smtClean="0">
                <a:solidFill>
                  <a:srgbClr val="000000"/>
                </a:solidFill>
              </a:rPr>
              <a:t> se sníží produkt, který prostřednictvím akcelerátoru násobně sníží míru investic, toto bude pokračovat tak dlouho, dokud firmy nebudou nuceny obnovovat opotřebený kapitál a koloběh se opakuje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Model multiplikátoru a akcelerátoru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35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4559" y="843558"/>
            <a:ext cx="8280920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Od pojetí nové klasické makroekonomie se liší v přístupu ke mzdám a cenám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rgbClr val="307871"/>
              </a:buClr>
              <a:buSzPct val="120000"/>
            </a:pPr>
            <a:r>
              <a:rPr lang="cs-CZ" sz="2000" b="1" i="1" dirty="0">
                <a:solidFill>
                  <a:srgbClr val="307871"/>
                </a:solidFill>
              </a:rPr>
              <a:t>Tato teorie předpokládá, že:</a:t>
            </a:r>
          </a:p>
          <a:p>
            <a:pPr marL="900113" lvl="0" indent="-363538" algn="just">
              <a:spcBef>
                <a:spcPts val="0"/>
              </a:spcBef>
              <a:buClr>
                <a:srgbClr val="30787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tržní hospodářství je  poměrně vnitřně stabilní, </a:t>
            </a:r>
          </a:p>
          <a:p>
            <a:pPr marL="900113" lvl="0" indent="-363538" algn="just">
              <a:spcBef>
                <a:spcPts val="0"/>
              </a:spcBef>
              <a:buClr>
                <a:srgbClr val="30787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mzdy a ceny jsou </a:t>
            </a:r>
            <a:r>
              <a:rPr lang="cs-CZ" sz="2000" dirty="0" smtClean="0">
                <a:solidFill>
                  <a:srgbClr val="000000"/>
                </a:solidFill>
              </a:rPr>
              <a:t>nepružné </a:t>
            </a:r>
            <a:endParaRPr lang="cs-CZ" sz="2000" dirty="0">
              <a:solidFill>
                <a:srgbClr val="000000"/>
              </a:solidFill>
            </a:endParaRPr>
          </a:p>
          <a:p>
            <a:pPr marL="900113" lvl="0" indent="-363538" algn="just">
              <a:spcBef>
                <a:spcPts val="0"/>
              </a:spcBef>
              <a:spcAft>
                <a:spcPts val="1200"/>
              </a:spcAft>
              <a:buClr>
                <a:srgbClr val="30787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očekávání ekonomických subjektů jsou racionální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Přestože se ekonomické subjekty rozhodují racionálně, díky rigidním mzdám a cenám se tyto přizpůsobují pomaleji a se zpožděním, což vede k cyklickým výkyvům produktu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HC v koncepci nové keynesovské ekonomie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868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716430"/>
            <a:ext cx="8280920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Příčinou ekonomických cyklů je politická sféra a politický cyklus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Politici chtějí dosáhnout svého znovuzvolení a proto chtějí demonstrovat pozitivní výsledky hospodářské politiky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Příčinou </a:t>
            </a:r>
            <a:r>
              <a:rPr lang="cs-CZ" sz="2000" dirty="0" err="1" smtClean="0">
                <a:solidFill>
                  <a:srgbClr val="000000"/>
                </a:solidFill>
              </a:rPr>
              <a:t>fluktulací</a:t>
            </a:r>
            <a:r>
              <a:rPr lang="cs-CZ" sz="2000" dirty="0" smtClean="0">
                <a:solidFill>
                  <a:srgbClr val="000000"/>
                </a:solidFill>
              </a:rPr>
              <a:t> produktu v ekonomice je aktivní, převážně expanzivní hospodářská politika</a:t>
            </a:r>
          </a:p>
          <a:p>
            <a:pPr lvl="0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Ekonomická teorie řeší vazbu politického a hospodářského cyklu ve čtyřech modelech založených na vztahu inflace a nezaměstnanosti, tzn. pomocí </a:t>
            </a:r>
            <a:r>
              <a:rPr lang="cs-CZ" sz="2000" dirty="0" err="1" smtClean="0">
                <a:solidFill>
                  <a:srgbClr val="000000"/>
                </a:solidFill>
              </a:rPr>
              <a:t>Phillipsovy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  <a:r>
              <a:rPr lang="cs-CZ" sz="2000" dirty="0">
                <a:solidFill>
                  <a:srgbClr val="000000"/>
                </a:solidFill>
              </a:rPr>
              <a:t>křivky. Jedná se o :</a:t>
            </a:r>
          </a:p>
          <a:p>
            <a:pPr marL="893763" lvl="0" indent="-357188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err="1">
                <a:solidFill>
                  <a:srgbClr val="000000"/>
                </a:solidFill>
              </a:rPr>
              <a:t>Nordhausův</a:t>
            </a:r>
            <a:r>
              <a:rPr lang="cs-CZ" sz="2000" dirty="0">
                <a:solidFill>
                  <a:srgbClr val="000000"/>
                </a:solidFill>
              </a:rPr>
              <a:t> model,</a:t>
            </a:r>
          </a:p>
          <a:p>
            <a:pPr marL="893763" lvl="0" indent="-357188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Racionální oportunistický model,</a:t>
            </a:r>
          </a:p>
          <a:p>
            <a:pPr marL="893763" lvl="0" indent="-357188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err="1">
                <a:solidFill>
                  <a:srgbClr val="000000"/>
                </a:solidFill>
              </a:rPr>
              <a:t>Hibbsův</a:t>
            </a:r>
            <a:r>
              <a:rPr lang="cs-CZ" sz="2000" dirty="0">
                <a:solidFill>
                  <a:srgbClr val="000000"/>
                </a:solidFill>
              </a:rPr>
              <a:t> ideologický model</a:t>
            </a:r>
          </a:p>
          <a:p>
            <a:pPr marL="893763" lvl="0" indent="-357188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Racionální ideologický model.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Teorie hospodářského politického cyklu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644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716430"/>
            <a:ext cx="8280920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V modelech vystupují oportunistické a ideologické strany a racionální  a neracionální voliči. </a:t>
            </a:r>
          </a:p>
          <a:p>
            <a:pPr marL="893763" lvl="0" indent="-35718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b="1" i="1" dirty="0">
                <a:solidFill>
                  <a:srgbClr val="307871"/>
                </a:solidFill>
              </a:rPr>
              <a:t>Oportunistické strany </a:t>
            </a:r>
            <a:r>
              <a:rPr lang="cs-CZ" sz="2000" dirty="0">
                <a:solidFill>
                  <a:srgbClr val="000000"/>
                </a:solidFill>
              </a:rPr>
              <a:t>se snaží zapůsobit na všechny voliče bez ohledu na jejich politické názory. </a:t>
            </a:r>
          </a:p>
          <a:p>
            <a:pPr marL="893763" lvl="0" indent="-35718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b="1" i="1" dirty="0">
                <a:solidFill>
                  <a:srgbClr val="307871"/>
                </a:solidFill>
              </a:rPr>
              <a:t>Ideologické strany </a:t>
            </a:r>
            <a:r>
              <a:rPr lang="cs-CZ" sz="2000" dirty="0">
                <a:solidFill>
                  <a:srgbClr val="000000"/>
                </a:solidFill>
              </a:rPr>
              <a:t>se nezaměřují na všechny voliče, ale pouze na ty, kteří mají politickou orientaci v souladu s danou stranickou ideologií. </a:t>
            </a:r>
            <a:endParaRPr lang="cs-CZ" sz="2000" dirty="0" smtClean="0">
              <a:solidFill>
                <a:srgbClr val="000000"/>
              </a:solidFill>
            </a:endParaRPr>
          </a:p>
          <a:p>
            <a:pPr marL="893763" lvl="0" indent="-35718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b="1" i="1" dirty="0">
                <a:solidFill>
                  <a:srgbClr val="307871"/>
                </a:solidFill>
              </a:rPr>
              <a:t>Racionální voliči </a:t>
            </a:r>
            <a:r>
              <a:rPr lang="cs-CZ" sz="2000" dirty="0">
                <a:solidFill>
                  <a:srgbClr val="000000"/>
                </a:solidFill>
              </a:rPr>
              <a:t>jsou takoví, kteří při svém rozhodování zvažují veškeré dostupné informace a hodnotí nejenom minulé, ale i očekávané budoucí chování strany. Proto utvářejí svá očekávání racionálně. </a:t>
            </a:r>
          </a:p>
          <a:p>
            <a:pPr marL="893763" lvl="0" indent="-35718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b="1" i="1" dirty="0">
                <a:solidFill>
                  <a:srgbClr val="307871"/>
                </a:solidFill>
              </a:rPr>
              <a:t>Neracionální voliči </a:t>
            </a:r>
            <a:r>
              <a:rPr lang="cs-CZ" sz="2000" dirty="0">
                <a:solidFill>
                  <a:srgbClr val="000000"/>
                </a:solidFill>
              </a:rPr>
              <a:t>jsou všichni </a:t>
            </a:r>
            <a:r>
              <a:rPr lang="cs-CZ" sz="2000" dirty="0" smtClean="0">
                <a:solidFill>
                  <a:srgbClr val="000000"/>
                </a:solidFill>
              </a:rPr>
              <a:t>ostatní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Teorie hospodářského politického cyklu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879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843558"/>
            <a:ext cx="8280920" cy="3600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Vymezení pojmu hospodářský cyklus (HC), fáze a typy HC</a:t>
            </a:r>
            <a:endParaRPr lang="cs-CZ" sz="2400" dirty="0">
              <a:solidFill>
                <a:srgbClr val="000000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Zdroje  hospodářského cyklu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Monetární model HC</a:t>
            </a:r>
            <a:endParaRPr lang="cs-CZ" sz="2400" dirty="0">
              <a:solidFill>
                <a:srgbClr val="000000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Teorie rovnovážného HC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Teorie reálného HC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Model multiplikátoru a akcelerátoru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HC v koncepci nové keynesiánské ekonomie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Teorie hospodářského politického cyklu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Stabilizační hospodářská politika</a:t>
            </a:r>
          </a:p>
          <a:p>
            <a:pPr marL="457200" lvl="0" indent="-457200">
              <a:buFont typeface="+mj-lt"/>
              <a:buAutoNum type="arabicPeriod"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sz="2800" b="1" dirty="0" smtClean="0"/>
              <a:t>Obsah prezentace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716430"/>
            <a:ext cx="8280920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b="1" i="1" dirty="0" err="1" smtClean="0">
                <a:solidFill>
                  <a:srgbClr val="307871"/>
                </a:solidFill>
              </a:rPr>
              <a:t>Nordhausův</a:t>
            </a:r>
            <a:r>
              <a:rPr lang="cs-CZ" sz="2000" b="1" i="1" dirty="0">
                <a:solidFill>
                  <a:srgbClr val="307871"/>
                </a:solidFill>
              </a:rPr>
              <a:t> model: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endParaRPr lang="cs-CZ" sz="2000" dirty="0" smtClean="0">
              <a:solidFill>
                <a:srgbClr val="000000"/>
              </a:solidFill>
            </a:endParaRPr>
          </a:p>
          <a:p>
            <a:pPr marL="893763" lvl="0" indent="-35718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000000"/>
                </a:solidFill>
              </a:rPr>
              <a:t>oportunistické </a:t>
            </a:r>
            <a:r>
              <a:rPr lang="cs-CZ" sz="2000" dirty="0">
                <a:solidFill>
                  <a:srgbClr val="000000"/>
                </a:solidFill>
              </a:rPr>
              <a:t>strany, neracionální voliči </a:t>
            </a:r>
          </a:p>
          <a:p>
            <a:pPr marL="893763" lvl="0" indent="-35718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Model je založen na těchto předpokladech:</a:t>
            </a:r>
          </a:p>
          <a:p>
            <a:pPr marL="1439863" lvl="0" indent="-3683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v"/>
            </a:pPr>
            <a:r>
              <a:rPr lang="cs-CZ" sz="2000" dirty="0">
                <a:solidFill>
                  <a:srgbClr val="000000"/>
                </a:solidFill>
              </a:rPr>
              <a:t>ekonomika je popsána Phillipsovou křivkou,</a:t>
            </a:r>
          </a:p>
          <a:p>
            <a:pPr marL="1439863" lvl="0" indent="-3683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v"/>
            </a:pPr>
            <a:r>
              <a:rPr lang="cs-CZ" sz="2000" dirty="0">
                <a:solidFill>
                  <a:srgbClr val="000000"/>
                </a:solidFill>
              </a:rPr>
              <a:t>inflační očekávání jsou přizpůsobivá (adaptivní),</a:t>
            </a:r>
          </a:p>
          <a:p>
            <a:pPr marL="1439863" lvl="0" indent="-3683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v"/>
            </a:pPr>
            <a:r>
              <a:rPr lang="cs-CZ" sz="2000" dirty="0">
                <a:solidFill>
                  <a:srgbClr val="000000"/>
                </a:solidFill>
              </a:rPr>
              <a:t>inflace je přímo kontrolována politiky,</a:t>
            </a:r>
          </a:p>
          <a:p>
            <a:pPr marL="1439863" lvl="0" indent="-3683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v"/>
            </a:pPr>
            <a:r>
              <a:rPr lang="cs-CZ" sz="2000" dirty="0">
                <a:solidFill>
                  <a:srgbClr val="000000"/>
                </a:solidFill>
              </a:rPr>
              <a:t>politici jsou oportunističtí,</a:t>
            </a:r>
          </a:p>
          <a:p>
            <a:pPr marL="1439863" lvl="0" indent="-3683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v"/>
            </a:pPr>
            <a:r>
              <a:rPr lang="cs-CZ" sz="2000" dirty="0">
                <a:solidFill>
                  <a:srgbClr val="000000"/>
                </a:solidFill>
              </a:rPr>
              <a:t>voliči jsou neracionální,</a:t>
            </a:r>
          </a:p>
          <a:p>
            <a:pPr marL="1439863" lvl="0" indent="-3683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v"/>
            </a:pPr>
            <a:r>
              <a:rPr lang="cs-CZ" sz="2000" dirty="0">
                <a:solidFill>
                  <a:srgbClr val="000000"/>
                </a:solidFill>
              </a:rPr>
              <a:t>termín voleb je předem určen.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Teorie hospodářského politického cyklu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365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716430"/>
            <a:ext cx="8280920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b="1" i="1" dirty="0" err="1" smtClean="0">
                <a:solidFill>
                  <a:srgbClr val="307871"/>
                </a:solidFill>
              </a:rPr>
              <a:t>Nordhausův</a:t>
            </a:r>
            <a:r>
              <a:rPr lang="cs-CZ" sz="2000" b="1" i="1" dirty="0">
                <a:solidFill>
                  <a:srgbClr val="307871"/>
                </a:solidFill>
              </a:rPr>
              <a:t> </a:t>
            </a:r>
            <a:r>
              <a:rPr lang="cs-CZ" sz="2000" b="1" i="1" dirty="0" smtClean="0">
                <a:solidFill>
                  <a:srgbClr val="307871"/>
                </a:solidFill>
              </a:rPr>
              <a:t>model</a:t>
            </a: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536575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Teorie hospodářského politického cyklu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4856" y="974333"/>
            <a:ext cx="7161599" cy="3181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75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2995" y="1131590"/>
            <a:ext cx="8280920" cy="3473272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b="1" i="1" dirty="0" smtClean="0">
                <a:solidFill>
                  <a:srgbClr val="307871"/>
                </a:solidFill>
              </a:rPr>
              <a:t>Závěry </a:t>
            </a:r>
            <a:r>
              <a:rPr lang="cs-CZ" sz="2000" b="1" i="1" dirty="0" err="1" smtClean="0">
                <a:solidFill>
                  <a:srgbClr val="307871"/>
                </a:solidFill>
              </a:rPr>
              <a:t>Nordhausova</a:t>
            </a:r>
            <a:r>
              <a:rPr lang="cs-CZ" sz="2000" b="1" i="1" dirty="0" smtClean="0">
                <a:solidFill>
                  <a:srgbClr val="307871"/>
                </a:solidFill>
              </a:rPr>
              <a:t> modelu:</a:t>
            </a:r>
            <a:endParaRPr lang="cs-CZ" sz="2000" b="1" i="1" dirty="0">
              <a:solidFill>
                <a:srgbClr val="307871"/>
              </a:solidFill>
            </a:endParaRPr>
          </a:p>
          <a:p>
            <a:pPr marL="893763" lvl="0" indent="-35718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Každá vláda provádí stejnou </a:t>
            </a:r>
            <a:r>
              <a:rPr lang="cs-CZ" sz="2000" dirty="0" smtClean="0">
                <a:solidFill>
                  <a:srgbClr val="000000"/>
                </a:solidFill>
              </a:rPr>
              <a:t>politiku</a:t>
            </a:r>
          </a:p>
          <a:p>
            <a:pPr marL="893763" lvl="0" indent="-35718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000000"/>
                </a:solidFill>
              </a:rPr>
              <a:t>Ke </a:t>
            </a:r>
            <a:r>
              <a:rPr lang="cs-CZ" sz="2000" dirty="0">
                <a:solidFill>
                  <a:srgbClr val="000000"/>
                </a:solidFill>
              </a:rPr>
              <a:t>konci volebního období hospodářskou expanzí podporuje ekonomický růst – tím dochází ke snižování nezaměstnanosti, avšak také k růstu inflace. Inflaci vláda musí po volbách následnou restrikcí začít snižovat.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Teorie hospodářského politického cyklu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518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761486"/>
            <a:ext cx="8280920" cy="3781433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Cílem stabilizační hospodářské politiky je omezení konjunkturních výkyvů v produkci prostřednictvím stimulace a regulace agregátní poptávky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Vychází z keynesiánských principů, je orientována </a:t>
            </a:r>
            <a:r>
              <a:rPr lang="cs-CZ" sz="2000" dirty="0">
                <a:solidFill>
                  <a:srgbClr val="000000"/>
                </a:solidFill>
              </a:rPr>
              <a:t>spíše krátkodobě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Začíná </a:t>
            </a:r>
            <a:r>
              <a:rPr lang="cs-CZ" sz="2000" dirty="0">
                <a:solidFill>
                  <a:srgbClr val="000000"/>
                </a:solidFill>
              </a:rPr>
              <a:t>se využívat ve 30. letech 20. století k nápravě důsledků hospodářské krize, ale skutečně rozvíjet se začala až po 2. světové </a:t>
            </a:r>
            <a:r>
              <a:rPr lang="cs-CZ" sz="2000" dirty="0" smtClean="0">
                <a:solidFill>
                  <a:srgbClr val="000000"/>
                </a:solidFill>
              </a:rPr>
              <a:t>válce (především </a:t>
            </a:r>
            <a:r>
              <a:rPr lang="cs-CZ" sz="2000" dirty="0">
                <a:solidFill>
                  <a:srgbClr val="000000"/>
                </a:solidFill>
              </a:rPr>
              <a:t>ve Velké Británii a </a:t>
            </a:r>
            <a:r>
              <a:rPr lang="cs-CZ" sz="2000" dirty="0" smtClean="0">
                <a:solidFill>
                  <a:srgbClr val="000000"/>
                </a:solidFill>
              </a:rPr>
              <a:t>USA)</a:t>
            </a: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Často </a:t>
            </a:r>
            <a:r>
              <a:rPr lang="cs-CZ" sz="2000" dirty="0">
                <a:solidFill>
                  <a:srgbClr val="000000"/>
                </a:solidFill>
              </a:rPr>
              <a:t>bývá ztotožňována s fiskální politikou i přes to, že i monetární politika má jistou stabilizační funkci.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Největší </a:t>
            </a:r>
            <a:r>
              <a:rPr lang="cs-CZ" sz="2000" dirty="0">
                <a:solidFill>
                  <a:srgbClr val="000000"/>
                </a:solidFill>
              </a:rPr>
              <a:t>boom zaznamenala ve 40. – 60. letech, po ropných šocích se politikové a ekonomové začínají orientovat na prorůstovou </a:t>
            </a:r>
            <a:r>
              <a:rPr lang="cs-CZ" sz="2000" dirty="0" smtClean="0">
                <a:solidFill>
                  <a:srgbClr val="000000"/>
                </a:solidFill>
              </a:rPr>
              <a:t>HP</a:t>
            </a: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Má dvojí podobu:</a:t>
            </a:r>
          </a:p>
          <a:p>
            <a:pPr marL="893763" lvl="0" indent="-357188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Politika jemného ladění (</a:t>
            </a:r>
            <a:r>
              <a:rPr lang="cs-CZ" sz="2000" dirty="0" err="1">
                <a:solidFill>
                  <a:srgbClr val="000000"/>
                </a:solidFill>
              </a:rPr>
              <a:t>Stop&amp;go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err="1">
                <a:solidFill>
                  <a:srgbClr val="000000"/>
                </a:solidFill>
              </a:rPr>
              <a:t>policy</a:t>
            </a:r>
            <a:r>
              <a:rPr lang="cs-CZ" sz="2000" dirty="0">
                <a:solidFill>
                  <a:srgbClr val="000000"/>
                </a:solidFill>
              </a:rPr>
              <a:t>)</a:t>
            </a:r>
          </a:p>
          <a:p>
            <a:pPr marL="893763" lvl="0" indent="-357188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Politika automatického ladění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Stabilizační hospodářská politika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287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987574"/>
            <a:ext cx="8280920" cy="3555345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Má </a:t>
            </a:r>
            <a:r>
              <a:rPr lang="cs-CZ" sz="2000" dirty="0">
                <a:solidFill>
                  <a:srgbClr val="000000"/>
                </a:solidFill>
              </a:rPr>
              <a:t>dvojí podobu:</a:t>
            </a:r>
          </a:p>
          <a:p>
            <a:pPr marL="893763" lvl="0" indent="-35718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Politika jemného ladění (</a:t>
            </a:r>
            <a:r>
              <a:rPr lang="cs-CZ" sz="2000" dirty="0" err="1">
                <a:solidFill>
                  <a:srgbClr val="000000"/>
                </a:solidFill>
              </a:rPr>
              <a:t>Stop&amp;go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cs-CZ" sz="2000" dirty="0" err="1">
                <a:solidFill>
                  <a:srgbClr val="000000"/>
                </a:solidFill>
              </a:rPr>
              <a:t>policy</a:t>
            </a:r>
            <a:r>
              <a:rPr lang="cs-CZ" sz="2000" dirty="0">
                <a:solidFill>
                  <a:srgbClr val="000000"/>
                </a:solidFill>
              </a:rPr>
              <a:t>)</a:t>
            </a:r>
          </a:p>
          <a:p>
            <a:pPr marL="893763" lvl="0" indent="-35718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Politika automatického ladění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Stabilizační hospodářská politika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513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800867"/>
            <a:ext cx="8280920" cy="403244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1400" dirty="0">
                <a:solidFill>
                  <a:srgbClr val="000000"/>
                </a:solidFill>
              </a:rPr>
              <a:t>BENASSY, J., P., 2011. </a:t>
            </a:r>
            <a:r>
              <a:rPr lang="cs-CZ" sz="1400" dirty="0" err="1">
                <a:solidFill>
                  <a:srgbClr val="000000"/>
                </a:solidFill>
              </a:rPr>
              <a:t>Macroeconomic</a:t>
            </a:r>
            <a:r>
              <a:rPr lang="cs-CZ" sz="1400" dirty="0">
                <a:solidFill>
                  <a:srgbClr val="000000"/>
                </a:solidFill>
              </a:rPr>
              <a:t> </a:t>
            </a:r>
            <a:r>
              <a:rPr lang="cs-CZ" sz="1400" dirty="0" err="1">
                <a:solidFill>
                  <a:srgbClr val="000000"/>
                </a:solidFill>
              </a:rPr>
              <a:t>Theory</a:t>
            </a:r>
            <a:r>
              <a:rPr lang="cs-CZ" sz="1400" dirty="0">
                <a:solidFill>
                  <a:srgbClr val="000000"/>
                </a:solidFill>
              </a:rPr>
              <a:t>. Oxford University </a:t>
            </a:r>
            <a:r>
              <a:rPr lang="cs-CZ" sz="1400" dirty="0" err="1">
                <a:solidFill>
                  <a:srgbClr val="000000"/>
                </a:solidFill>
              </a:rPr>
              <a:t>Press</a:t>
            </a:r>
            <a:r>
              <a:rPr lang="cs-CZ" sz="1400" dirty="0">
                <a:solidFill>
                  <a:srgbClr val="000000"/>
                </a:solidFill>
              </a:rPr>
              <a:t>.  ISBN 9780199924219.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1400" dirty="0">
                <a:solidFill>
                  <a:srgbClr val="000000"/>
                </a:solidFill>
              </a:rPr>
              <a:t>CAHLÍK, T., M. HLAVÁČEK a J. SEIDLER J., 2013. Makroekonomie, 2. vydání. Praha: Karolinum. ISBN 978-80-2461-906-4.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1400" dirty="0">
                <a:solidFill>
                  <a:srgbClr val="000000"/>
                </a:solidFill>
              </a:rPr>
              <a:t>KOTLÁNOVÁ, E. a K. TUREČKOVÁ, 2014.  Makroekonomie. Karviná: OPF v Karviné. ISBN 978-80-7510-076-4.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1400" dirty="0">
                <a:solidFill>
                  <a:srgbClr val="000000"/>
                </a:solidFill>
              </a:rPr>
              <a:t>ŠEVELA, M., 2012. Makroekonomie II. Středně pokročilý kurz. Brno: Mendelova univerzita. ISBN 978-80-7375-609-3.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1400" dirty="0">
                <a:solidFill>
                  <a:srgbClr val="000000"/>
                </a:solidFill>
              </a:rPr>
              <a:t>SOUKUP, J. a KOL., 2010. Makroekonomie: moderní přístup. Praha: Management </a:t>
            </a:r>
            <a:r>
              <a:rPr lang="cs-CZ" sz="1400" dirty="0" err="1">
                <a:solidFill>
                  <a:srgbClr val="000000"/>
                </a:solidFill>
              </a:rPr>
              <a:t>Press</a:t>
            </a:r>
            <a:r>
              <a:rPr lang="cs-CZ" sz="1400" dirty="0">
                <a:solidFill>
                  <a:srgbClr val="000000"/>
                </a:solidFill>
              </a:rPr>
              <a:t>. ISBN 978-80-7261-219-2.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1400" dirty="0">
                <a:solidFill>
                  <a:srgbClr val="000000"/>
                </a:solidFill>
              </a:rPr>
              <a:t>HOLMAN, R., 2010. Makroekonomie: středně pokročilý kurz. Praha: </a:t>
            </a:r>
            <a:r>
              <a:rPr lang="cs-CZ" sz="1400" dirty="0" err="1">
                <a:solidFill>
                  <a:srgbClr val="000000"/>
                </a:solidFill>
              </a:rPr>
              <a:t>C.H.Beck</a:t>
            </a:r>
            <a:r>
              <a:rPr lang="cs-CZ" sz="1400" dirty="0">
                <a:solidFill>
                  <a:srgbClr val="000000"/>
                </a:solidFill>
              </a:rPr>
              <a:t>. ISBN 978-80-7179-861-3.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1400" dirty="0">
                <a:solidFill>
                  <a:srgbClr val="000000"/>
                </a:solidFill>
              </a:rPr>
              <a:t>MANKIW, N., G., 2015.  </a:t>
            </a:r>
            <a:r>
              <a:rPr lang="cs-CZ" sz="1400" dirty="0" err="1">
                <a:solidFill>
                  <a:srgbClr val="000000"/>
                </a:solidFill>
              </a:rPr>
              <a:t>Principles</a:t>
            </a:r>
            <a:r>
              <a:rPr lang="cs-CZ" sz="1400" dirty="0">
                <a:solidFill>
                  <a:srgbClr val="000000"/>
                </a:solidFill>
              </a:rPr>
              <a:t> </a:t>
            </a:r>
            <a:r>
              <a:rPr lang="cs-CZ" sz="1400" dirty="0" err="1">
                <a:solidFill>
                  <a:srgbClr val="000000"/>
                </a:solidFill>
              </a:rPr>
              <a:t>of</a:t>
            </a:r>
            <a:r>
              <a:rPr lang="cs-CZ" sz="1400" dirty="0">
                <a:solidFill>
                  <a:srgbClr val="000000"/>
                </a:solidFill>
              </a:rPr>
              <a:t> </a:t>
            </a:r>
            <a:r>
              <a:rPr lang="cs-CZ" sz="1400" dirty="0" err="1">
                <a:solidFill>
                  <a:srgbClr val="000000"/>
                </a:solidFill>
              </a:rPr>
              <a:t>Macroeconomics</a:t>
            </a:r>
            <a:r>
              <a:rPr lang="cs-CZ" sz="1400" dirty="0">
                <a:solidFill>
                  <a:srgbClr val="000000"/>
                </a:solidFill>
              </a:rPr>
              <a:t>. 7th </a:t>
            </a:r>
            <a:r>
              <a:rPr lang="cs-CZ" sz="1400" dirty="0" err="1">
                <a:solidFill>
                  <a:srgbClr val="000000"/>
                </a:solidFill>
              </a:rPr>
              <a:t>edition</a:t>
            </a:r>
            <a:r>
              <a:rPr lang="cs-CZ" sz="1400" dirty="0">
                <a:solidFill>
                  <a:srgbClr val="000000"/>
                </a:solidFill>
              </a:rPr>
              <a:t>. </a:t>
            </a:r>
            <a:r>
              <a:rPr lang="cs-CZ" sz="1400" dirty="0" err="1">
                <a:solidFill>
                  <a:srgbClr val="000000"/>
                </a:solidFill>
              </a:rPr>
              <a:t>Cengage</a:t>
            </a:r>
            <a:r>
              <a:rPr lang="cs-CZ" sz="1400" dirty="0">
                <a:solidFill>
                  <a:srgbClr val="000000"/>
                </a:solidFill>
              </a:rPr>
              <a:t> </a:t>
            </a:r>
            <a:r>
              <a:rPr lang="cs-CZ" sz="1400" dirty="0" err="1">
                <a:solidFill>
                  <a:srgbClr val="000000"/>
                </a:solidFill>
              </a:rPr>
              <a:t>Learning</a:t>
            </a:r>
            <a:r>
              <a:rPr lang="cs-CZ" sz="1400" dirty="0">
                <a:solidFill>
                  <a:srgbClr val="000000"/>
                </a:solidFill>
              </a:rPr>
              <a:t>. ISBN 978-0-538-4306-6</a:t>
            </a:r>
            <a:r>
              <a:rPr lang="cs-CZ" sz="1400" dirty="0" smtClean="0">
                <a:solidFill>
                  <a:srgbClr val="000000"/>
                </a:solidFill>
              </a:rPr>
              <a:t>.</a:t>
            </a: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06027"/>
            <a:ext cx="8280920" cy="507703"/>
          </a:xfrm>
        </p:spPr>
        <p:txBody>
          <a:bodyPr/>
          <a:lstStyle/>
          <a:p>
            <a:r>
              <a:rPr lang="cs-CZ" sz="2800" b="1" dirty="0" smtClean="0"/>
              <a:t>Zdroje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584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987574"/>
            <a:ext cx="8496944" cy="3672408"/>
          </a:xfrm>
        </p:spPr>
        <p:txBody>
          <a:bodyPr/>
          <a:lstStyle/>
          <a:p>
            <a:pPr algn="ctr">
              <a:spcBef>
                <a:spcPts val="1800"/>
              </a:spcBef>
              <a:spcAft>
                <a:spcPts val="3000"/>
              </a:spcAft>
            </a:pPr>
            <a:r>
              <a:rPr lang="cs-CZ" sz="3200" b="1" dirty="0" smtClean="0">
                <a:solidFill>
                  <a:srgbClr val="307871"/>
                </a:solidFill>
              </a:rPr>
              <a:t/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3200" b="1" dirty="0">
                <a:solidFill>
                  <a:srgbClr val="307871"/>
                </a:solidFill>
              </a:rPr>
              <a:t/>
            </a:r>
            <a:br>
              <a:rPr lang="cs-CZ" sz="3200" b="1" dirty="0">
                <a:solidFill>
                  <a:srgbClr val="307871"/>
                </a:solidFill>
              </a:rPr>
            </a:br>
            <a:r>
              <a:rPr lang="cs-CZ" sz="3200" b="1" dirty="0" smtClean="0">
                <a:solidFill>
                  <a:srgbClr val="307871"/>
                </a:solidFill>
              </a:rPr>
              <a:t>Děkuji za pozornost a přeji hezký den</a:t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3200" b="1" dirty="0" smtClean="0">
                <a:solidFill>
                  <a:srgbClr val="307871"/>
                </a:solidFill>
              </a:rPr>
              <a:t/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4400" b="1" dirty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4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420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8280920" cy="360040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důsledek </a:t>
            </a:r>
            <a:r>
              <a:rPr lang="cs-CZ" sz="2000" dirty="0">
                <a:solidFill>
                  <a:srgbClr val="000000"/>
                </a:solidFill>
              </a:rPr>
              <a:t>kolísání hospodářského výkonu (</a:t>
            </a:r>
            <a:r>
              <a:rPr lang="cs-CZ" sz="2000" dirty="0" smtClean="0">
                <a:solidFill>
                  <a:srgbClr val="000000"/>
                </a:solidFill>
              </a:rPr>
              <a:t>HDP)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2 typy:</a:t>
            </a:r>
            <a:endParaRPr lang="cs-CZ" sz="2000" dirty="0">
              <a:solidFill>
                <a:srgbClr val="000000"/>
              </a:solidFill>
            </a:endParaRPr>
          </a:p>
          <a:p>
            <a:pPr marL="896938"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b="1" dirty="0" smtClean="0"/>
              <a:t>kolísání skutečného HDP kolem potenciálního</a:t>
            </a:r>
          </a:p>
          <a:p>
            <a:pPr marL="896938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V důsledku výkyvů agregátní poptávky skutečný produkt nepřetržitě kolísá kolem úrovně potenciálního produktu</a:t>
            </a:r>
          </a:p>
          <a:p>
            <a:pPr marL="8969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b="1" dirty="0"/>
              <a:t>kolísání samotného potenciálního produktu</a:t>
            </a:r>
          </a:p>
          <a:p>
            <a:pPr marL="896938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2000" dirty="0">
                <a:solidFill>
                  <a:srgbClr val="000000"/>
                </a:solidFill>
              </a:rPr>
              <a:t>K</a:t>
            </a:r>
            <a:r>
              <a:rPr lang="cs-CZ" sz="2000" dirty="0" smtClean="0">
                <a:solidFill>
                  <a:srgbClr val="000000"/>
                </a:solidFill>
              </a:rPr>
              <a:t>olísání </a:t>
            </a:r>
            <a:r>
              <a:rPr lang="cs-CZ" sz="2000" dirty="0">
                <a:solidFill>
                  <a:srgbClr val="000000"/>
                </a:solidFill>
              </a:rPr>
              <a:t>potenciálu – kolísání ekonomické aktivity (pracovního nasazení, změna nákladů firem) – vliv na agregátní nabídku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buClr>
                <a:schemeClr val="tx1"/>
              </a:buClr>
              <a:buSzPct val="120000"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Hospodářský cyklus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709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</p:spPr>
        <p:txBody>
          <a:bodyPr bIns="68580" anchor="b"/>
          <a:lstStyle/>
          <a:p>
            <a:pPr eaLnBrk="1" hangingPunct="1"/>
            <a:r>
              <a:rPr lang="cs-CZ" altLang="cs-CZ" sz="2850" b="1"/>
              <a:t>Fáze hospodářského cyklu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6340079" y="4018360"/>
            <a:ext cx="86439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/>
              <a:t>t - čas</a:t>
            </a:r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 flipV="1">
            <a:off x="2160985" y="1218010"/>
            <a:ext cx="0" cy="2800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2160985" y="4018360"/>
            <a:ext cx="4400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1464469" y="910828"/>
            <a:ext cx="1464469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/>
              <a:t>Y – reálný výstup 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6329363" y="1728787"/>
            <a:ext cx="42029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>
                <a:solidFill>
                  <a:schemeClr val="tx2"/>
                </a:solidFill>
              </a:rPr>
              <a:t>Y*</a:t>
            </a:r>
            <a:endParaRPr lang="cs-CZ" altLang="cs-CZ" sz="1350" b="1" baseline="-25000" dirty="0">
              <a:solidFill>
                <a:schemeClr val="tx2"/>
              </a:solidFill>
            </a:endParaRPr>
          </a:p>
        </p:txBody>
      </p:sp>
      <p:sp>
        <p:nvSpPr>
          <p:cNvPr id="132129" name="Line 33"/>
          <p:cNvSpPr>
            <a:spLocks noChangeShapeType="1"/>
          </p:cNvSpPr>
          <p:nvPr/>
        </p:nvSpPr>
        <p:spPr bwMode="auto">
          <a:xfrm flipV="1">
            <a:off x="2150269" y="1996679"/>
            <a:ext cx="4286250" cy="1178719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 sz="1350"/>
          </a:p>
        </p:txBody>
      </p:sp>
      <p:cxnSp>
        <p:nvCxnSpPr>
          <p:cNvPr id="23" name="Přímá spojovací čára 22"/>
          <p:cNvCxnSpPr/>
          <p:nvPr/>
        </p:nvCxnSpPr>
        <p:spPr>
          <a:xfrm rot="5400000">
            <a:off x="2633068" y="2906912"/>
            <a:ext cx="2678906" cy="1191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 rot="5400000">
            <a:off x="4669036" y="2906912"/>
            <a:ext cx="2678906" cy="1191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59" name="TextovéPole 30"/>
          <p:cNvSpPr txBox="1">
            <a:spLocks noChangeArrowheads="1"/>
          </p:cNvSpPr>
          <p:nvPr/>
        </p:nvSpPr>
        <p:spPr bwMode="auto">
          <a:xfrm>
            <a:off x="4679157" y="4179094"/>
            <a:ext cx="803672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350" dirty="0"/>
              <a:t>cyklus</a:t>
            </a:r>
          </a:p>
        </p:txBody>
      </p:sp>
      <p:sp>
        <p:nvSpPr>
          <p:cNvPr id="27660" name="TextovéPole 33"/>
          <p:cNvSpPr txBox="1">
            <a:spLocks noChangeArrowheads="1"/>
          </p:cNvSpPr>
          <p:nvPr/>
        </p:nvSpPr>
        <p:spPr bwMode="auto">
          <a:xfrm rot="-3885045">
            <a:off x="3743921" y="1971653"/>
            <a:ext cx="85725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350" dirty="0"/>
              <a:t>expanze</a:t>
            </a:r>
          </a:p>
        </p:txBody>
      </p:sp>
      <p:sp>
        <p:nvSpPr>
          <p:cNvPr id="39" name="Volný tvar 38"/>
          <p:cNvSpPr/>
          <p:nvPr/>
        </p:nvSpPr>
        <p:spPr>
          <a:xfrm>
            <a:off x="2160985" y="1437085"/>
            <a:ext cx="4085034" cy="2152650"/>
          </a:xfrm>
          <a:custGeom>
            <a:avLst/>
            <a:gdLst>
              <a:gd name="connsiteX0" fmla="*/ 0 w 5446643"/>
              <a:gd name="connsiteY0" fmla="*/ 2305878 h 2870752"/>
              <a:gd name="connsiteX1" fmla="*/ 1143000 w 5446643"/>
              <a:gd name="connsiteY1" fmla="*/ 1202635 h 2870752"/>
              <a:gd name="connsiteX2" fmla="*/ 2494722 w 5446643"/>
              <a:gd name="connsiteY2" fmla="*/ 2733261 h 2870752"/>
              <a:gd name="connsiteX3" fmla="*/ 3637722 w 5446643"/>
              <a:gd name="connsiteY3" fmla="*/ 377687 h 2870752"/>
              <a:gd name="connsiteX4" fmla="*/ 5118652 w 5446643"/>
              <a:gd name="connsiteY4" fmla="*/ 1848678 h 2870752"/>
              <a:gd name="connsiteX5" fmla="*/ 5446643 w 5446643"/>
              <a:gd name="connsiteY5" fmla="*/ 0 h 2870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46643" h="2870752">
                <a:moveTo>
                  <a:pt x="0" y="2305878"/>
                </a:moveTo>
                <a:cubicBezTo>
                  <a:pt x="363606" y="1718641"/>
                  <a:pt x="727213" y="1131405"/>
                  <a:pt x="1143000" y="1202635"/>
                </a:cubicBezTo>
                <a:cubicBezTo>
                  <a:pt x="1558787" y="1273865"/>
                  <a:pt x="2078935" y="2870752"/>
                  <a:pt x="2494722" y="2733261"/>
                </a:cubicBezTo>
                <a:cubicBezTo>
                  <a:pt x="2910509" y="2595770"/>
                  <a:pt x="3200400" y="525117"/>
                  <a:pt x="3637722" y="377687"/>
                </a:cubicBezTo>
                <a:cubicBezTo>
                  <a:pt x="4075044" y="230257"/>
                  <a:pt x="4817165" y="1911626"/>
                  <a:pt x="5118652" y="1848678"/>
                </a:cubicBezTo>
                <a:cubicBezTo>
                  <a:pt x="5420139" y="1785730"/>
                  <a:pt x="5433391" y="892865"/>
                  <a:pt x="5446643" y="0"/>
                </a:cubicBezTo>
              </a:path>
            </a:pathLst>
          </a:cu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 sz="1350"/>
          </a:p>
        </p:txBody>
      </p:sp>
      <p:sp>
        <p:nvSpPr>
          <p:cNvPr id="27662" name="TextovéPole 39"/>
          <p:cNvSpPr txBox="1">
            <a:spLocks noChangeArrowheads="1"/>
          </p:cNvSpPr>
          <p:nvPr/>
        </p:nvSpPr>
        <p:spPr bwMode="auto">
          <a:xfrm rot="3301203">
            <a:off x="5142905" y="1668043"/>
            <a:ext cx="1071563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350" dirty="0"/>
              <a:t>kontrakce</a:t>
            </a:r>
          </a:p>
        </p:txBody>
      </p:sp>
      <p:cxnSp>
        <p:nvCxnSpPr>
          <p:cNvPr id="45" name="Přímá spojovací šipka 44"/>
          <p:cNvCxnSpPr/>
          <p:nvPr/>
        </p:nvCxnSpPr>
        <p:spPr>
          <a:xfrm rot="5400000" flipH="1" flipV="1">
            <a:off x="3704035" y="2210991"/>
            <a:ext cx="1285875" cy="53578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ovací šipka 45"/>
          <p:cNvCxnSpPr/>
          <p:nvPr/>
        </p:nvCxnSpPr>
        <p:spPr>
          <a:xfrm rot="16200000" flipH="1">
            <a:off x="5123855" y="1755577"/>
            <a:ext cx="857250" cy="69651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65" name="TextovéPole 51"/>
          <p:cNvSpPr txBox="1">
            <a:spLocks noChangeArrowheads="1"/>
          </p:cNvSpPr>
          <p:nvPr/>
        </p:nvSpPr>
        <p:spPr bwMode="auto">
          <a:xfrm>
            <a:off x="4561285" y="1300162"/>
            <a:ext cx="85725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350" dirty="0"/>
              <a:t>vrchol</a:t>
            </a:r>
          </a:p>
        </p:txBody>
      </p:sp>
      <p:sp>
        <p:nvSpPr>
          <p:cNvPr id="27666" name="TextovéPole 52"/>
          <p:cNvSpPr txBox="1">
            <a:spLocks noChangeArrowheads="1"/>
          </p:cNvSpPr>
          <p:nvPr/>
        </p:nvSpPr>
        <p:spPr bwMode="auto">
          <a:xfrm>
            <a:off x="3704035" y="3496866"/>
            <a:ext cx="85725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350" dirty="0"/>
              <a:t>  dno (sedlo)</a:t>
            </a:r>
          </a:p>
        </p:txBody>
      </p:sp>
      <p:sp>
        <p:nvSpPr>
          <p:cNvPr id="27667" name="TextovéPole 53"/>
          <p:cNvSpPr txBox="1">
            <a:spLocks noChangeArrowheads="1"/>
          </p:cNvSpPr>
          <p:nvPr/>
        </p:nvSpPr>
        <p:spPr bwMode="auto">
          <a:xfrm>
            <a:off x="5740004" y="2907507"/>
            <a:ext cx="750094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350" dirty="0"/>
              <a:t>  dno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350" dirty="0"/>
              <a:t>(sedlo)</a:t>
            </a:r>
          </a:p>
        </p:txBody>
      </p:sp>
      <p:sp>
        <p:nvSpPr>
          <p:cNvPr id="27668" name="Text Box 7"/>
          <p:cNvSpPr txBox="1">
            <a:spLocks noChangeArrowheads="1"/>
          </p:cNvSpPr>
          <p:nvPr/>
        </p:nvSpPr>
        <p:spPr bwMode="auto">
          <a:xfrm>
            <a:off x="6275785" y="1246585"/>
            <a:ext cx="42029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1350" b="1" dirty="0">
                <a:solidFill>
                  <a:schemeClr val="tx2"/>
                </a:solidFill>
              </a:rPr>
              <a:t>Y</a:t>
            </a:r>
            <a:endParaRPr lang="cs-CZ" altLang="cs-CZ" sz="1350" b="1" baseline="-25000" dirty="0">
              <a:solidFill>
                <a:schemeClr val="tx2"/>
              </a:solidFill>
            </a:endParaRPr>
          </a:p>
        </p:txBody>
      </p:sp>
      <p:cxnSp>
        <p:nvCxnSpPr>
          <p:cNvPr id="22" name="Přímá spojovací šipka 21"/>
          <p:cNvCxnSpPr/>
          <p:nvPr/>
        </p:nvCxnSpPr>
        <p:spPr>
          <a:xfrm>
            <a:off x="3982641" y="4179094"/>
            <a:ext cx="2035969" cy="1191"/>
          </a:xfrm>
          <a:prstGeom prst="straightConnector1">
            <a:avLst/>
          </a:prstGeom>
          <a:ln w="28575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3814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132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5" grpId="0"/>
      <p:bldP spid="132129" grpId="0" animBg="1"/>
      <p:bldP spid="27659" grpId="0"/>
      <p:bldP spid="27660" grpId="0"/>
      <p:bldP spid="27662" grpId="0"/>
      <p:bldP spid="27665" grpId="0"/>
      <p:bldP spid="27666" grpId="0"/>
      <p:bldP spid="27667" grpId="0"/>
      <p:bldP spid="2766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b="1" dirty="0" smtClean="0"/>
              <a:t>jeden </a:t>
            </a:r>
            <a:r>
              <a:rPr lang="cs-CZ" sz="2000" b="1" dirty="0"/>
              <a:t>cyklus </a:t>
            </a:r>
            <a:r>
              <a:rPr lang="cs-CZ" sz="2000" dirty="0">
                <a:solidFill>
                  <a:srgbClr val="000000"/>
                </a:solidFill>
              </a:rPr>
              <a:t>= pohyb ekonomiky  mezi dvěma stejnými body obratu - ze sedla (vrcholu) do sedla (vrcholu)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b="1" dirty="0"/>
              <a:t>perioda cyklu </a:t>
            </a:r>
            <a:r>
              <a:rPr lang="cs-CZ" sz="2000" dirty="0">
                <a:solidFill>
                  <a:srgbClr val="000000"/>
                </a:solidFill>
              </a:rPr>
              <a:t>(délka cyklu) = doba, za kterou ekonomika projde jedním hospodářským cyklem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b="1" dirty="0"/>
              <a:t>amplituda cyklu </a:t>
            </a:r>
            <a:r>
              <a:rPr lang="cs-CZ" sz="2000" dirty="0">
                <a:solidFill>
                  <a:srgbClr val="000000"/>
                </a:solidFill>
              </a:rPr>
              <a:t>= hloubka poklesu, respektive výška expanze cyklu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b="1" dirty="0"/>
              <a:t>fáze cyklu </a:t>
            </a:r>
            <a:r>
              <a:rPr lang="cs-CZ" sz="2000" dirty="0">
                <a:solidFill>
                  <a:srgbClr val="000000"/>
                </a:solidFill>
              </a:rPr>
              <a:t>= fáze, ze kterých se skládá hospodářský </a:t>
            </a:r>
            <a:r>
              <a:rPr lang="cs-CZ" sz="2000" dirty="0" smtClean="0">
                <a:solidFill>
                  <a:srgbClr val="000000"/>
                </a:solidFill>
              </a:rPr>
              <a:t>cyklus</a:t>
            </a:r>
            <a:endParaRPr lang="cs-CZ" sz="2000" dirty="0">
              <a:solidFill>
                <a:srgbClr val="000000"/>
              </a:solidFill>
            </a:endParaRPr>
          </a:p>
          <a:p>
            <a:pPr marL="895350" lvl="0" indent="-3556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i="1" dirty="0">
                <a:solidFill>
                  <a:srgbClr val="000000"/>
                </a:solidFill>
              </a:rPr>
              <a:t>expanze</a:t>
            </a:r>
            <a:r>
              <a:rPr lang="cs-CZ" sz="2000" dirty="0">
                <a:solidFill>
                  <a:srgbClr val="000000"/>
                </a:solidFill>
              </a:rPr>
              <a:t> – tvoří ji oživení a </a:t>
            </a:r>
            <a:r>
              <a:rPr lang="cs-CZ" sz="2000" dirty="0" smtClean="0">
                <a:solidFill>
                  <a:srgbClr val="000000"/>
                </a:solidFill>
              </a:rPr>
              <a:t>boom</a:t>
            </a:r>
          </a:p>
          <a:p>
            <a:pPr marL="895350" lvl="0" indent="-355600" algn="just">
              <a:spcBef>
                <a:spcPts val="0"/>
              </a:spcBef>
              <a:spcAft>
                <a:spcPts val="600"/>
              </a:spcAft>
              <a:buClr>
                <a:srgbClr val="30787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i="1" dirty="0">
                <a:solidFill>
                  <a:srgbClr val="000000"/>
                </a:solidFill>
              </a:rPr>
              <a:t>vrchol</a:t>
            </a:r>
            <a:r>
              <a:rPr lang="cs-CZ" sz="2000" dirty="0">
                <a:solidFill>
                  <a:srgbClr val="000000"/>
                </a:solidFill>
              </a:rPr>
              <a:t> – lokální maximum jednoho cyklu</a:t>
            </a:r>
          </a:p>
          <a:p>
            <a:pPr marL="895350" lvl="0" indent="-3556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i="1" dirty="0" smtClean="0">
                <a:solidFill>
                  <a:srgbClr val="000000"/>
                </a:solidFill>
              </a:rPr>
              <a:t>kontrakce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  <a:r>
              <a:rPr lang="cs-CZ" sz="2000" dirty="0">
                <a:solidFill>
                  <a:srgbClr val="000000"/>
                </a:solidFill>
              </a:rPr>
              <a:t>– tvoří ji recese nebo deprese</a:t>
            </a:r>
          </a:p>
          <a:p>
            <a:pPr marL="895350" lvl="0" indent="-3556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i="1" dirty="0">
                <a:solidFill>
                  <a:srgbClr val="000000"/>
                </a:solidFill>
              </a:rPr>
              <a:t>dno (sedlo) </a:t>
            </a:r>
            <a:r>
              <a:rPr lang="cs-CZ" sz="2000" dirty="0">
                <a:solidFill>
                  <a:srgbClr val="000000"/>
                </a:solidFill>
              </a:rPr>
              <a:t>– lokální minimum jednoho cyklu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buClr>
                <a:schemeClr val="tx1"/>
              </a:buClr>
              <a:buSzPct val="120000"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Fáze hospodářského cyklu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791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13745" y="1059582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altLang="cs-CZ" sz="2400" dirty="0">
                <a:solidFill>
                  <a:srgbClr val="000000"/>
                </a:solidFill>
              </a:rPr>
              <a:t>ve které fázi se ekonomika nachází nebo kam má nakročeno poznáme </a:t>
            </a:r>
            <a:r>
              <a:rPr lang="cs-CZ" altLang="cs-CZ" sz="2400" dirty="0" smtClean="0">
                <a:solidFill>
                  <a:srgbClr val="000000"/>
                </a:solidFill>
              </a:rPr>
              <a:t>podle  </a:t>
            </a:r>
            <a:r>
              <a:rPr lang="cs-CZ" altLang="cs-CZ" sz="2400" dirty="0">
                <a:solidFill>
                  <a:srgbClr val="000000"/>
                </a:solidFill>
              </a:rPr>
              <a:t>indikátorů fáze cyklu:</a:t>
            </a:r>
          </a:p>
          <a:p>
            <a:pPr marL="895350" indent="-355600">
              <a:buFont typeface="Wingdings" panose="05000000000000000000" pitchFamily="2" charset="2"/>
              <a:buChar char="Ø"/>
            </a:pPr>
            <a:r>
              <a:rPr lang="cs-CZ" altLang="cs-CZ" sz="2400" b="1" dirty="0"/>
              <a:t>předstihové</a:t>
            </a:r>
            <a:r>
              <a:rPr lang="cs-CZ" altLang="cs-CZ" sz="2400" dirty="0"/>
              <a:t> – </a:t>
            </a:r>
            <a:r>
              <a:rPr lang="cs-CZ" altLang="cs-CZ" sz="2400" dirty="0">
                <a:solidFill>
                  <a:srgbClr val="000000"/>
                </a:solidFill>
              </a:rPr>
              <a:t>vývoj akciových indexů, vývoj cen aktiv (či komodit)</a:t>
            </a:r>
          </a:p>
          <a:p>
            <a:pPr marL="895350" indent="-355600">
              <a:buFont typeface="Wingdings" panose="05000000000000000000" pitchFamily="2" charset="2"/>
              <a:buChar char="Ø"/>
            </a:pPr>
            <a:r>
              <a:rPr lang="cs-CZ" altLang="cs-CZ" sz="2400" b="1" dirty="0"/>
              <a:t>současné</a:t>
            </a:r>
            <a:r>
              <a:rPr lang="cs-CZ" altLang="cs-CZ" sz="2400" dirty="0"/>
              <a:t> – </a:t>
            </a:r>
            <a:r>
              <a:rPr lang="cs-CZ" altLang="cs-CZ" sz="2400" dirty="0">
                <a:solidFill>
                  <a:srgbClr val="000000"/>
                </a:solidFill>
              </a:rPr>
              <a:t>vývoj inflace, průmyslové výroby, tržeb</a:t>
            </a:r>
          </a:p>
          <a:p>
            <a:pPr marL="895350" indent="-355600">
              <a:buFont typeface="Wingdings" panose="05000000000000000000" pitchFamily="2" charset="2"/>
              <a:buChar char="Ø"/>
            </a:pPr>
            <a:r>
              <a:rPr lang="cs-CZ" altLang="cs-CZ" sz="2400" b="1" dirty="0"/>
              <a:t>zpožděné</a:t>
            </a:r>
            <a:r>
              <a:rPr lang="cs-CZ" altLang="cs-CZ" sz="2400" dirty="0"/>
              <a:t> – </a:t>
            </a:r>
            <a:r>
              <a:rPr lang="cs-CZ" altLang="cs-CZ" sz="2400" dirty="0">
                <a:solidFill>
                  <a:srgbClr val="000000"/>
                </a:solidFill>
              </a:rPr>
              <a:t>vývoj nezaměstnanosti, mezd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b="1" dirty="0" smtClean="0"/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buClr>
                <a:schemeClr val="tx1"/>
              </a:buClr>
              <a:buSzPct val="120000"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Indikátory určité fáze hospodářského cyklu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700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4294967295"/>
          </p:nvPr>
        </p:nvPicPr>
        <p:blipFill>
          <a:blip r:embed="rId3"/>
          <a:stretch>
            <a:fillRect/>
          </a:stretch>
        </p:blipFill>
        <p:spPr>
          <a:xfrm>
            <a:off x="827584" y="987574"/>
            <a:ext cx="7272808" cy="3053616"/>
          </a:xfrm>
          <a:prstGeom prst="rect">
            <a:avLst/>
          </a:prstGeom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/>
              <a:t>Hospodářský cyklus ČR (1990 – 2012)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827584" y="4041190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000000"/>
                </a:solidFill>
              </a:rPr>
              <a:t>Zdroj: ČSÚ (2015)</a:t>
            </a:r>
            <a:endParaRPr lang="cs-CZ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67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b="1" dirty="0" err="1" smtClean="0"/>
              <a:t>Kitchinovy</a:t>
            </a:r>
            <a:r>
              <a:rPr lang="cs-CZ" sz="2000" b="1" dirty="0" smtClean="0"/>
              <a:t> cykly</a:t>
            </a:r>
          </a:p>
          <a:p>
            <a:pPr marL="900113" lvl="0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000000"/>
                </a:solidFill>
              </a:rPr>
              <a:t>Krátkodobé, průměrně trvají 18 – 40 měsíců</a:t>
            </a:r>
          </a:p>
          <a:p>
            <a:pPr marL="900113" lvl="0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000000"/>
                </a:solidFill>
              </a:rPr>
              <a:t>Jsou způsobeny výkyvy v zásobách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b="1" dirty="0" err="1" smtClean="0"/>
              <a:t>Juglarovy</a:t>
            </a:r>
            <a:r>
              <a:rPr lang="cs-CZ" sz="2000" b="1" dirty="0" smtClean="0"/>
              <a:t> cykly</a:t>
            </a:r>
          </a:p>
          <a:p>
            <a:pPr marL="900113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Střednědobé, průměrně trvají 10 – 11 let</a:t>
            </a:r>
          </a:p>
          <a:p>
            <a:pPr marL="900113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Jsou způsobeny výkyvy v investicích do fixního </a:t>
            </a:r>
            <a:r>
              <a:rPr lang="cs-CZ" sz="2000" dirty="0" smtClean="0">
                <a:solidFill>
                  <a:srgbClr val="000000"/>
                </a:solidFill>
              </a:rPr>
              <a:t>kapitálu</a:t>
            </a: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b="1" dirty="0" smtClean="0"/>
              <a:t>Kondratěvovy cykly</a:t>
            </a:r>
          </a:p>
          <a:p>
            <a:pPr marL="900113" lvl="0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000000"/>
                </a:solidFill>
              </a:rPr>
              <a:t>Dlouhodobé, průměrně trvají 50 – 60 let</a:t>
            </a:r>
          </a:p>
          <a:p>
            <a:pPr marL="900113" lvl="0" indent="-363538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altLang="cs-CZ" sz="2000" dirty="0">
                <a:solidFill>
                  <a:srgbClr val="000000"/>
                </a:solidFill>
              </a:rPr>
              <a:t>Jsou způsobeny výkyvy investic do technologií, politickými jevy (války, revoluce), objevem strategických surovin apod.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buClr>
                <a:schemeClr val="tx1"/>
              </a:buClr>
              <a:buSzPct val="120000"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Typy hospodářských cyklů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129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Mi_4_TEORIE SPOTŘEBITELSKÉ POPTÁVKY</Template>
  <TotalTime>5555</TotalTime>
  <Words>2137</Words>
  <Application>Microsoft Office PowerPoint</Application>
  <PresentationFormat>Předvádění na obrazovce (16:9)</PresentationFormat>
  <Paragraphs>342</Paragraphs>
  <Slides>36</Slides>
  <Notes>27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36</vt:i4>
      </vt:variant>
    </vt:vector>
  </HeadingPairs>
  <TitlesOfParts>
    <vt:vector size="42" baseType="lpstr">
      <vt:lpstr>Arial</vt:lpstr>
      <vt:lpstr>Calibri</vt:lpstr>
      <vt:lpstr>Times New Roman</vt:lpstr>
      <vt:lpstr>Wingdings</vt:lpstr>
      <vt:lpstr>SLU</vt:lpstr>
      <vt:lpstr>1_SLU</vt:lpstr>
      <vt:lpstr>Název prezentace</vt:lpstr>
      <vt:lpstr> HOSPODÁŘSKÝ  CYKLUS</vt:lpstr>
      <vt:lpstr>Obsah prezentace</vt:lpstr>
      <vt:lpstr>Hospodářský cyklus</vt:lpstr>
      <vt:lpstr>Fáze hospodářského cyklu</vt:lpstr>
      <vt:lpstr>Fáze hospodářského cyklu</vt:lpstr>
      <vt:lpstr>Indikátory určité fáze hospodářského cyklu</vt:lpstr>
      <vt:lpstr>Hospodářský cyklus ČR (1990 – 2012)</vt:lpstr>
      <vt:lpstr>Typy hospodářských cyklů</vt:lpstr>
      <vt:lpstr>Zdroje (příčiny) hospodářského cyklu</vt:lpstr>
      <vt:lpstr>Zdroje (příčiny) hospodářského cyklu</vt:lpstr>
      <vt:lpstr>Zdroje (příčiny) HC na straně AD</vt:lpstr>
      <vt:lpstr>Zdroje (příčiny) HC na straně AS</vt:lpstr>
      <vt:lpstr>Teorie hospodářského cyklu</vt:lpstr>
      <vt:lpstr>Monetární teorie hospodářského cyklu</vt:lpstr>
      <vt:lpstr>Monetární model hospodářského cyklu</vt:lpstr>
      <vt:lpstr>Závěry monetární teorie hospodářského cyklu</vt:lpstr>
      <vt:lpstr>Teorie rovnovážného hospodářského cyklu</vt:lpstr>
      <vt:lpstr>Model rovnovážného hospodářského cyklu</vt:lpstr>
      <vt:lpstr>Závěry teorie rovnovážného HC</vt:lpstr>
      <vt:lpstr>Teorie reálného hospodářského cyklu</vt:lpstr>
      <vt:lpstr>Model rovnovážného hospodářského cyklu</vt:lpstr>
      <vt:lpstr>Závěry teorie reálného HC</vt:lpstr>
      <vt:lpstr>Model multiplikátoru a akcelerátoru</vt:lpstr>
      <vt:lpstr>Model multiplikátoru a akcelerátoru</vt:lpstr>
      <vt:lpstr>Model multiplikátoru a akcelerátoru</vt:lpstr>
      <vt:lpstr>HC v koncepci nové keynesovské ekonomie</vt:lpstr>
      <vt:lpstr>Teorie hospodářského politického cyklu</vt:lpstr>
      <vt:lpstr>Teorie hospodářského politického cyklu</vt:lpstr>
      <vt:lpstr>Teorie hospodářského politického cyklu</vt:lpstr>
      <vt:lpstr>Teorie hospodářského politického cyklu</vt:lpstr>
      <vt:lpstr>Teorie hospodářského politického cyklu</vt:lpstr>
      <vt:lpstr>Stabilizační hospodářská politika</vt:lpstr>
      <vt:lpstr>Stabilizační hospodářská politika</vt:lpstr>
      <vt:lpstr>Zdroje</vt:lpstr>
      <vt:lpstr>  Děkuji za pozornost a přeji hezký den  ☺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Kotlanova</cp:lastModifiedBy>
  <cp:revision>379</cp:revision>
  <dcterms:created xsi:type="dcterms:W3CDTF">2016-07-06T15:42:34Z</dcterms:created>
  <dcterms:modified xsi:type="dcterms:W3CDTF">2018-04-24T07:35:32Z</dcterms:modified>
</cp:coreProperties>
</file>