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8" r:id="rId6"/>
    <p:sldId id="273" r:id="rId7"/>
    <p:sldId id="260" r:id="rId8"/>
    <p:sldId id="263" r:id="rId9"/>
    <p:sldId id="269" r:id="rId10"/>
    <p:sldId id="270" r:id="rId11"/>
    <p:sldId id="271" r:id="rId12"/>
    <p:sldId id="272" r:id="rId13"/>
    <p:sldId id="265" r:id="rId14"/>
    <p:sldId id="266" r:id="rId15"/>
    <p:sldId id="26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8" autoAdjust="0"/>
    <p:restoredTop sz="94660"/>
  </p:normalViewPr>
  <p:slideViewPr>
    <p:cSldViewPr snapToGrid="0">
      <p:cViewPr>
        <p:scale>
          <a:sx n="67" d="100"/>
          <a:sy n="67" d="100"/>
        </p:scale>
        <p:origin x="60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media.slu.cz/videolist.ph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lebiedzik@opf.slu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626" y="552788"/>
            <a:ext cx="12192000" cy="1629294"/>
          </a:xfrm>
        </p:spPr>
        <p:txBody>
          <a:bodyPr>
            <a:noAutofit/>
          </a:bodyPr>
          <a:lstStyle/>
          <a:p>
            <a:pPr algn="ctr"/>
            <a:r>
              <a:rPr lang="cs-CZ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MAKROEKONOMIe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31267" y="2585851"/>
            <a:ext cx="6394075" cy="810491"/>
          </a:xfrm>
        </p:spPr>
        <p:txBody>
          <a:bodyPr>
            <a:noAutofit/>
          </a:bodyPr>
          <a:lstStyle/>
          <a:p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EVSNPMAB_ Prezenční studium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568841" y="3687588"/>
            <a:ext cx="5527159" cy="17373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44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Úvodní informace k absolvování předmětu</a:t>
            </a:r>
          </a:p>
        </p:txBody>
      </p:sp>
      <p:pic>
        <p:nvPicPr>
          <p:cNvPr id="1026" name="Picture 2" descr="Makroekonomie I - Detail kurzu - Edooca.cz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2099" y="2701636"/>
            <a:ext cx="6245153" cy="3709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4295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STRUKTURA PŘEDNÁŠEK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4484" y="1854260"/>
            <a:ext cx="11525325" cy="5003740"/>
          </a:xfrm>
        </p:spPr>
        <p:txBody>
          <a:bodyPr anchor="t">
            <a:noAutofit/>
          </a:bodyPr>
          <a:lstStyle/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4"/>
            </a:pPr>
            <a:r>
              <a:rPr lang="cs-CZ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Model IS-ELM, hospodářská politika v modelu IS-ELM: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anose="02040503050406030204" pitchFamily="18" charset="0"/>
                <a:ea typeface="Cambria Math" panose="02040503050406030204" pitchFamily="18" charset="0"/>
              </a:rPr>
              <a:t>Nedostatky modelu IS-LM východiska konstrukce modelu IS-ELM. Vliv změn v očekávané míře inflace na úroveň důchodu v ekonomice. Hospodářsko-politické implikace modelu IS-ELM.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1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5"/>
            </a:pPr>
            <a:r>
              <a:rPr lang="cs-CZ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Makroekonomie otevřené ekonomiky: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anose="02040503050406030204" pitchFamily="18" charset="0"/>
                <a:ea typeface="Cambria Math" panose="02040503050406030204" pitchFamily="18" charset="0"/>
              </a:rPr>
              <a:t>Rovnovážná úroveň produktu v otevřené ekonomice, bilance zboží a služeb běžný účet, čisté vývozy a jejich determinanty, determinanty dovozu a vývozu, vliv změny měnového kurzu na tuzemské dovozy a vývozy, autonomní vývozy, funkce dovozu, autonomní dovozy, dovozy závislé na tuzemském důchodu, mezní sklon k dovozu. Model IS-LM-BP a rovnovážný produkt.</a:t>
            </a:r>
          </a:p>
          <a:p>
            <a:pPr marL="324000" lvl="1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1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6"/>
            </a:pPr>
            <a:r>
              <a:rPr lang="cs-CZ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Fiskální a monetární politika v modelu IS-LM-BP: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anose="02040503050406030204" pitchFamily="18" charset="0"/>
                <a:ea typeface="Cambria Math" panose="02040503050406030204" pitchFamily="18" charset="0"/>
              </a:rPr>
              <a:t>Účinnost fiskální a monetární politiky prizmatem modelu IS-LM-BP v podmínkách dokonalé mobility kapitálu a v systému pevných a pružných měnových kurzů.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4"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221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STRUKTURA PŘEDNÁŠEK III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4568" y="1778844"/>
            <a:ext cx="11782863" cy="5003740"/>
          </a:xfrm>
        </p:spPr>
        <p:txBody>
          <a:bodyPr anchor="t">
            <a:noAutofit/>
          </a:bodyPr>
          <a:lstStyle/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7"/>
            </a:pPr>
            <a:r>
              <a:rPr lang="cs-CZ" sz="195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Platební bilance: 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950" dirty="0">
                <a:latin typeface="Cambria Math" panose="02040503050406030204" pitchFamily="18" charset="0"/>
                <a:ea typeface="Cambria Math" panose="02040503050406030204" pitchFamily="18" charset="0"/>
              </a:rPr>
              <a:t>Platební bilance, její kategorie. Mezinárodní tok zboží služeb a kapitálu a domácí ekonomika. Vyrovnávaní bilance na běžném účtu a platební bilanci jako celku. Vyrovnávací mechanismy v platební bilanci.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195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8"/>
            </a:pPr>
            <a:r>
              <a:rPr lang="cs-CZ" sz="195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Model AD-AS a jeho dynamizace, fiskální a monetární politika v modelu AD-AS: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950" dirty="0">
                <a:latin typeface="Cambria Math" panose="02040503050406030204" pitchFamily="18" charset="0"/>
                <a:ea typeface="Cambria Math" panose="02040503050406030204" pitchFamily="18" charset="0"/>
              </a:rPr>
              <a:t>Agregátní poptávka a její struktura, odvození křivky agregátní poptávky v uzavřené ekonomice z modelu IS-LM při různých cenových hladinách, charakteristika křivky agregátní poptávky a její formalizace. Vliv fiskální a monetární politiky na křivku agregátní poptávky a agregátní nabídky. Dynamizace modelu AD-AS. Fiskální a monetární politika za předpokladu dynamické křivky agregátní poptávky a agregátní nabídky.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195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9"/>
            </a:pPr>
            <a:r>
              <a:rPr lang="cs-CZ" sz="195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Teorie racionálních očekávání: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950" dirty="0">
                <a:latin typeface="Cambria Math" panose="02040503050406030204" pitchFamily="18" charset="0"/>
                <a:ea typeface="Cambria Math" panose="02040503050406030204" pitchFamily="18" charset="0"/>
              </a:rPr>
              <a:t>Teoretický pohled na problematiku očekávání. Nová klasická makroekonomie versus racionální očekávání v keynesovské ekonomii. Účinky očekávané a neočekávané hospodářské politiky v modelu nových klasických makroekonomů a neklasickém modelu racionálních očekávání.</a:t>
            </a: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7"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4"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921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STRUKTURA PŘEDNÁŠEK 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4569" y="1778844"/>
            <a:ext cx="11541230" cy="5003740"/>
          </a:xfrm>
        </p:spPr>
        <p:txBody>
          <a:bodyPr anchor="t">
            <a:noAutofit/>
          </a:bodyPr>
          <a:lstStyle/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10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Inflace a nezaměstnanost a jejich vzájemný vztah: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Phillipsova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 křivka v keynesiánském a friedmanovském pojetí. </a:t>
            </a:r>
            <a:r>
              <a:rPr lang="cs-CZ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Lucasova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 verze </a:t>
            </a:r>
            <a:r>
              <a:rPr lang="cs-CZ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Phillipsovy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 křivky a její pojetí novou klasickou makroekonomií. </a:t>
            </a:r>
            <a:r>
              <a:rPr lang="cs-CZ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Philipsova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 křivka a koncepce NAIRU.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11"/>
            </a:pPr>
            <a:r>
              <a:rPr lang="pl-PL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Hospodářský cyklus a teorie konjunktury: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Elementární kategorie teorií hospodářského cyklu. Hospodářský cyklus v pojetí monetaristů nové klasické makroekonomie. Teorie reálného hospodářského cyklu. Politické šoky a teorie politického hospodářského cyklu. </a:t>
            </a:r>
            <a:r>
              <a:rPr lang="cs-CZ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Keynesovsky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 orientované teorie hospodářského cyklu a kritika keynesovské spotřební funkce. Hospodářský cyklus v neklasické teorii racionálních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pl-PL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 startAt="12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Měnový kurz, teorie optimální měnové oblasti, její vývoj a možnosti její praktické aplikace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cs-CZ" sz="2200" b="1" dirty="0">
              <a:solidFill>
                <a:schemeClr val="accent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 startAt="13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Ekonomický růst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4"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588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ZÁKLADNÍ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1" y="1913917"/>
            <a:ext cx="12192001" cy="4769685"/>
          </a:xfrm>
        </p:spPr>
        <p:txBody>
          <a:bodyPr anchor="t">
            <a:no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BENASSY, J. P.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, 2011.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Macroeconomic Theory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Oxford University Press. ISBN 9780199924219. </a:t>
            </a:r>
            <a:endParaRPr lang="cs-CZ" altLang="cs-CZ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CAHLÍK, T., M. HLAVÁČEK a J. SEIDLER, 2010.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Praha: Karolinum. ISBN 978-80-246-1906-4. </a:t>
            </a: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DORNBUSCH, R. a S. FISCHER, 1994.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Makroekonomie. 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Praha: SPN a Nadace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Economics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80-04-25 556-6.</a:t>
            </a: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MACH, M., 2002.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 II. Pro magisterské (inženýrské) studium. 1. a 2. část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Slaný: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Melandrium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80-86175-18-9. </a:t>
            </a: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ŠEVELA, M., 2012.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 II. Středně pokročilý kurz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Brno: Mendelova univerzita. ISBN 978-80-7375-609-3. </a:t>
            </a: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SOUKUP, J. A KOL., 2010.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Makroekonomie: moderní přístup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Praha: Management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Press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978-80-7261-219-2. </a:t>
            </a: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HOLMAN, R., 2010.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Makroekonomie: středně pokročilý kurz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Praha: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C.H.Beck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978-80-7179-861-3. </a:t>
            </a: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MANKIW, N., G.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, 2012.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Principles of Macroeconomics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Cengage Learning. ISBN 978-0-538-4306-6. </a:t>
            </a:r>
            <a:endParaRPr lang="cs-CZ" altLang="cs-CZ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SCHILLER, B., 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C. 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HILL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and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S. 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WALL, 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2012.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The Macro Economy Today: 13th Edition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McGraw-Hill Higher Education. ISBN 9780077769581. </a:t>
            </a:r>
            <a:endParaRPr lang="cs-CZ" altLang="cs-CZ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endParaRPr lang="cs-CZ" alt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944602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7112" y="2076148"/>
            <a:ext cx="11637776" cy="4942107"/>
          </a:xfrm>
        </p:spPr>
        <p:txBody>
          <a:bodyPr anchor="t">
            <a:noAutofit/>
          </a:bodyPr>
          <a:lstStyle/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ROZMAHEL, P., 2004.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Macroeconomics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Brno: Mendelova univerzita. ISBN 80-7157-817-7. 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JONES, CH. I., 2011.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Macroeconomics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New York: W. W.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Norton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&amp;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Company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978-0-393-93423-6.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HALL, R. E. and D. H. PAPELL, 2011.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Macroeconomics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Economic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Growth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Fluctuations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And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Policy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New York: W. W.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Norton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&amp;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Company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978-0-393-97515-4. 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MACH, M., 2002.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Makroekonomie. Pokročilejší analýza III. část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Slaný: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Melandrium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80-86175-22-7. 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MANSOOR, M., 2010.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 v praxi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Praha: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Wolters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Kluwer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Česká republika. ISBN 978-80-7357-560-1. 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WAWROSZ, P., H. HEISSLER a P. MACH, 2012.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Reálie v makroekonomii: odborné texty, mediální reflexe, praktické analýzy.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Praha: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Wolters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Kluwer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Česká republika. ISBN 978-80-7357-848-0. 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SCHILLER, B. R., L. WILSON and M. MAIER, 2005.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Study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Guide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 T/a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The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Macro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Economy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Today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 10e..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McGraw-Hill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9780073042244. 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endParaRPr lang="cs-CZ" alt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9134989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60911" cy="1013800"/>
          </a:xfrm>
        </p:spPr>
        <p:txBody>
          <a:bodyPr>
            <a:noAutofit/>
          </a:bodyPr>
          <a:lstStyle/>
          <a:p>
            <a:pPr algn="ctr"/>
            <a:r>
              <a:rPr lang="cs-CZ" sz="4800" dirty="0">
                <a:latin typeface="Cambria Math" panose="02040503050406030204" pitchFamily="18" charset="0"/>
                <a:ea typeface="Cambria Math" panose="02040503050406030204" pitchFamily="18" charset="0"/>
              </a:rPr>
              <a:t>DALŠÍ MATERIÁLY VHODNÉ KE STUDIU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8447" y="2682769"/>
            <a:ext cx="11855106" cy="1600562"/>
          </a:xfrm>
        </p:spPr>
        <p:txBody>
          <a:bodyPr anchor="t">
            <a:normAutofit/>
          </a:bodyPr>
          <a:lstStyle/>
          <a:p>
            <a:pPr lvl="1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Přednášky Makroekonomie B (pokročilý kurz) doc. Ing. Mariana </a:t>
            </a:r>
            <a:r>
              <a:rPr lang="cs-CZ" sz="2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Lebiedzika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, Ph.D. naleznete na odkaze:</a:t>
            </a:r>
            <a:r>
              <a:rPr lang="cs-CZ" sz="28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cs-CZ" sz="28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http://media.slu.cz/videolist.php</a:t>
            </a:r>
            <a:r>
              <a:rPr lang="cs-CZ" sz="28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sz="2800" i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- filtr Makroekonomie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324325" y="2067594"/>
            <a:ext cx="567695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VIDEOPŘEDNÁŠKY:</a:t>
            </a:r>
          </a:p>
        </p:txBody>
      </p:sp>
      <p:sp>
        <p:nvSpPr>
          <p:cNvPr id="4" name="Obdélník 3"/>
          <p:cNvSpPr/>
          <p:nvPr/>
        </p:nvSpPr>
        <p:spPr>
          <a:xfrm>
            <a:off x="468070" y="5221588"/>
            <a:ext cx="69199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Studijní opora Makroekonomie, viz IS SU.</a:t>
            </a:r>
          </a:p>
        </p:txBody>
      </p:sp>
      <p:sp>
        <p:nvSpPr>
          <p:cNvPr id="6" name="Podnadpis 2">
            <a:extLst>
              <a:ext uri="{FF2B5EF4-FFF2-40B4-BE49-F238E27FC236}">
                <a16:creationId xmlns:a16="http://schemas.microsoft.com/office/drawing/2014/main" id="{6D2D8ACF-E19C-4318-9BE2-E0060E431B01}"/>
              </a:ext>
            </a:extLst>
          </p:cNvPr>
          <p:cNvSpPr txBox="1">
            <a:spLocks/>
          </p:cNvSpPr>
          <p:nvPr/>
        </p:nvSpPr>
        <p:spPr>
          <a:xfrm>
            <a:off x="324325" y="4526562"/>
            <a:ext cx="567695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SKRIPTA:</a:t>
            </a:r>
          </a:p>
        </p:txBody>
      </p:sp>
    </p:spTree>
    <p:extLst>
      <p:ext uri="{BB962C8B-B14F-4D97-AF65-F5344CB8AC3E}">
        <p14:creationId xmlns:p14="http://schemas.microsoft.com/office/powerpoint/2010/main" val="115719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ZÁKLADNÍ INFORMACE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199165" y="1985817"/>
            <a:ext cx="440236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PŘEDNÁŠKY</a:t>
            </a: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6271042" y="1985817"/>
            <a:ext cx="440236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SEMINÁŘE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199165" y="2609576"/>
            <a:ext cx="6727010" cy="414586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</a:pPr>
            <a:r>
              <a:rPr lang="cs-CZ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doc. Ing. Marian LEBIEDZIK, Ph.D.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Katedra ekonomie a veřejné správy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Kancelář A301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("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+420 596 398 248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*"/>
            </a:pPr>
            <a:r>
              <a:rPr lang="cs-CZ" sz="2800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lebiedzik</a:t>
            </a:r>
            <a:r>
              <a:rPr lang="cs-CZ" sz="2800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@opf.slu.cz</a:t>
            </a:r>
            <a:endParaRPr lang="cs-CZ" sz="2800" dirty="0">
              <a:solidFill>
                <a:schemeClr val="accent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cs-CZ" sz="2800" dirty="0">
              <a:solidFill>
                <a:schemeClr val="accent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Konzultace: 	</a:t>
            </a:r>
            <a:r>
              <a:rPr lang="cs-CZ" sz="28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pondělí 10:30 – 12:30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			středa 7:30 – 9:30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				jinak dle domluvy e-mailem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A226F89E-49DB-4B04-A0F3-B480A14B4EAD}"/>
              </a:ext>
            </a:extLst>
          </p:cNvPr>
          <p:cNvSpPr txBox="1">
            <a:spLocks/>
          </p:cNvSpPr>
          <p:nvPr/>
        </p:nvSpPr>
        <p:spPr>
          <a:xfrm>
            <a:off x="6271042" y="2604366"/>
            <a:ext cx="6727010" cy="414586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Clr>
                <a:schemeClr val="accent3">
                  <a:lumMod val="60000"/>
                  <a:lumOff val="40000"/>
                </a:schemeClr>
              </a:buClr>
            </a:pPr>
            <a:r>
              <a:rPr lang="cs-CZ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Ing. Petra CHMIELOVÁ, Ph.D.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Katedra ekonomie a veřejné správy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Kancelář A236</a:t>
            </a:r>
          </a:p>
          <a:p>
            <a:pPr>
              <a:spcAft>
                <a:spcPts val="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("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+420 596 398 267</a:t>
            </a:r>
          </a:p>
          <a:p>
            <a:pPr>
              <a:spcAft>
                <a:spcPts val="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*"/>
            </a:pPr>
            <a:r>
              <a:rPr lang="cs-CZ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chmielova</a:t>
            </a:r>
            <a:r>
              <a:rPr lang="cs-CZ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@opf.slu.cz</a:t>
            </a:r>
            <a:endParaRPr lang="cs-CZ" sz="2800" dirty="0">
              <a:solidFill>
                <a:schemeClr val="accent3">
                  <a:lumMod val="60000"/>
                  <a:lumOff val="4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cs-CZ" sz="2800" dirty="0">
              <a:solidFill>
                <a:schemeClr val="accent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Konzultace: 	</a:t>
            </a:r>
            <a:r>
              <a:rPr lang="cs-CZ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pondělí 11:30 – 13:30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			úterý 12:00 – 13:00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				jinak dle domluvy e-mailem</a:t>
            </a:r>
          </a:p>
        </p:txBody>
      </p:sp>
    </p:spTree>
    <p:extLst>
      <p:ext uri="{BB962C8B-B14F-4D97-AF65-F5344CB8AC3E}">
        <p14:creationId xmlns:p14="http://schemas.microsoft.com/office/powerpoint/2010/main" val="140948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PODMÍNKY ABSOLVOVÁNÍ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98297" y="2241151"/>
            <a:ext cx="8300746" cy="4272770"/>
          </a:xfrm>
        </p:spPr>
        <p:txBody>
          <a:bodyPr anchor="t"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4000" dirty="0">
                <a:latin typeface="Cambria Math" panose="02040503050406030204" pitchFamily="18" charset="0"/>
                <a:ea typeface="Cambria Math" panose="02040503050406030204" pitchFamily="18" charset="0"/>
              </a:rPr>
              <a:t>60 % účast na seminářích.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4000" dirty="0">
                <a:latin typeface="Cambria Math" panose="02040503050406030204" pitchFamily="18" charset="0"/>
                <a:ea typeface="Cambria Math" panose="02040503050406030204" pitchFamily="18" charset="0"/>
              </a:rPr>
              <a:t>Aktivita v seminářích.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4000" dirty="0">
                <a:latin typeface="Cambria Math" panose="02040503050406030204" pitchFamily="18" charset="0"/>
                <a:ea typeface="Cambria Math" panose="02040503050406030204" pitchFamily="18" charset="0"/>
              </a:rPr>
              <a:t>Průběžný test.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4000" dirty="0">
                <a:latin typeface="Cambria Math" panose="02040503050406030204" pitchFamily="18" charset="0"/>
                <a:ea typeface="Cambria Math" panose="02040503050406030204" pitchFamily="18" charset="0"/>
              </a:rPr>
              <a:t>Kombinovaná zkouška. </a:t>
            </a:r>
          </a:p>
        </p:txBody>
      </p:sp>
    </p:spTree>
    <p:extLst>
      <p:ext uri="{BB962C8B-B14F-4D97-AF65-F5344CB8AC3E}">
        <p14:creationId xmlns:p14="http://schemas.microsoft.com/office/powerpoint/2010/main" val="519547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Podmínky na seminářích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3274" y="2380050"/>
            <a:ext cx="11267582" cy="897337"/>
          </a:xfrm>
        </p:spPr>
        <p:txBody>
          <a:bodyPr anchor="t">
            <a:noAutofit/>
          </a:bodyPr>
          <a:lstStyle/>
          <a:p>
            <a:pPr algn="just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Podmínkou absolvování předmětu je </a:t>
            </a:r>
            <a:r>
              <a:rPr lang="cs-CZ" sz="28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povinná účast na seminářích v rozsahu minimálně 60 % z uskutečněných seminářů 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(tzn. student v tomto semestru musí být přítomen minimálně na 5ti seminářích).  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283274" y="1899740"/>
            <a:ext cx="567695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DOCHÁZKA: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283274" y="3905671"/>
            <a:ext cx="6503118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BODY KE ZKOUŠCE: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83274" y="4483405"/>
            <a:ext cx="11340717" cy="1013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cs-CZ" sz="28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Za aktivitu na seminářích 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můžete získat </a:t>
            </a:r>
            <a:r>
              <a:rPr lang="cs-CZ" sz="28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maximálně 10 bodů. </a:t>
            </a:r>
          </a:p>
          <a:p>
            <a:pPr>
              <a:spcBef>
                <a:spcPts val="0"/>
              </a:spcBef>
            </a:pPr>
            <a:r>
              <a:rPr lang="cs-CZ" sz="28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 průběžného testu 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můžete získat </a:t>
            </a:r>
            <a:r>
              <a:rPr lang="cs-CZ" sz="28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maximálně 30 bodů.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48D1ECE2-9E50-4443-B224-E7D29471D34D}"/>
              </a:ext>
            </a:extLst>
          </p:cNvPr>
          <p:cNvSpPr txBox="1">
            <a:spLocks/>
          </p:cNvSpPr>
          <p:nvPr/>
        </p:nvSpPr>
        <p:spPr>
          <a:xfrm>
            <a:off x="296456" y="5714028"/>
            <a:ext cx="11327535" cy="10000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Celkem</a:t>
            </a:r>
            <a:r>
              <a:rPr lang="cs-CZ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ze seminářů můžete získat </a:t>
            </a:r>
            <a:r>
              <a:rPr lang="cs-CZ" sz="28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maximálně 40 bodů</a:t>
            </a:r>
            <a:r>
              <a:rPr lang="cs-CZ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, které se vám započítávají ke zkoušce. </a:t>
            </a:r>
          </a:p>
        </p:txBody>
      </p:sp>
    </p:spTree>
    <p:extLst>
      <p:ext uri="{BB962C8B-B14F-4D97-AF65-F5344CB8AC3E}">
        <p14:creationId xmlns:p14="http://schemas.microsoft.com/office/powerpoint/2010/main" val="553360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Podmínky na seminářích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346241" y="1882829"/>
            <a:ext cx="567695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Aktivita na seminářích: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6647231-9CD5-4FF2-841B-68938A3EB21B}"/>
              </a:ext>
            </a:extLst>
          </p:cNvPr>
          <p:cNvSpPr txBox="1">
            <a:spLocks/>
          </p:cNvSpPr>
          <p:nvPr/>
        </p:nvSpPr>
        <p:spPr>
          <a:xfrm>
            <a:off x="257794" y="2398732"/>
            <a:ext cx="11530794" cy="442156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Na seminářích studenti nepřijímají pasivně informace, ale mají možnost nad tématem diskutovat. Snažit se reagovat na dotazy vyučujícího a aplikovat informace z přednášek. </a:t>
            </a:r>
          </a:p>
          <a:p>
            <a:pPr algn="just"/>
            <a:endParaRPr lang="cs-CZ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just"/>
            <a:r>
              <a:rPr lang="cs-CZ" sz="3200" b="1" u="sng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Body za aktivitu bude možno získat následovně: </a:t>
            </a:r>
          </a:p>
          <a:p>
            <a:pPr lvl="1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7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za správné vypočítání stanoveného příkladu či nakreslení grafu </a:t>
            </a:r>
            <a:r>
              <a:rPr lang="cs-CZ" sz="2700" dirty="0">
                <a:latin typeface="Cambria Math" panose="02040503050406030204" pitchFamily="18" charset="0"/>
                <a:ea typeface="Cambria Math" panose="02040503050406030204" pitchFamily="18" charset="0"/>
              </a:rPr>
              <a:t>(body získají první tři nejrychlejší studenti),</a:t>
            </a:r>
          </a:p>
          <a:p>
            <a:pPr lvl="1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7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vyluštěním křížovky </a:t>
            </a:r>
            <a:r>
              <a:rPr lang="cs-CZ" sz="2700" dirty="0">
                <a:latin typeface="Cambria Math" panose="02040503050406030204" pitchFamily="18" charset="0"/>
                <a:ea typeface="Cambria Math" panose="02040503050406030204" pitchFamily="18" charset="0"/>
              </a:rPr>
              <a:t>(opět první tři nejrychlejší studenti, kteří budou mít vše správně – ne pouze tajenku),   </a:t>
            </a:r>
          </a:p>
        </p:txBody>
      </p:sp>
    </p:spTree>
    <p:extLst>
      <p:ext uri="{BB962C8B-B14F-4D97-AF65-F5344CB8AC3E}">
        <p14:creationId xmlns:p14="http://schemas.microsoft.com/office/powerpoint/2010/main" val="2402694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Podmínky na seminářích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346241" y="1803806"/>
            <a:ext cx="567695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Další informace: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6647231-9CD5-4FF2-841B-68938A3EB21B}"/>
              </a:ext>
            </a:extLst>
          </p:cNvPr>
          <p:cNvSpPr txBox="1">
            <a:spLocks/>
          </p:cNvSpPr>
          <p:nvPr/>
        </p:nvSpPr>
        <p:spPr>
          <a:xfrm>
            <a:off x="257794" y="2219623"/>
            <a:ext cx="11530794" cy="415289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Jelikož přednášky předcházejí seminářům, je předpokladem, že se student ve vyučované problematice částečně teoreticky orientuje (semináře budou zaměřené zejména na příklady a grafy, ne na teorii z přednášek). </a:t>
            </a:r>
          </a:p>
          <a:p>
            <a:pPr algn="just"/>
            <a:r>
              <a:rPr lang="cs-CZ" sz="28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Nelze počítat s tím, že látka probrána na seminářích bude stačit pro zvládnutí zkoušky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, semináře slouží pouze k prohloubení určitých oblastí z přednášek. </a:t>
            </a:r>
          </a:p>
          <a:p>
            <a:pPr algn="just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Doporučuji nosit si vytištěné (nebo elektronicky zobrazené) zadání příkladů na daný seminář – budou vždy předem zveřejňovány v IS SU ve složce pro studijní materiály. </a:t>
            </a:r>
          </a:p>
        </p:txBody>
      </p:sp>
    </p:spTree>
    <p:extLst>
      <p:ext uri="{BB962C8B-B14F-4D97-AF65-F5344CB8AC3E}">
        <p14:creationId xmlns:p14="http://schemas.microsoft.com/office/powerpoint/2010/main" val="1786252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777570"/>
            <a:ext cx="11029616" cy="10138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6000" dirty="0">
                <a:latin typeface="Cambria Math" panose="02040503050406030204" pitchFamily="18" charset="0"/>
                <a:ea typeface="Cambria Math" panose="02040503050406030204" pitchFamily="18" charset="0"/>
              </a:rPr>
              <a:t>Harmonogram Seminářů</a:t>
            </a:r>
            <a:br>
              <a:rPr lang="cs-CZ" sz="5000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(může se V PRŮBĚHU SEMESTRU změnit) </a:t>
            </a:r>
            <a:endParaRPr lang="cs-CZ" sz="3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749125"/>
              </p:ext>
            </p:extLst>
          </p:nvPr>
        </p:nvGraphicFramePr>
        <p:xfrm>
          <a:off x="466563" y="1847932"/>
          <a:ext cx="11258874" cy="4866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97580">
                  <a:extLst>
                    <a:ext uri="{9D8B030D-6E8A-4147-A177-3AD203B41FA5}">
                      <a16:colId xmlns:a16="http://schemas.microsoft.com/office/drawing/2014/main" val="830553587"/>
                    </a:ext>
                  </a:extLst>
                </a:gridCol>
                <a:gridCol w="594213">
                  <a:extLst>
                    <a:ext uri="{9D8B030D-6E8A-4147-A177-3AD203B41FA5}">
                      <a16:colId xmlns:a16="http://schemas.microsoft.com/office/drawing/2014/main" val="3138004725"/>
                    </a:ext>
                  </a:extLst>
                </a:gridCol>
                <a:gridCol w="9367081">
                  <a:extLst>
                    <a:ext uri="{9D8B030D-6E8A-4147-A177-3AD203B41FA5}">
                      <a16:colId xmlns:a16="http://schemas.microsoft.com/office/drawing/2014/main" val="2046148100"/>
                    </a:ext>
                  </a:extLst>
                </a:gridCol>
              </a:tblGrid>
              <a:tr h="347606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Týden</a:t>
                      </a:r>
                      <a:r>
                        <a:rPr lang="cs-CZ" sz="1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od: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916216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20.2.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i="1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Úvodní týden - semináře se nekonají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766496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27.2.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Určení rovnovážné produkce ve dvousektorovém modelu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5555259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Určení rovnovážné produkce v třísektorovém modelu včetně analýzy rozpočtu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5167284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13.3.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Určení rovnovážné produkce v třísektorovém modelu včetně analýzy rozpočtu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619630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Trh statků a služeb,</a:t>
                      </a:r>
                      <a:r>
                        <a:rPr lang="cs-CZ" sz="1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křivka IS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0929109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27.3.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Trh peněz,</a:t>
                      </a:r>
                      <a:r>
                        <a:rPr lang="cs-CZ" sz="1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křivka LM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703145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Model IS-LM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796537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Státní svátek – semináře se nekonají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2827421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17.4.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Model IS-LM-BP</a:t>
                      </a:r>
                      <a:r>
                        <a:rPr lang="cs-CZ" sz="1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(otevřená ekonomika)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637586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24.4.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Křivka 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6999540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i="1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Státní svátek – semináře se nekonají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569302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Státní svátek – semináře se nekonají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0698360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b="1" dirty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15.5.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Průběžný</a:t>
                      </a:r>
                      <a:r>
                        <a:rPr lang="cs-CZ" sz="1600" b="1" baseline="0" dirty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test se bude konat v seminářích dle toho, jak jste zapsání v rozvrhu</a:t>
                      </a:r>
                      <a:endParaRPr lang="cs-CZ" sz="1600" b="1" dirty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447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7210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PRŮBĚŽNÝ TEST A ZKOUŠKA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2191" y="2419868"/>
            <a:ext cx="11525325" cy="2503378"/>
          </a:xfrm>
        </p:spPr>
        <p:txBody>
          <a:bodyPr anchor="t">
            <a:noAutofit/>
          </a:bodyPr>
          <a:lstStyle/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Průběžný test bude písemný a bude se skládat z početních příkladů z oblasti pokročilé makroekonomie, které budou probrány v průběhu semestru na seminářích. 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Na průběžném testu budou rovněž grafy a posuny křivek, které budou probrány v rámci seminářů. 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cs-CZ" sz="22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Na průběžném testu je nutné mít vlastní kalkulačku 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(ne mobil, tablet či PC). 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V případě, že se student řádně omluví ze zdravotních důvodů a doloží to lékařským potvrzením (do 5ti pracovních dnů), má nárok na náhradní průběžný test. 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211203" y="1897902"/>
            <a:ext cx="567695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PRŮBĚŽNÝ TEST: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211203" y="5199140"/>
            <a:ext cx="6503118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ZKOUŠKA: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45214" y="5706216"/>
            <a:ext cx="12298167" cy="12457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Kombinovaná zkouška. </a:t>
            </a:r>
          </a:p>
          <a:p>
            <a:pPr>
              <a:spcBef>
                <a:spcPts val="0"/>
              </a:spcBef>
            </a:pP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K úspěšnému absolvování předmětu Makroekonomie je doporučeno </a:t>
            </a:r>
            <a:r>
              <a:rPr lang="cs-CZ" sz="24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chodit na přednášky</a:t>
            </a: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</p:txBody>
      </p:sp>
      <p:sp>
        <p:nvSpPr>
          <p:cNvPr id="9" name="Podnadpis 2">
            <a:extLst>
              <a:ext uri="{FF2B5EF4-FFF2-40B4-BE49-F238E27FC236}">
                <a16:creationId xmlns:a16="http://schemas.microsoft.com/office/drawing/2014/main" id="{F1AD52AF-A1B3-40CA-8D88-D34FFAB09743}"/>
              </a:ext>
            </a:extLst>
          </p:cNvPr>
          <p:cNvSpPr txBox="1">
            <a:spLocks/>
          </p:cNvSpPr>
          <p:nvPr/>
        </p:nvSpPr>
        <p:spPr>
          <a:xfrm>
            <a:off x="4296326" y="1822022"/>
            <a:ext cx="6665185" cy="655659"/>
          </a:xfrm>
          <a:prstGeom prst="rect">
            <a:avLst/>
          </a:prstGeom>
          <a:solidFill>
            <a:schemeClr val="accent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15. 5. 2022 v době seminářů</a:t>
            </a:r>
          </a:p>
        </p:txBody>
      </p:sp>
    </p:spTree>
    <p:extLst>
      <p:ext uri="{BB962C8B-B14F-4D97-AF65-F5344CB8AC3E}">
        <p14:creationId xmlns:p14="http://schemas.microsoft.com/office/powerpoint/2010/main" val="1043782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STRUKTURA PŘEDNÁŠEK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483" y="1825979"/>
            <a:ext cx="11745156" cy="5003740"/>
          </a:xfrm>
        </p:spPr>
        <p:txBody>
          <a:bodyPr anchor="t">
            <a:noAutofit/>
          </a:bodyPr>
          <a:lstStyle/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Jednoduchý keynesiánský model a jeho využití v analýze třísektorové a čtyřsektorové ekonomiky: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Využití modelu při určení rovnovážného produktu. Vliv vládních spotřebních výdajů za zboží a služby, daní, transferových plateb a čistého exportu na úroveň produktu v ekonomice.</a:t>
            </a:r>
          </a:p>
          <a:p>
            <a:pPr marL="324000" lvl="1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Model IS-LM: 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Rovnováha na trhu statků křivka IS a její formalizace. Trh finančních aktiv, poptávka po reálných peněžních zůstatcích a její determinanty, rovnováha na trhu aktiv, formalizace křivky LM. Současná rovnováha na trhu statků a na trhu aktiv, model IS-LM.</a:t>
            </a:r>
          </a:p>
          <a:p>
            <a:pPr marL="324000" lvl="1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Fiskální a monetární politika v modelu IS-LM: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Účinnost fiskální politiky a monetární politiky prizmatem modelu IS-LM. Kritéria volby fiskální politiky a monetární politiky a jejich kombinace</a:t>
            </a:r>
            <a:r>
              <a:rPr 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675788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1429</TotalTime>
  <Words>1622</Words>
  <Application>Microsoft Office PowerPoint</Application>
  <PresentationFormat>Širokoúhlá obrazovka</PresentationFormat>
  <Paragraphs>164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Cambria Math</vt:lpstr>
      <vt:lpstr>Gill Sans MT</vt:lpstr>
      <vt:lpstr>Wingdings</vt:lpstr>
      <vt:lpstr>Wingdings 2</vt:lpstr>
      <vt:lpstr>Dividenda</vt:lpstr>
      <vt:lpstr>MAKROEKONOMIe</vt:lpstr>
      <vt:lpstr>ZÁKLADNÍ INFORMACE</vt:lpstr>
      <vt:lpstr>PODMÍNKY ABSOLVOVÁNÍ</vt:lpstr>
      <vt:lpstr>Podmínky na seminářích</vt:lpstr>
      <vt:lpstr>Podmínky na seminářích</vt:lpstr>
      <vt:lpstr>Podmínky na seminářích</vt:lpstr>
      <vt:lpstr>Harmonogram Seminářů (může se V PRŮBĚHU SEMESTRU změnit) </vt:lpstr>
      <vt:lpstr>PRŮBĚŽNÝ TEST A ZKOUŠKA</vt:lpstr>
      <vt:lpstr>STRUKTURA PŘEDNÁŠEK I</vt:lpstr>
      <vt:lpstr>STRUKTURA PŘEDNÁŠEK II</vt:lpstr>
      <vt:lpstr>STRUKTURA PŘEDNÁŠEK III</vt:lpstr>
      <vt:lpstr>STRUKTURA PŘEDNÁŠEK IV</vt:lpstr>
      <vt:lpstr>ZÁKLADNÍ literatura</vt:lpstr>
      <vt:lpstr>DOPORUČENÁ literatura</vt:lpstr>
      <vt:lpstr>DALŠÍ MATERIÁLY VHODNÉ KE STUDIU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EVSNPMAB_MAKROEKONOMIe</dc:title>
  <dc:creator>Petra Chmielová</dc:creator>
  <cp:lastModifiedBy>Petra Chmielová</cp:lastModifiedBy>
  <cp:revision>41</cp:revision>
  <dcterms:created xsi:type="dcterms:W3CDTF">2022-01-20T10:02:57Z</dcterms:created>
  <dcterms:modified xsi:type="dcterms:W3CDTF">2023-03-17T15:26:49Z</dcterms:modified>
</cp:coreProperties>
</file>