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73" r:id="rId2"/>
    <p:sldId id="571" r:id="rId3"/>
    <p:sldId id="380" r:id="rId4"/>
    <p:sldId id="480" r:id="rId5"/>
    <p:sldId id="572" r:id="rId6"/>
    <p:sldId id="511" r:id="rId7"/>
    <p:sldId id="573" r:id="rId8"/>
    <p:sldId id="488" r:id="rId9"/>
    <p:sldId id="574" r:id="rId10"/>
    <p:sldId id="490" r:id="rId11"/>
    <p:sldId id="568" r:id="rId12"/>
    <p:sldId id="575" r:id="rId13"/>
    <p:sldId id="530" r:id="rId14"/>
    <p:sldId id="576" r:id="rId15"/>
    <p:sldId id="396" r:id="rId16"/>
    <p:sldId id="508" r:id="rId17"/>
    <p:sldId id="405" r:id="rId18"/>
    <p:sldId id="368" r:id="rId19"/>
    <p:sldId id="420" r:id="rId20"/>
    <p:sldId id="449" r:id="rId21"/>
    <p:sldId id="504" r:id="rId22"/>
    <p:sldId id="509" r:id="rId23"/>
    <p:sldId id="454" r:id="rId24"/>
    <p:sldId id="376" r:id="rId25"/>
    <p:sldId id="510" r:id="rId26"/>
    <p:sldId id="467" r:id="rId27"/>
    <p:sldId id="468" r:id="rId28"/>
    <p:sldId id="469" r:id="rId29"/>
    <p:sldId id="577" r:id="rId30"/>
    <p:sldId id="578" r:id="rId31"/>
    <p:sldId id="524" r:id="rId32"/>
    <p:sldId id="437" r:id="rId33"/>
    <p:sldId id="497" r:id="rId34"/>
    <p:sldId id="498" r:id="rId35"/>
    <p:sldId id="499" r:id="rId36"/>
    <p:sldId id="502" r:id="rId37"/>
    <p:sldId id="523" r:id="rId3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174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521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9075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9238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285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2338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5153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894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9766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0980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546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3728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5762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7000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5849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6005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3643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1174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7230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1571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5275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223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8160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5573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01035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6561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3009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247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202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279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213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85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917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11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Výrobce ve svém podniku naplánovat a zjistil dle skutečnosti tyto hodnoty ve spotřebě materiálu: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en-GB" sz="24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364896"/>
              </p:ext>
            </p:extLst>
          </p:nvPr>
        </p:nvGraphicFramePr>
        <p:xfrm>
          <a:off x="683566" y="2088369"/>
          <a:ext cx="7560842" cy="172819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880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Položka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Jednotka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Cena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Spotřeba materiálu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Kg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Kč / kg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Plán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500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25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Skutečnost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520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26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446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cs-CZ" altLang="cs-CZ" sz="28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864096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cs-CZ" sz="2000" dirty="0"/>
          </a:p>
          <a:p>
            <a:pPr lvl="0"/>
            <a:endParaRPr lang="cs-CZ" sz="2000" dirty="0"/>
          </a:p>
          <a:p>
            <a:pPr lvl="0"/>
            <a:endParaRPr lang="cs-CZ" sz="2000" dirty="0"/>
          </a:p>
          <a:p>
            <a:pPr lvl="0"/>
            <a:endParaRPr lang="cs-CZ" sz="2000" dirty="0"/>
          </a:p>
          <a:p>
            <a:pPr lvl="0"/>
            <a:endParaRPr lang="cs-CZ" sz="2000" dirty="0"/>
          </a:p>
          <a:p>
            <a:pPr lvl="0"/>
            <a:endParaRPr lang="cs-CZ" sz="2000" dirty="0"/>
          </a:p>
          <a:p>
            <a:endParaRPr lang="cs-CZ" sz="2400" dirty="0"/>
          </a:p>
          <a:p>
            <a:r>
              <a:rPr lang="cs-CZ" sz="2300" dirty="0"/>
              <a:t>1) Vypočtěte celkové variabilní náklady produkce (VN). = </a:t>
            </a:r>
            <a:r>
              <a:rPr lang="cs-CZ" sz="2300" dirty="0">
                <a:solidFill>
                  <a:srgbClr val="FF0000"/>
                </a:solidFill>
              </a:rPr>
              <a:t>14 000 Kč</a:t>
            </a:r>
            <a:endParaRPr lang="en-GB" sz="2300" dirty="0"/>
          </a:p>
          <a:p>
            <a:r>
              <a:rPr lang="cs-CZ" sz="2300" dirty="0"/>
              <a:t>2) Vypočtěte fixní náklady na jednotku produkce (</a:t>
            </a:r>
            <a:r>
              <a:rPr lang="cs-CZ" sz="2300" dirty="0" err="1"/>
              <a:t>fn</a:t>
            </a:r>
            <a:r>
              <a:rPr lang="cs-CZ" sz="2300" dirty="0"/>
              <a:t>). = </a:t>
            </a:r>
            <a:r>
              <a:rPr lang="cs-CZ" sz="2300" dirty="0">
                <a:solidFill>
                  <a:srgbClr val="FF0000"/>
                </a:solidFill>
              </a:rPr>
              <a:t>35,71 Kč/ks</a:t>
            </a:r>
            <a:endParaRPr lang="en-GB" sz="2300" dirty="0">
              <a:solidFill>
                <a:srgbClr val="FF0000"/>
              </a:solidFill>
            </a:endParaRPr>
          </a:p>
          <a:p>
            <a:r>
              <a:rPr lang="cs-CZ" sz="2300" dirty="0"/>
              <a:t>3) Vypočtěte celkové náklady produkce (N).=</a:t>
            </a:r>
            <a:r>
              <a:rPr lang="cs-CZ" sz="2300" dirty="0">
                <a:solidFill>
                  <a:srgbClr val="FF0000"/>
                </a:solidFill>
              </a:rPr>
              <a:t>39 000 Kč</a:t>
            </a:r>
            <a:endParaRPr lang="en-GB" sz="2300" dirty="0"/>
          </a:p>
          <a:p>
            <a:r>
              <a:rPr lang="cs-CZ" sz="2300" dirty="0"/>
              <a:t>4) Vypočtěte Ø celkové náklady produkce (ØN). </a:t>
            </a:r>
            <a:r>
              <a:rPr lang="cs-CZ" sz="2300" dirty="0">
                <a:solidFill>
                  <a:srgbClr val="FF0000"/>
                </a:solidFill>
              </a:rPr>
              <a:t>55,71 Kč/ks</a:t>
            </a:r>
            <a:endParaRPr lang="en-GB" sz="2300" dirty="0">
              <a:solidFill>
                <a:srgbClr val="FF0000"/>
              </a:solidFill>
            </a:endParaRPr>
          </a:p>
          <a:p>
            <a:pPr lvl="0"/>
            <a:endParaRPr lang="en-GB" sz="2000" dirty="0"/>
          </a:p>
          <a:p>
            <a:endParaRPr lang="cs-CZ" sz="2000" dirty="0"/>
          </a:p>
          <a:p>
            <a:endParaRPr lang="en-GB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918DEBF5-B9EA-48DA-966B-B2A0A21995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27721"/>
              </p:ext>
            </p:extLst>
          </p:nvPr>
        </p:nvGraphicFramePr>
        <p:xfrm>
          <a:off x="251520" y="1059582"/>
          <a:ext cx="8640960" cy="187220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160764188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514566954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Položky</a:t>
                      </a:r>
                      <a:endParaRPr lang="cs-CZ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Jednotky</a:t>
                      </a:r>
                      <a:endParaRPr lang="cs-CZ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621987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Celkové fixní náklady</a:t>
                      </a:r>
                      <a:endParaRPr lang="cs-CZ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25 000 Kč</a:t>
                      </a:r>
                      <a:endParaRPr lang="cs-CZ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539795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Jednotkové variabilní náklady</a:t>
                      </a:r>
                      <a:endParaRPr lang="cs-CZ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20 Kč</a:t>
                      </a:r>
                      <a:endParaRPr lang="cs-CZ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216217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Celkový objem produkce</a:t>
                      </a:r>
                      <a:endParaRPr lang="cs-CZ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700 ks</a:t>
                      </a:r>
                      <a:endParaRPr lang="cs-CZ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2757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75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28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15566"/>
            <a:ext cx="820891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endParaRPr lang="cs-CZ" b="1" dirty="0"/>
          </a:p>
          <a:p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6A5F057-E079-4FE2-B902-5C0F2D574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329189"/>
              </p:ext>
            </p:extLst>
          </p:nvPr>
        </p:nvGraphicFramePr>
        <p:xfrm>
          <a:off x="395536" y="1131590"/>
          <a:ext cx="8208912" cy="326762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val="2277794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842145212"/>
                    </a:ext>
                  </a:extLst>
                </a:gridCol>
              </a:tblGrid>
              <a:tr h="8169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Položky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Jednotky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425727"/>
                  </a:ext>
                </a:extLst>
              </a:tr>
              <a:tr h="816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Jednotkové variabilní náklady knihy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6396091"/>
                  </a:ext>
                </a:extLst>
              </a:tr>
              <a:tr h="816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Jednotková prodejní cena knihy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350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2513457"/>
                  </a:ext>
                </a:extLst>
              </a:tr>
              <a:tr h="816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Fixní náklady (autorský honorář, náklady na redakci, grafické řešení, odpisy výrobního zařízení apod.)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450 000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8788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653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28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15566"/>
            <a:ext cx="8208912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1900" dirty="0"/>
          </a:p>
          <a:p>
            <a:pPr algn="just"/>
            <a:r>
              <a:rPr lang="cs-CZ" sz="2000" b="1" dirty="0"/>
              <a:t>Kolik knih musí společnost prodat, aby:</a:t>
            </a:r>
          </a:p>
          <a:p>
            <a:pPr algn="just"/>
            <a:endParaRPr lang="cs-CZ" sz="2000" dirty="0"/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z výnosů z prodeje uhradilo alespoň vynaložené náklady (aby dosáhlo bodu zvratu), = </a:t>
            </a:r>
            <a:r>
              <a:rPr lang="cs-CZ" sz="2000" dirty="0">
                <a:solidFill>
                  <a:srgbClr val="FF0000"/>
                </a:solidFill>
              </a:rPr>
              <a:t> 3 000 ks</a:t>
            </a:r>
            <a:endParaRPr lang="cs-CZ" sz="2000" dirty="0"/>
          </a:p>
          <a:p>
            <a:pPr marL="457200" indent="-457200" algn="just">
              <a:buFont typeface="+mj-lt"/>
              <a:buAutoNum type="arabicPeriod"/>
            </a:pPr>
            <a:endParaRPr lang="cs-CZ" sz="2000" dirty="0"/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dosáhlo zisku před zdaněním alespoň 60 000,- Kč. = </a:t>
            </a:r>
            <a:r>
              <a:rPr lang="cs-CZ" sz="2000" dirty="0">
                <a:solidFill>
                  <a:srgbClr val="FF0000"/>
                </a:solidFill>
              </a:rPr>
              <a:t>3 400 ks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229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28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39552" y="1059582"/>
            <a:ext cx="820891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0"/>
            <a:endParaRPr lang="en-US" dirty="0"/>
          </a:p>
          <a:p>
            <a:pPr algn="just"/>
            <a:endParaRPr lang="cs-CZ" b="1" dirty="0"/>
          </a:p>
          <a:p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9551C166-7A5F-4718-946A-41B3797B7E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532394"/>
              </p:ext>
            </p:extLst>
          </p:nvPr>
        </p:nvGraphicFramePr>
        <p:xfrm>
          <a:off x="323528" y="1419622"/>
          <a:ext cx="8352928" cy="244827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61187812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484783817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Položky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Jednotky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91075910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Celkové fixní náklady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50 000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7975670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Celkové variabilní náklady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40 000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19084001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Jednotková prodejní cena 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60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57275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Vyráběné množství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4 000 ks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57350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Plánované množství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1 300 ks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6126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524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28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771550"/>
            <a:ext cx="820891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/>
          </a:p>
          <a:p>
            <a:r>
              <a:rPr lang="cs-CZ" sz="2400" b="1" u="sng" dirty="0"/>
              <a:t>Vypočtěte:</a:t>
            </a:r>
          </a:p>
          <a:p>
            <a:endParaRPr lang="en-US" sz="2400" dirty="0"/>
          </a:p>
          <a:p>
            <a:r>
              <a:rPr lang="cs-CZ" sz="2400" dirty="0"/>
              <a:t>1) objem výroby pro bod zvratu (Q</a:t>
            </a:r>
            <a:r>
              <a:rPr lang="cs-CZ" sz="1400" dirty="0"/>
              <a:t>BZ</a:t>
            </a:r>
            <a:r>
              <a:rPr lang="cs-CZ" sz="2400" dirty="0"/>
              <a:t>),=</a:t>
            </a:r>
            <a:r>
              <a:rPr lang="cs-CZ" sz="2400" dirty="0">
                <a:solidFill>
                  <a:srgbClr val="FF0000"/>
                </a:solidFill>
              </a:rPr>
              <a:t> 1 000 ks</a:t>
            </a:r>
            <a:endParaRPr lang="en-US" sz="2400" dirty="0"/>
          </a:p>
          <a:p>
            <a:r>
              <a:rPr lang="cs-CZ" sz="2400" dirty="0"/>
              <a:t>2) jednicovou (absolutní) příspěvkovou marži (m), = </a:t>
            </a:r>
            <a:r>
              <a:rPr lang="cs-CZ" sz="2400" dirty="0">
                <a:solidFill>
                  <a:srgbClr val="FF0000"/>
                </a:solidFill>
              </a:rPr>
              <a:t>50 Kč/ks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cs-CZ" sz="2400" dirty="0"/>
              <a:t>3) příspěvek k tržbám (PT), = </a:t>
            </a:r>
            <a:r>
              <a:rPr lang="cs-CZ" sz="2400" dirty="0">
                <a:solidFill>
                  <a:srgbClr val="FF0000"/>
                </a:solidFill>
              </a:rPr>
              <a:t>83,3 %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cs-CZ" sz="2400" dirty="0"/>
              <a:t>4) tržby v bodu zvratu (T</a:t>
            </a:r>
            <a:r>
              <a:rPr lang="cs-CZ" sz="1400" dirty="0"/>
              <a:t>BZ</a:t>
            </a:r>
            <a:r>
              <a:rPr lang="cs-CZ" sz="2400" dirty="0"/>
              <a:t>), = </a:t>
            </a:r>
            <a:r>
              <a:rPr lang="cs-CZ" sz="2400" dirty="0">
                <a:solidFill>
                  <a:srgbClr val="FF0000"/>
                </a:solidFill>
              </a:rPr>
              <a:t>60 000 Kč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cs-CZ" sz="2400" dirty="0"/>
              <a:t>5) bezpečnostní marži – </a:t>
            </a:r>
            <a:r>
              <a:rPr lang="cs-CZ" sz="2400" dirty="0" err="1"/>
              <a:t>margin</a:t>
            </a:r>
            <a:r>
              <a:rPr lang="cs-CZ" sz="2400" dirty="0"/>
              <a:t> of </a:t>
            </a:r>
            <a:r>
              <a:rPr lang="cs-CZ" sz="2400" dirty="0" err="1"/>
              <a:t>safety</a:t>
            </a:r>
            <a:r>
              <a:rPr lang="cs-CZ" sz="2400" dirty="0"/>
              <a:t> (MS). = </a:t>
            </a:r>
            <a:r>
              <a:rPr lang="cs-CZ" sz="2400" dirty="0">
                <a:solidFill>
                  <a:srgbClr val="FF0000"/>
                </a:solidFill>
              </a:rPr>
              <a:t>23,08 %</a:t>
            </a:r>
            <a:endParaRPr lang="en-US" sz="2400" dirty="0">
              <a:solidFill>
                <a:srgbClr val="FF0000"/>
              </a:solidFill>
            </a:endParaRPr>
          </a:p>
          <a:p>
            <a:pPr lvl="0"/>
            <a:endParaRPr lang="en-US" dirty="0"/>
          </a:p>
          <a:p>
            <a:pPr algn="just"/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470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cs-CZ" altLang="cs-CZ" sz="32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15566"/>
            <a:ext cx="74168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Výrobní podnik Zora předpokládá tyto úrovně nákladů na 1 800 ks produkce:</a:t>
            </a:r>
          </a:p>
          <a:p>
            <a:endParaRPr lang="en-GB" sz="2400" dirty="0"/>
          </a:p>
          <a:p>
            <a:r>
              <a:rPr lang="cs-CZ" sz="2400" dirty="0"/>
              <a:t>a) spotřeba přímého materiálu 65 000 Kč</a:t>
            </a:r>
            <a:endParaRPr lang="en-GB" sz="2400" dirty="0"/>
          </a:p>
          <a:p>
            <a:r>
              <a:rPr lang="cs-CZ" sz="2400" dirty="0"/>
              <a:t>b) přímé mzdy 15 000 Kč</a:t>
            </a:r>
            <a:endParaRPr lang="en-GB" sz="2400" dirty="0"/>
          </a:p>
          <a:p>
            <a:r>
              <a:rPr lang="cs-CZ" sz="2400" dirty="0"/>
              <a:t>c) ostatní přímé náklady 1 500 Kč</a:t>
            </a:r>
            <a:endParaRPr lang="en-GB" sz="2400" dirty="0"/>
          </a:p>
          <a:p>
            <a:r>
              <a:rPr lang="cs-CZ" sz="2400" dirty="0"/>
              <a:t>d) výrobní režie 35 000 Kč</a:t>
            </a:r>
            <a:endParaRPr lang="en-GB" sz="2400" dirty="0"/>
          </a:p>
          <a:p>
            <a:r>
              <a:rPr lang="cs-CZ" sz="2400" dirty="0"/>
              <a:t>e) správní režie 10 000 Kč</a:t>
            </a:r>
            <a:endParaRPr lang="en-GB" sz="2400" dirty="0"/>
          </a:p>
          <a:p>
            <a:r>
              <a:rPr lang="cs-CZ" sz="2400" dirty="0"/>
              <a:t>f) odbytová režie 21 000 Kč</a:t>
            </a:r>
            <a:endParaRPr lang="en-GB" sz="2400" dirty="0"/>
          </a:p>
          <a:p>
            <a:r>
              <a:rPr lang="cs-CZ" sz="2400" dirty="0"/>
              <a:t>g) režijní přirážka (zisk) 15 000 Kč</a:t>
            </a:r>
            <a:endParaRPr lang="en-GB" sz="2400" dirty="0"/>
          </a:p>
          <a:p>
            <a:endParaRPr lang="cs-CZ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74230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cs-CZ" altLang="cs-CZ" sz="32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15566"/>
            <a:ext cx="741682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Vypočtěte na 1 ks produkce:</a:t>
            </a:r>
          </a:p>
          <a:p>
            <a:endParaRPr lang="en-GB" sz="2400" dirty="0"/>
          </a:p>
          <a:p>
            <a:r>
              <a:rPr lang="cs-CZ" sz="2400" dirty="0"/>
              <a:t>1) vlastní náklady výroby,=</a:t>
            </a:r>
            <a:r>
              <a:rPr lang="cs-CZ" sz="2400" dirty="0">
                <a:solidFill>
                  <a:srgbClr val="FF0000"/>
                </a:solidFill>
              </a:rPr>
              <a:t>64,72 Kč/ks</a:t>
            </a:r>
            <a:endParaRPr lang="en-GB" sz="2400" dirty="0"/>
          </a:p>
          <a:p>
            <a:r>
              <a:rPr lang="cs-CZ" sz="2400" dirty="0"/>
              <a:t>2) vlastní náklady výkonu, = </a:t>
            </a:r>
            <a:r>
              <a:rPr lang="cs-CZ" sz="2400" dirty="0">
                <a:solidFill>
                  <a:srgbClr val="FF0000"/>
                </a:solidFill>
              </a:rPr>
              <a:t>70,28 Kč/ks</a:t>
            </a:r>
            <a:endParaRPr lang="en-GB" sz="2400" dirty="0">
              <a:solidFill>
                <a:srgbClr val="FF0000"/>
              </a:solidFill>
            </a:endParaRPr>
          </a:p>
          <a:p>
            <a:r>
              <a:rPr lang="cs-CZ" sz="2400" dirty="0"/>
              <a:t>3) úplné vlastní náklady výkonu, =</a:t>
            </a:r>
            <a:r>
              <a:rPr lang="cs-CZ" sz="2400" dirty="0">
                <a:solidFill>
                  <a:srgbClr val="FF0000"/>
                </a:solidFill>
              </a:rPr>
              <a:t> 81,94 Kč/ks</a:t>
            </a:r>
            <a:endParaRPr lang="en-GB" sz="2400" dirty="0">
              <a:solidFill>
                <a:srgbClr val="FF0000"/>
              </a:solidFill>
            </a:endParaRPr>
          </a:p>
          <a:p>
            <a:r>
              <a:rPr lang="cs-CZ" sz="2400" dirty="0"/>
              <a:t>4) základní cenu výkonu = </a:t>
            </a:r>
            <a:r>
              <a:rPr lang="cs-CZ" sz="2400" dirty="0">
                <a:solidFill>
                  <a:srgbClr val="FF0000"/>
                </a:solidFill>
              </a:rPr>
              <a:t>90,28 Kč/ks</a:t>
            </a:r>
            <a:endParaRPr lang="cs-CZ" sz="2000" dirty="0">
              <a:solidFill>
                <a:srgbClr val="FF0000"/>
              </a:solidFill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17617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cs-CZ" altLang="cs-CZ" sz="32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09756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Jaká bude navrhovaná prodejní cena výrobku? = </a:t>
            </a:r>
            <a:r>
              <a:rPr lang="cs-CZ" sz="2000" dirty="0">
                <a:solidFill>
                  <a:srgbClr val="FF0000"/>
                </a:solidFill>
              </a:rPr>
              <a:t>422,1 Kč/ks</a:t>
            </a:r>
            <a:endParaRPr lang="en-GB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C888139B-ED3C-44DF-99B8-9D62C342C07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03548" y="974243"/>
          <a:ext cx="8136904" cy="315580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832578">
                  <a:extLst>
                    <a:ext uri="{9D8B030D-6E8A-4147-A177-3AD203B41FA5}">
                      <a16:colId xmlns:a16="http://schemas.microsoft.com/office/drawing/2014/main" val="1853731148"/>
                    </a:ext>
                  </a:extLst>
                </a:gridCol>
                <a:gridCol w="3304326">
                  <a:extLst>
                    <a:ext uri="{9D8B030D-6E8A-4147-A177-3AD203B41FA5}">
                      <a16:colId xmlns:a16="http://schemas.microsoft.com/office/drawing/2014/main" val="1899881386"/>
                    </a:ext>
                  </a:extLst>
                </a:gridCol>
              </a:tblGrid>
              <a:tr h="369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Položky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Jednotky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5507539"/>
                  </a:ext>
                </a:extLst>
              </a:tr>
              <a:tr h="369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Roční výroba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250 000 ks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09555"/>
                  </a:ext>
                </a:extLst>
              </a:tr>
              <a:tr h="369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Jednicové materiálové náklady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300 Kč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3553754"/>
                  </a:ext>
                </a:extLst>
              </a:tr>
              <a:tr h="369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Jednicové přímé mzdy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50 Kč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9397098"/>
                  </a:ext>
                </a:extLst>
              </a:tr>
              <a:tr h="369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Jednicová variabilní výrobní režie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75 % z přímých mezd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8326572"/>
                  </a:ext>
                </a:extLst>
              </a:tr>
              <a:tr h="369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Leasing na výrobní stroj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650 000 Kč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9869174"/>
                  </a:ext>
                </a:extLst>
              </a:tr>
              <a:tr h="369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Příspěvek na úhradu fixních nákladů a tvorbu zisku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8 000 000 Kč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8577381"/>
                  </a:ext>
                </a:extLst>
              </a:tr>
              <a:tr h="369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Doporučená cena marketingovým oddělením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400 Kč –  435 Kč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4328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616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/>
              <a:t>Příklad 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3" y="969081"/>
            <a:ext cx="74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Ve firmě je v současné době pro výrobek označený jako ABC platná následující kalkulace jednotkových nákladů, která je platná pro 65 000 výrobků (Kč/ks):</a:t>
            </a:r>
            <a:endParaRPr lang="en-GB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410788" y="2139702"/>
          <a:ext cx="7833620" cy="225190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916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6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Prodejní cena výrobku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650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-Variabilní náklady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=příspěvek na úhradu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400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2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-Fixní náklady přiděleného výrobku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170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=Zisk na výrobek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230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631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/>
              <a:t>Příklad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69888" y="843558"/>
            <a:ext cx="837232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Vedení firmy zvažuje novou situaci, kdy se podařilo získat nového velkého zákazníka. Veškeré informace jsou uvedeny v následující tabulce.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Určete jednotkovou kalkulaci pro novou situaci a změnu celkového zisku.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0000"/>
                </a:solidFill>
              </a:rPr>
              <a:t>Jednotkový zisk = 231,5 Kč/ks, změna zisku = nárůst o 30 192 500 Kč</a:t>
            </a:r>
            <a:endParaRPr lang="en-GB" sz="2000" dirty="0">
              <a:solidFill>
                <a:srgbClr val="FF0000"/>
              </a:solidFill>
            </a:endParaRP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AF0D6CE-E3B7-4358-B21E-B2BE2450BA3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7544" y="1563638"/>
          <a:ext cx="8274666" cy="244827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914396">
                  <a:extLst>
                    <a:ext uri="{9D8B030D-6E8A-4147-A177-3AD203B41FA5}">
                      <a16:colId xmlns:a16="http://schemas.microsoft.com/office/drawing/2014/main" val="4155061091"/>
                    </a:ext>
                  </a:extLst>
                </a:gridCol>
                <a:gridCol w="3360270">
                  <a:extLst>
                    <a:ext uri="{9D8B030D-6E8A-4147-A177-3AD203B41FA5}">
                      <a16:colId xmlns:a16="http://schemas.microsoft.com/office/drawing/2014/main" val="3542057880"/>
                    </a:ext>
                  </a:extLst>
                </a:gridCol>
              </a:tblGrid>
              <a:tr h="489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Položky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Jednotky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8858003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Nově domluvený počet vyráběných výrobků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3x více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72607096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Snížená jednotková cena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500 Kč/ks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1863638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Zvýšení celkových fixních nákladů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65 %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6741835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Snížení jednotkových variabilních nákladů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30 %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8780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22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864096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cs-CZ" sz="2000" dirty="0"/>
              <a:t>Vypočítejte skutečné náklady = </a:t>
            </a:r>
            <a:r>
              <a:rPr lang="cs-CZ" sz="2000" dirty="0">
                <a:solidFill>
                  <a:srgbClr val="FF0000"/>
                </a:solidFill>
              </a:rPr>
              <a:t>13 520 Kč</a:t>
            </a:r>
            <a:endParaRPr lang="cs-CZ" sz="2000" dirty="0"/>
          </a:p>
          <a:p>
            <a:pPr marL="342900" lvl="0" indent="-342900">
              <a:buFont typeface="+mj-lt"/>
              <a:buAutoNum type="arabicPeriod"/>
            </a:pPr>
            <a:endParaRPr lang="cs-CZ" sz="2000" dirty="0"/>
          </a:p>
          <a:p>
            <a:pPr marL="342900" lvl="0" indent="-342900">
              <a:buFont typeface="+mj-lt"/>
              <a:buAutoNum type="arabicPeriod"/>
            </a:pPr>
            <a:r>
              <a:rPr lang="cs-CZ" sz="2000" dirty="0"/>
              <a:t>Vypočítejte plánované náklady = </a:t>
            </a:r>
            <a:r>
              <a:rPr lang="cs-CZ" sz="2000" dirty="0">
                <a:solidFill>
                  <a:srgbClr val="FF0000"/>
                </a:solidFill>
              </a:rPr>
              <a:t>12 500 Kč</a:t>
            </a:r>
            <a:endParaRPr lang="cs-CZ" sz="2000" dirty="0"/>
          </a:p>
          <a:p>
            <a:pPr marL="342900" lvl="0" indent="-342900">
              <a:buFont typeface="+mj-lt"/>
              <a:buAutoNum type="arabicPeriod"/>
            </a:pPr>
            <a:endParaRPr lang="cs-CZ" sz="2000" dirty="0"/>
          </a:p>
          <a:p>
            <a:pPr marL="342900" lvl="0" indent="-342900">
              <a:buFont typeface="+mj-lt"/>
              <a:buAutoNum type="arabicPeriod"/>
            </a:pPr>
            <a:r>
              <a:rPr lang="cs-CZ" sz="2000" dirty="0"/>
              <a:t>Vypočítejte celkovou odchylku nákladů v peněžních jednotkách = </a:t>
            </a:r>
            <a:r>
              <a:rPr lang="cs-CZ" sz="2000" dirty="0">
                <a:solidFill>
                  <a:srgbClr val="FF0000"/>
                </a:solidFill>
              </a:rPr>
              <a:t>1 020 Kč</a:t>
            </a:r>
            <a:endParaRPr lang="cs-CZ" sz="2000" dirty="0"/>
          </a:p>
          <a:p>
            <a:pPr marL="342900" lvl="0" indent="-342900">
              <a:buFont typeface="+mj-lt"/>
              <a:buAutoNum type="arabicPeriod"/>
            </a:pPr>
            <a:endParaRPr lang="cs-CZ" sz="2000" dirty="0"/>
          </a:p>
          <a:p>
            <a:pPr marL="342900" lvl="0" indent="-342900">
              <a:buFont typeface="+mj-lt"/>
              <a:buAutoNum type="arabicPeriod"/>
            </a:pPr>
            <a:r>
              <a:rPr lang="cs-CZ" sz="2000" dirty="0"/>
              <a:t>Vypočítejte, jak na se na celkové odchylce podílel růst ceny (cenová odchylka) = </a:t>
            </a:r>
            <a:r>
              <a:rPr lang="cs-CZ" sz="2000" dirty="0">
                <a:solidFill>
                  <a:srgbClr val="FF0000"/>
                </a:solidFill>
              </a:rPr>
              <a:t>520 Kč</a:t>
            </a:r>
            <a:endParaRPr lang="cs-CZ" sz="2000" dirty="0"/>
          </a:p>
          <a:p>
            <a:pPr marL="342900" lvl="0" indent="-342900">
              <a:buFont typeface="+mj-lt"/>
              <a:buAutoNum type="arabicPeriod"/>
            </a:pPr>
            <a:endParaRPr lang="cs-CZ" sz="2000" dirty="0"/>
          </a:p>
          <a:p>
            <a:pPr marL="342900" lvl="0" indent="-342900">
              <a:buFont typeface="+mj-lt"/>
              <a:buAutoNum type="arabicPeriod"/>
            </a:pPr>
            <a:r>
              <a:rPr lang="cs-CZ" sz="2000" dirty="0"/>
              <a:t>Vypočítejte, jak na se na celkové odchylce podílel růst spotřeby (množstevní odchylka) = </a:t>
            </a:r>
            <a:r>
              <a:rPr lang="cs-CZ" sz="2000" dirty="0">
                <a:solidFill>
                  <a:srgbClr val="FF0000"/>
                </a:solidFill>
              </a:rPr>
              <a:t>500 Kč</a:t>
            </a:r>
            <a:endParaRPr lang="cs-CZ" sz="2000" dirty="0"/>
          </a:p>
          <a:p>
            <a:pPr marL="457200" indent="-457200">
              <a:buFont typeface="+mj-lt"/>
              <a:buAutoNum type="arabicPeriod"/>
            </a:pPr>
            <a:endParaRPr lang="cs-CZ" sz="32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1263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2800" b="1" dirty="0"/>
              <a:t>Příklad</a:t>
            </a:r>
            <a:r>
              <a:rPr lang="pl-PL" altLang="cs-CZ" b="1" dirty="0"/>
              <a:t> 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80122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283540" y="989253"/>
          <a:ext cx="4117606" cy="33043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61423">
                  <a:extLst>
                    <a:ext uri="{9D8B030D-6E8A-4147-A177-3AD203B41FA5}">
                      <a16:colId xmlns:a16="http://schemas.microsoft.com/office/drawing/2014/main" val="2122383225"/>
                    </a:ext>
                  </a:extLst>
                </a:gridCol>
                <a:gridCol w="1656183">
                  <a:extLst>
                    <a:ext uri="{9D8B030D-6E8A-4147-A177-3AD203B41FA5}">
                      <a16:colId xmlns:a16="http://schemas.microsoft.com/office/drawing/2014/main" val="2200452927"/>
                    </a:ext>
                  </a:extLst>
                </a:gridCol>
              </a:tblGrid>
              <a:tr h="38399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Byly zúčtovány tyto náklady za měsíc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967571"/>
                  </a:ext>
                </a:extLst>
              </a:tr>
              <a:tr h="383996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Náklad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644705"/>
                  </a:ext>
                </a:extLst>
              </a:tr>
              <a:tr h="632101">
                <a:tc>
                  <a:txBody>
                    <a:bodyPr/>
                    <a:lstStyle/>
                    <a:p>
                      <a:r>
                        <a:rPr lang="cs-CZ" dirty="0"/>
                        <a:t>Spotřeba materiálu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720 500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8674535"/>
                  </a:ext>
                </a:extLst>
              </a:tr>
              <a:tr h="632101">
                <a:tc>
                  <a:txBody>
                    <a:bodyPr/>
                    <a:lstStyle/>
                    <a:p>
                      <a:r>
                        <a:rPr lang="cs-CZ" dirty="0"/>
                        <a:t>Mzdy výrobních dělníků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215 800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6829153"/>
                  </a:ext>
                </a:extLst>
              </a:tr>
              <a:tr h="383996">
                <a:tc>
                  <a:txBody>
                    <a:bodyPr/>
                    <a:lstStyle/>
                    <a:p>
                      <a:r>
                        <a:rPr lang="cs-CZ" dirty="0"/>
                        <a:t>Režijní</a:t>
                      </a:r>
                      <a:r>
                        <a:rPr lang="cs-CZ" baseline="0" dirty="0"/>
                        <a:t> náklady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342 500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949774"/>
                  </a:ext>
                </a:extLst>
              </a:tr>
              <a:tr h="632101">
                <a:tc>
                  <a:txBody>
                    <a:bodyPr/>
                    <a:lstStyle/>
                    <a:p>
                      <a:r>
                        <a:rPr lang="cs-CZ" dirty="0"/>
                        <a:t>Výrobní náklady celkem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1 278 800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8302244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/>
          </p:nvPr>
        </p:nvGraphicFramePr>
        <p:xfrm>
          <a:off x="4592594" y="1034143"/>
          <a:ext cx="3600400" cy="258429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29376">
                  <a:extLst>
                    <a:ext uri="{9D8B030D-6E8A-4147-A177-3AD203B41FA5}">
                      <a16:colId xmlns:a16="http://schemas.microsoft.com/office/drawing/2014/main" val="2122383225"/>
                    </a:ext>
                  </a:extLst>
                </a:gridCol>
                <a:gridCol w="1571024">
                  <a:extLst>
                    <a:ext uri="{9D8B030D-6E8A-4147-A177-3AD203B41FA5}">
                      <a16:colId xmlns:a16="http://schemas.microsoft.com/office/drawing/2014/main" val="2200452927"/>
                    </a:ext>
                  </a:extLst>
                </a:gridCol>
              </a:tblGrid>
              <a:tr h="388843">
                <a:tc gridSpan="2">
                  <a:txBody>
                    <a:bodyPr/>
                    <a:lstStyle/>
                    <a:p>
                      <a:r>
                        <a:rPr lang="cs-CZ" dirty="0"/>
                        <a:t>Bylo vyrobeno 850 200 litrů moštu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967571"/>
                  </a:ext>
                </a:extLst>
              </a:tr>
              <a:tr h="388843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Náklady na 1</a:t>
                      </a:r>
                      <a:r>
                        <a:rPr lang="cs-CZ" b="1" baseline="0" dirty="0"/>
                        <a:t> litr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Kč / litr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674535"/>
                  </a:ext>
                </a:extLst>
              </a:tr>
              <a:tr h="388843">
                <a:tc>
                  <a:txBody>
                    <a:bodyPr/>
                    <a:lstStyle/>
                    <a:p>
                      <a:r>
                        <a:rPr lang="cs-CZ" dirty="0"/>
                        <a:t>Přímý</a:t>
                      </a:r>
                      <a:r>
                        <a:rPr lang="cs-CZ" baseline="0" dirty="0"/>
                        <a:t> materiál 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829153"/>
                  </a:ext>
                </a:extLst>
              </a:tr>
              <a:tr h="388843">
                <a:tc>
                  <a:txBody>
                    <a:bodyPr/>
                    <a:lstStyle/>
                    <a:p>
                      <a:r>
                        <a:rPr lang="cs-CZ" dirty="0"/>
                        <a:t>Přímé</a:t>
                      </a:r>
                      <a:r>
                        <a:rPr lang="cs-CZ" baseline="0" dirty="0"/>
                        <a:t> mzdy **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949774"/>
                  </a:ext>
                </a:extLst>
              </a:tr>
              <a:tr h="388843">
                <a:tc>
                  <a:txBody>
                    <a:bodyPr/>
                    <a:lstStyle/>
                    <a:p>
                      <a:r>
                        <a:rPr lang="cs-CZ" dirty="0"/>
                        <a:t>Režijní náklady ***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302244"/>
                  </a:ext>
                </a:extLst>
              </a:tr>
              <a:tr h="388843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Celkové vlastní 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1,504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705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481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2800" b="1" dirty="0"/>
              <a:t>Příklad</a:t>
            </a:r>
            <a:r>
              <a:rPr lang="pl-PL" altLang="cs-CZ" b="1" dirty="0"/>
              <a:t> 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67544" y="916140"/>
            <a:ext cx="80122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Podnik má v plánu v měsíci červen výrobky jediného druhu. 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Sestavte předběžnou kalkulaci výrobku na úrovni vlastních nákladů výkonu.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B368B49-AB3E-4B42-86A1-DADF2BDE1BE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0334" y="1419622"/>
          <a:ext cx="8012282" cy="245637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758563">
                  <a:extLst>
                    <a:ext uri="{9D8B030D-6E8A-4147-A177-3AD203B41FA5}">
                      <a16:colId xmlns:a16="http://schemas.microsoft.com/office/drawing/2014/main" val="1727226511"/>
                    </a:ext>
                  </a:extLst>
                </a:gridCol>
                <a:gridCol w="3253719">
                  <a:extLst>
                    <a:ext uri="{9D8B030D-6E8A-4147-A177-3AD203B41FA5}">
                      <a16:colId xmlns:a16="http://schemas.microsoft.com/office/drawing/2014/main" val="1790797721"/>
                    </a:ext>
                  </a:extLst>
                </a:gridCol>
              </a:tblGrid>
              <a:tr h="4260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Položky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Jednotky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9028673"/>
                  </a:ext>
                </a:extLst>
              </a:tr>
              <a:tr h="426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Plán na měsíc červen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4 500 ks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0754242"/>
                  </a:ext>
                </a:extLst>
              </a:tr>
              <a:tr h="426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Přímý materiál na kus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700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2751460"/>
                  </a:ext>
                </a:extLst>
              </a:tr>
              <a:tr h="426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Přímé mzdy na kus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650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6230482"/>
                  </a:ext>
                </a:extLst>
              </a:tr>
              <a:tr h="426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Rozpočtovaná výrobní režie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2 400 000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6340524"/>
                  </a:ext>
                </a:extLst>
              </a:tr>
              <a:tr h="3180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Rozpočtovaná správní režie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820 000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3968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344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b="1" dirty="0"/>
              <a:t>Řešení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80122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Jelikož podnik vyrábí výrobky jediného druhu, lze použít kalkulaci prostým dělením.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395536" y="1851672"/>
          <a:ext cx="8208912" cy="245364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Položky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Kč/ks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Přímý materiál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Přímé mzdy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Výrobní režie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Vlastní náklady výroby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Správní režie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Vlastní náklady výkonu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2 065,56 Kč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5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Příklad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58585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Stanovte kalkulaci nákladů na kalkulační jednici, jestliže znáte následující údaje: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 kalkulaci nákladů budeme využívat jedinou rozvrhovou základnu, a to: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1. Přímé mzdy </a:t>
            </a:r>
            <a:r>
              <a:rPr lang="cs-CZ" dirty="0" err="1">
                <a:solidFill>
                  <a:srgbClr val="FF0000"/>
                </a:solidFill>
              </a:rPr>
              <a:t>PMz</a:t>
            </a:r>
            <a:r>
              <a:rPr lang="cs-CZ" dirty="0">
                <a:solidFill>
                  <a:srgbClr val="FF0000"/>
                </a:solidFill>
              </a:rPr>
              <a:t> = výrobní náklady celkem na kus = 387,5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2. Strojové hodiny =  výrobní náklady celkem na kus = 467,86</a:t>
            </a:r>
          </a:p>
          <a:p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lvl="1" algn="just"/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827584" y="1491630"/>
          <a:ext cx="7272809" cy="20120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244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5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6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5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4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Celkem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Propočet na 1 ks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Přímé mzdy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480 000 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Přímé mzdy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40 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Režijní náklady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1 350 000 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Přímý materiál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175 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0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Strojové hodiny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r>
                        <a:rPr lang="cs-CZ" sz="2000" baseline="0" dirty="0">
                          <a:effectLst/>
                        </a:rPr>
                        <a:t> 75</a:t>
                      </a:r>
                      <a:r>
                        <a:rPr lang="cs-CZ" sz="2000" dirty="0">
                          <a:effectLst/>
                        </a:rPr>
                        <a:t>0 hodin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Přímá energie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60 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Strojové hodiny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0,25 hodin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5171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14948" y="798845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cs-CZ" altLang="cs-CZ" sz="32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48132" y="901918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Útvar Doprava zajišťuje přepravu, k dispozici má jeden typ automobilu.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8A9EBB9-83A9-4D93-85DC-C7C40B23397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8132" y="1347614"/>
          <a:ext cx="8228324" cy="3312367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886872">
                  <a:extLst>
                    <a:ext uri="{9D8B030D-6E8A-4147-A177-3AD203B41FA5}">
                      <a16:colId xmlns:a16="http://schemas.microsoft.com/office/drawing/2014/main" val="3179556862"/>
                    </a:ext>
                  </a:extLst>
                </a:gridCol>
                <a:gridCol w="3341452">
                  <a:extLst>
                    <a:ext uri="{9D8B030D-6E8A-4147-A177-3AD203B41FA5}">
                      <a16:colId xmlns:a16="http://schemas.microsoft.com/office/drawing/2014/main" val="1427933468"/>
                    </a:ext>
                  </a:extLst>
                </a:gridCol>
              </a:tblGrid>
              <a:tr h="2725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Položky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Jednotky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9668398"/>
                  </a:ext>
                </a:extLst>
              </a:tr>
              <a:tr h="2725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Plán činnosti útvaru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32</a:t>
                      </a:r>
                      <a:r>
                        <a:rPr lang="cs-CZ" sz="1600" baseline="0" dirty="0">
                          <a:effectLst/>
                        </a:rPr>
                        <a:t> 255</a:t>
                      </a:r>
                      <a:r>
                        <a:rPr lang="cs-CZ" sz="1600" dirty="0">
                          <a:effectLst/>
                        </a:rPr>
                        <a:t> km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8749309"/>
                  </a:ext>
                </a:extLst>
              </a:tr>
              <a:tr h="2725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Prodejní cena externím zákazníkům dle trhu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50 Kč/km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6708057"/>
                  </a:ext>
                </a:extLst>
              </a:tr>
              <a:tr h="2725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Norma spotřeby pohonných hmot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40 litrů/100 km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2639755"/>
                  </a:ext>
                </a:extLst>
              </a:tr>
              <a:tr h="2725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Předpokládaná nákupní cena pohonných hmot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37,5 Kč/litr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4520252"/>
                  </a:ext>
                </a:extLst>
              </a:tr>
              <a:tr h="8456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Rozpočet režijních nákladů</a:t>
                      </a:r>
                      <a:endParaRPr lang="cs-CZ" sz="14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>
                          <a:effectLst/>
                        </a:rPr>
                        <a:t>z toho variabilní náklady</a:t>
                      </a:r>
                      <a:endParaRPr lang="cs-CZ" sz="14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>
                          <a:effectLst/>
                        </a:rPr>
                        <a:t>z toho fixní náklady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595 500Kč</a:t>
                      </a:r>
                      <a:endParaRPr lang="cs-CZ" sz="1400" dirty="0">
                        <a:effectLst/>
                      </a:endParaRPr>
                    </a:p>
                    <a:p>
                      <a:pPr marL="285750" indent="-2857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280</a:t>
                      </a:r>
                      <a:r>
                        <a:rPr lang="cs-CZ" sz="1600" baseline="0" dirty="0">
                          <a:effectLst/>
                        </a:rPr>
                        <a:t> 30</a:t>
                      </a:r>
                      <a:r>
                        <a:rPr lang="cs-CZ" sz="1600" dirty="0">
                          <a:effectLst/>
                        </a:rPr>
                        <a:t>0 Kč</a:t>
                      </a:r>
                      <a:endParaRPr lang="cs-CZ" sz="1400" dirty="0">
                        <a:effectLst/>
                      </a:endParaRPr>
                    </a:p>
                    <a:p>
                      <a:pPr marL="285750" indent="-2857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315 200Kč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0049675"/>
                  </a:ext>
                </a:extLst>
              </a:tr>
              <a:tr h="2725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Očekávaná rentabilita nákladů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42 %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8517359"/>
                  </a:ext>
                </a:extLst>
              </a:tr>
              <a:tr h="2725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Skutečně ujeté km útvaru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55 000 km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8334672"/>
                  </a:ext>
                </a:extLst>
              </a:tr>
              <a:tr h="559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Celkové skutečně vynaložené náklady střediska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z toho pohonné hmoty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1 482 600 Kč</a:t>
                      </a:r>
                      <a:endParaRPr lang="cs-CZ" sz="1400" dirty="0">
                        <a:effectLst/>
                      </a:endParaRPr>
                    </a:p>
                    <a:p>
                      <a:pPr marL="285750" indent="-2857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815 200 Kč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5070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224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cs-CZ" altLang="cs-CZ" sz="32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55576" y="1419622"/>
            <a:ext cx="74888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Stanovte vnitropodnikovou cenu na úrovni</a:t>
            </a:r>
          </a:p>
          <a:p>
            <a:pPr algn="just"/>
            <a:endParaRPr lang="cs-CZ" sz="2400" dirty="0"/>
          </a:p>
          <a:p>
            <a:pPr marL="457200" indent="-457200" algn="just">
              <a:buAutoNum type="alphaLcParenR"/>
            </a:pPr>
            <a:r>
              <a:rPr lang="cs-CZ" sz="2400" dirty="0"/>
              <a:t>Variabilních nákladů = </a:t>
            </a:r>
            <a:r>
              <a:rPr lang="cs-CZ" sz="2400" dirty="0">
                <a:solidFill>
                  <a:srgbClr val="FF0000"/>
                </a:solidFill>
              </a:rPr>
              <a:t>23,69 Kč/km</a:t>
            </a:r>
          </a:p>
          <a:p>
            <a:pPr marL="457200" indent="-457200" algn="just">
              <a:buAutoNum type="alphaLcParenR"/>
            </a:pPr>
            <a:r>
              <a:rPr lang="cs-CZ" sz="2400" dirty="0"/>
              <a:t>Plných nákladů = </a:t>
            </a:r>
            <a:r>
              <a:rPr lang="cs-CZ" sz="2400" dirty="0">
                <a:solidFill>
                  <a:srgbClr val="FF0000"/>
                </a:solidFill>
              </a:rPr>
              <a:t>33,46 Kč/km</a:t>
            </a:r>
          </a:p>
          <a:p>
            <a:pPr marL="457200" indent="-457200" algn="just">
              <a:buAutoNum type="alphaLcParenR"/>
            </a:pPr>
            <a:r>
              <a:rPr lang="cs-CZ" sz="2400" dirty="0"/>
              <a:t>Plných nákladů se ziskovou přirážkou = </a:t>
            </a:r>
            <a:r>
              <a:rPr lang="cs-CZ" sz="2400" dirty="0">
                <a:solidFill>
                  <a:srgbClr val="FF0000"/>
                </a:solidFill>
              </a:rPr>
              <a:t>47,51 Kč/km</a:t>
            </a:r>
          </a:p>
          <a:p>
            <a:pPr marL="457200" indent="-457200" algn="just">
              <a:buAutoNum type="alphaLcParenR"/>
            </a:pPr>
            <a:r>
              <a:rPr lang="cs-CZ" sz="2400" dirty="0"/>
              <a:t>Na úrovni tržní ceny = </a:t>
            </a:r>
            <a:r>
              <a:rPr lang="cs-CZ" sz="2400" dirty="0">
                <a:solidFill>
                  <a:srgbClr val="FF0000"/>
                </a:solidFill>
              </a:rPr>
              <a:t>50 Kč/km</a:t>
            </a:r>
          </a:p>
          <a:p>
            <a:pPr marL="457200" indent="-457200" algn="just">
              <a:buAutoNum type="alphaLcParenR"/>
            </a:pPr>
            <a:endParaRPr lang="en-GB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001339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cs-CZ" altLang="cs-CZ" sz="32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98996" y="987574"/>
            <a:ext cx="82809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Společnost ABC dodává na trh jeden druh směsi pro přípravu ovocných nápojů.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Organizačně je firma členěna jen do dvou útvarů, a to na výrobu a prodej. Předem stanovené náklady jsou uvedeny v následující tabulce:</a:t>
            </a:r>
          </a:p>
          <a:p>
            <a:pPr algn="just"/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1478FADE-BC44-4D70-AD22-33E615A1344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98996" y="1815664"/>
          <a:ext cx="8249468" cy="176419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899431">
                  <a:extLst>
                    <a:ext uri="{9D8B030D-6E8A-4147-A177-3AD203B41FA5}">
                      <a16:colId xmlns:a16="http://schemas.microsoft.com/office/drawing/2014/main" val="576833008"/>
                    </a:ext>
                  </a:extLst>
                </a:gridCol>
                <a:gridCol w="3350037">
                  <a:extLst>
                    <a:ext uri="{9D8B030D-6E8A-4147-A177-3AD203B41FA5}">
                      <a16:colId xmlns:a16="http://schemas.microsoft.com/office/drawing/2014/main" val="3432014582"/>
                    </a:ext>
                  </a:extLst>
                </a:gridCol>
              </a:tblGrid>
              <a:tr h="3528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Položky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Jednotky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6133349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Cena za kg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350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4694927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Předpokládaná výroba a prodej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480 000 kg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4143693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Skutečně vyrobeno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780 000 kg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558634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Skutečné prodáno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340 000 kg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1942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6387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cs-CZ" altLang="cs-CZ" b="1" dirty="0"/>
              <a:t>Příklad 9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395536" y="915566"/>
          <a:ext cx="7848873" cy="357009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595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3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Položky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Variabilní náklady na 1 kg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Fixní náklady celkem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5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Jednicový materiál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15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3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Jednicové mzdy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6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Režijní náklady na výrobu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6</a:t>
                      </a:r>
                      <a:r>
                        <a:rPr lang="cs-CZ" sz="2400" baseline="0" dirty="0">
                          <a:effectLst/>
                        </a:rPr>
                        <a:t> 450 </a:t>
                      </a:r>
                      <a:r>
                        <a:rPr lang="cs-CZ" sz="2400" dirty="0">
                          <a:effectLst/>
                        </a:rPr>
                        <a:t>000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86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Režijní náklady na prodej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3 485</a:t>
                      </a:r>
                      <a:r>
                        <a:rPr lang="cs-CZ" sz="2400" baseline="0" dirty="0">
                          <a:effectLst/>
                        </a:rPr>
                        <a:t> </a:t>
                      </a:r>
                      <a:r>
                        <a:rPr lang="cs-CZ" sz="2400" dirty="0">
                          <a:effectLst/>
                        </a:rPr>
                        <a:t>000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3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Celkem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16 250 000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5005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cs-CZ" altLang="cs-CZ" b="1" dirty="0"/>
              <a:t>Řešení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15566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Stanovte vnitropodnikovou cenu na úrovni plných nákladů pro ocenění výkonů střediska Výroba a střediska Prodej.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</a:rPr>
              <a:t>Vnitropodniková cena (VPC) střediska Výroba = 53,44 Kč/kg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</a:rPr>
              <a:t>Vnitropodniková cena (VPC) střediska Prodej </a:t>
            </a:r>
            <a:r>
              <a:rPr lang="cs-CZ" sz="2400">
                <a:solidFill>
                  <a:srgbClr val="FF0000"/>
                </a:solidFill>
              </a:rPr>
              <a:t>= 27,26 </a:t>
            </a:r>
            <a:r>
              <a:rPr lang="cs-CZ" sz="2400" dirty="0">
                <a:solidFill>
                  <a:srgbClr val="FF0000"/>
                </a:solidFill>
              </a:rPr>
              <a:t>Kč/kg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328982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b="1" dirty="0"/>
              <a:t>Příklad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0589"/>
            <a:ext cx="81369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Sestavte rozpočet výnosů, nákladů a zisku pro předpokládaný objem prodeje 7 000 ks bund.</a:t>
            </a:r>
            <a:endParaRPr lang="en-US" sz="2000" dirty="0"/>
          </a:p>
          <a:p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93833CD9-7C5E-4421-A115-3B19EFE2910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0398" y="1099726"/>
          <a:ext cx="7892041" cy="248013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180948">
                  <a:extLst>
                    <a:ext uri="{9D8B030D-6E8A-4147-A177-3AD203B41FA5}">
                      <a16:colId xmlns:a16="http://schemas.microsoft.com/office/drawing/2014/main" val="936943133"/>
                    </a:ext>
                  </a:extLst>
                </a:gridCol>
                <a:gridCol w="2711093">
                  <a:extLst>
                    <a:ext uri="{9D8B030D-6E8A-4147-A177-3AD203B41FA5}">
                      <a16:colId xmlns:a16="http://schemas.microsoft.com/office/drawing/2014/main" val="3875908437"/>
                    </a:ext>
                  </a:extLst>
                </a:gridCol>
              </a:tblGrid>
              <a:tr h="3100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Položky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Jednotky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4145337"/>
                  </a:ext>
                </a:extLst>
              </a:tr>
              <a:tr h="310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Prodejní cena jedné bundy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1 600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731519"/>
                  </a:ext>
                </a:extLst>
              </a:tr>
              <a:tr h="310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Jednicový materiál 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750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12655791"/>
                  </a:ext>
                </a:extLst>
              </a:tr>
              <a:tr h="310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Jednicové mzdy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240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93456946"/>
                  </a:ext>
                </a:extLst>
              </a:tr>
              <a:tr h="310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Jednicová variabilní výrobní režie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105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58309494"/>
                  </a:ext>
                </a:extLst>
              </a:tr>
              <a:tr h="310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Jednicová variabilní prodejní režie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85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14856664"/>
                  </a:ext>
                </a:extLst>
              </a:tr>
              <a:tr h="310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Rozpočtovaná fixní výrobní režie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1 400 000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5022355"/>
                  </a:ext>
                </a:extLst>
              </a:tr>
              <a:tr h="310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Rozpočtovaná fixní prodejní režie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750 000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30898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597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95488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79512" y="987574"/>
            <a:ext cx="88569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l-PL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200" dirty="0"/>
              <a:t>Posuďte úroveň dosažené hospodárnosti při výrobě rukavic a určete, o jakou formu hospodárnosti se jedná. = </a:t>
            </a:r>
            <a:r>
              <a:rPr lang="pl-PL" sz="2200" dirty="0">
                <a:solidFill>
                  <a:srgbClr val="FF0000"/>
                </a:solidFill>
              </a:rPr>
              <a:t>60 000 Kč; 8,82 Kč/ks</a:t>
            </a:r>
            <a:endParaRPr lang="pl-PL" sz="22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515B8D40-2E71-4637-B8BD-760796969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904763"/>
              </p:ext>
            </p:extLst>
          </p:nvPr>
        </p:nvGraphicFramePr>
        <p:xfrm>
          <a:off x="409400" y="1131590"/>
          <a:ext cx="8411072" cy="230425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954688">
                  <a:extLst>
                    <a:ext uri="{9D8B030D-6E8A-4147-A177-3AD203B41FA5}">
                      <a16:colId xmlns:a16="http://schemas.microsoft.com/office/drawing/2014/main" val="188366256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526649725"/>
                    </a:ext>
                  </a:extLst>
                </a:gridCol>
              </a:tblGrid>
              <a:tr h="3840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Položky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Jednotky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11056983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Kalkulovaná spotřeba materiálu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6298454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Plán výroby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7 000 ks rukavic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3123017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Skutečná výroba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6 800 ks rukavic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9460608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Rozpočtovaná spotřeba základního materiálu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700 000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0863775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Skutečná spotřeba základního materiálu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620 000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6965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3979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b="1" dirty="0"/>
              <a:t>Řešení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748025" y="754380"/>
          <a:ext cx="6840760" cy="395707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873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9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97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Položka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Výše nákladů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7 000 ks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Výnosy z prodeje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11 200 000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Jednicový materiál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Jednicové mzdy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Variabilní výrobní režie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Variabilní prodejní režie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Variabilní náklady celkem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8 260 000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Marže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2 940 000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Výrobní režie fixní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Prodejní režie fixní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Fixní náklady celkem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2 150 000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Zisk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790 000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7925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sz="32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Firma eviduje následující údaje: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1372EBF-C815-481B-8B53-5B71F2E10EE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83568" y="1491630"/>
          <a:ext cx="7704856" cy="306920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567718">
                  <a:extLst>
                    <a:ext uri="{9D8B030D-6E8A-4147-A177-3AD203B41FA5}">
                      <a16:colId xmlns:a16="http://schemas.microsoft.com/office/drawing/2014/main" val="1235594799"/>
                    </a:ext>
                  </a:extLst>
                </a:gridCol>
                <a:gridCol w="2568569">
                  <a:extLst>
                    <a:ext uri="{9D8B030D-6E8A-4147-A177-3AD203B41FA5}">
                      <a16:colId xmlns:a16="http://schemas.microsoft.com/office/drawing/2014/main" val="2694749240"/>
                    </a:ext>
                  </a:extLst>
                </a:gridCol>
                <a:gridCol w="2568569">
                  <a:extLst>
                    <a:ext uri="{9D8B030D-6E8A-4147-A177-3AD203B41FA5}">
                      <a16:colId xmlns:a16="http://schemas.microsoft.com/office/drawing/2014/main" val="3676030657"/>
                    </a:ext>
                  </a:extLst>
                </a:gridCol>
              </a:tblGrid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Plán Kč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2013497"/>
                  </a:ext>
                </a:extLst>
              </a:tr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Celkem rozpočet režie: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10 000 000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4318146"/>
                  </a:ext>
                </a:extLst>
              </a:tr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Fixní složka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8 000 000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4462078"/>
                  </a:ext>
                </a:extLst>
              </a:tr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Variabilní složka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2 000 000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9264420"/>
                  </a:ext>
                </a:extLst>
              </a:tr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Variabilní složka 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200 000 hodin práce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7853207"/>
                  </a:ext>
                </a:extLst>
              </a:tr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5757976"/>
                  </a:ext>
                </a:extLst>
              </a:tr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Skutečnost Kč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2472122"/>
                  </a:ext>
                </a:extLst>
              </a:tr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Celková skutečná režie: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10 500 000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2972476"/>
                  </a:ext>
                </a:extLst>
              </a:tr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Fixní složka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8 000 000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0376043"/>
                  </a:ext>
                </a:extLst>
              </a:tr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Variabilní složka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2 500 000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9324493"/>
                  </a:ext>
                </a:extLst>
              </a:tr>
              <a:tr h="255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Vykázáno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230 000 hodin práce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3153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9038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sz="3200" b="1" dirty="0"/>
              <a:t>Příklad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dirty="0"/>
              <a:t>Vyhodnoťte plnění rozpočtu postupem tzv. pevného nepřepočteného rozpočtu = </a:t>
            </a:r>
            <a:r>
              <a:rPr lang="cs-CZ" sz="2000" dirty="0">
                <a:solidFill>
                  <a:srgbClr val="FF0000"/>
                </a:solidFill>
              </a:rPr>
              <a:t>500 000 Kč překročení</a:t>
            </a:r>
          </a:p>
          <a:p>
            <a:pPr marL="457200" indent="-457200">
              <a:buFont typeface="+mj-lt"/>
              <a:buAutoNum type="arabicPeriod"/>
            </a:pPr>
            <a:endParaRPr lang="cs-CZ" sz="2000" dirty="0"/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Vyhodnoťte plnění rozpočtu postupem tzv. pevného přepočteného rozpočtu = </a:t>
            </a:r>
            <a:r>
              <a:rPr lang="cs-CZ" sz="2000" dirty="0">
                <a:solidFill>
                  <a:srgbClr val="FF0000"/>
                </a:solidFill>
              </a:rPr>
              <a:t>1 000 000 Kč úspora</a:t>
            </a:r>
          </a:p>
          <a:p>
            <a:pPr marL="457200" indent="-457200">
              <a:buFont typeface="+mj-lt"/>
              <a:buAutoNum type="arabicPeriod"/>
            </a:pPr>
            <a:endParaRPr lang="cs-CZ" sz="2000" dirty="0"/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Vyhodnoťte plnění rozpočtu postupem tzv. variantního rozpočtu = </a:t>
            </a:r>
            <a:r>
              <a:rPr lang="cs-CZ" sz="2000" dirty="0">
                <a:solidFill>
                  <a:srgbClr val="FF0000"/>
                </a:solidFill>
              </a:rPr>
              <a:t>200 000 překročení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042881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Příklad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Společnost </a:t>
            </a:r>
            <a:r>
              <a:rPr lang="cs-CZ" sz="2000" dirty="0" err="1"/>
              <a:t>Brener</a:t>
            </a:r>
            <a:r>
              <a:rPr lang="cs-CZ" sz="2000" dirty="0"/>
              <a:t> šije sportovní bundy. 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E2C5ABB-5445-4675-BCF7-C03E47E4D9A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95536" y="1464627"/>
          <a:ext cx="8244916" cy="309634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362844">
                  <a:extLst>
                    <a:ext uri="{9D8B030D-6E8A-4147-A177-3AD203B41FA5}">
                      <a16:colId xmlns:a16="http://schemas.microsoft.com/office/drawing/2014/main" val="3259034077"/>
                    </a:ext>
                  </a:extLst>
                </a:gridCol>
                <a:gridCol w="2882072">
                  <a:extLst>
                    <a:ext uri="{9D8B030D-6E8A-4147-A177-3AD203B41FA5}">
                      <a16:colId xmlns:a16="http://schemas.microsoft.com/office/drawing/2014/main" val="2158248513"/>
                    </a:ext>
                  </a:extLst>
                </a:gridCol>
              </a:tblGrid>
              <a:tr h="327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Položky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Jednotky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6334063"/>
                  </a:ext>
                </a:extLst>
              </a:tr>
              <a:tr h="462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Plánovaný objem výroby a prodeje v měsíci leden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20 000 ks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1633708"/>
                  </a:ext>
                </a:extLst>
              </a:tr>
              <a:tr h="327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Předpokládaná prodejní cena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10 000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8951838"/>
                  </a:ext>
                </a:extLst>
              </a:tr>
              <a:tr h="671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Norma spotřeby základního jednicového materiálu na bundu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</a:t>
                      </a:r>
                      <a:r>
                        <a:rPr lang="cs-CZ" sz="1800" dirty="0" err="1">
                          <a:effectLst/>
                        </a:rPr>
                        <a:t>bm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3058590"/>
                  </a:ext>
                </a:extLst>
              </a:tr>
              <a:tr h="327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Předem stanovená cena 1 materiálu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1 000 Kč / </a:t>
                      </a:r>
                      <a:r>
                        <a:rPr lang="cs-CZ" sz="1800" dirty="0" err="1">
                          <a:effectLst/>
                        </a:rPr>
                        <a:t>bm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3542222"/>
                  </a:ext>
                </a:extLst>
              </a:tr>
              <a:tr h="327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Variabilní režijní náklady závislé na počtu hodin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500 Kč / hod.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2617665"/>
                  </a:ext>
                </a:extLst>
              </a:tr>
              <a:tr h="327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Doba trvání šití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hodiny/bundu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7796970"/>
                  </a:ext>
                </a:extLst>
              </a:tr>
              <a:tr h="327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Rozpočtované fixní náklady limitem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36 000 000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8969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3285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Příklad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849694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Ve skutečnosti se vyrobilo a prodalo 15 000 ks bund, skutečná spotřeba jednicového materiálu činila 40 200 </a:t>
            </a:r>
            <a:r>
              <a:rPr lang="cs-CZ" sz="2000" dirty="0" err="1"/>
              <a:t>bm</a:t>
            </a:r>
            <a:r>
              <a:rPr lang="cs-CZ" sz="2000" dirty="0"/>
              <a:t> a skutečný počet hodin práce byl 48 000 hodin. Skutečná výše nákladů a výnosů byla následující: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647563" y="2280236"/>
          <a:ext cx="7992890" cy="1980597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996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8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Skutečné výnosy z prodeje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65 200 000 Kč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8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Skutečná spotřeba jednicového materiálu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22 160 000 Kč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6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Skutečná výše variabilních režijních nákladů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1 070 000 Kč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8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Skutečná výše fixních nákladů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11 550 000 Kč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1883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Příklad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849694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/>
              <a:t>Úkoly:</a:t>
            </a:r>
          </a:p>
          <a:p>
            <a:endParaRPr lang="cs-CZ" dirty="0"/>
          </a:p>
          <a:p>
            <a:pPr lvl="0"/>
            <a:r>
              <a:rPr lang="cs-CZ" dirty="0"/>
              <a:t>1. Stanovte standardy na 1 bundu = </a:t>
            </a:r>
            <a:r>
              <a:rPr lang="cs-CZ" dirty="0">
                <a:solidFill>
                  <a:srgbClr val="FF0000"/>
                </a:solidFill>
              </a:rPr>
              <a:t>standardní zisk = 2 200 Kč/ks</a:t>
            </a:r>
          </a:p>
          <a:p>
            <a:pPr lvl="0"/>
            <a:r>
              <a:rPr lang="cs-CZ" dirty="0"/>
              <a:t>2. Zjistěte rozpočtovaný (standardní) zisk a skutečný zisk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Rozpočtovaný zisk </a:t>
            </a:r>
            <a:r>
              <a:rPr lang="cs-CZ">
                <a:solidFill>
                  <a:srgbClr val="FF0000"/>
                </a:solidFill>
              </a:rPr>
              <a:t>= 44 </a:t>
            </a:r>
            <a:r>
              <a:rPr lang="cs-CZ" dirty="0">
                <a:solidFill>
                  <a:srgbClr val="FF0000"/>
                </a:solidFill>
              </a:rPr>
              <a:t>000 000 Kč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Skutečný zisk = 30 420 000 Kč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3555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Příklad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843558"/>
            <a:ext cx="842493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Vypočítejte výši standardu přímého materiálu na jeden kus výrobku a posléze náklady na jeden kus výrobku, znáte-li údaje o následujících položkách: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FF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Přímý materiál na jeden kus = 12 047,2 Kč/ks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75177B1-2A37-4F4D-A2F6-9EE3F617632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5111" y="1437133"/>
          <a:ext cx="8343353" cy="283996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276992">
                  <a:extLst>
                    <a:ext uri="{9D8B030D-6E8A-4147-A177-3AD203B41FA5}">
                      <a16:colId xmlns:a16="http://schemas.microsoft.com/office/drawing/2014/main" val="4107640890"/>
                    </a:ext>
                  </a:extLst>
                </a:gridCol>
                <a:gridCol w="3066361">
                  <a:extLst>
                    <a:ext uri="{9D8B030D-6E8A-4147-A177-3AD203B41FA5}">
                      <a16:colId xmlns:a16="http://schemas.microsoft.com/office/drawing/2014/main" val="2148632856"/>
                    </a:ext>
                  </a:extLst>
                </a:gridCol>
              </a:tblGrid>
              <a:tr h="2623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Položky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Jednotky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0678893"/>
                  </a:ext>
                </a:extLst>
              </a:tr>
              <a:tr h="371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Nákupní cena materiálu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120 Kč/kg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4584696"/>
                  </a:ext>
                </a:extLst>
              </a:tr>
              <a:tr h="538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Přeprava nákladním automobilem od dodavatele za určitý počet hodin po objednávce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17,4 Kč/kg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9225247"/>
                  </a:ext>
                </a:extLst>
              </a:tr>
              <a:tr h="501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Příjem a manipulace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 Kč/kg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4692742"/>
                  </a:ext>
                </a:extLst>
              </a:tr>
              <a:tr h="262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Množstevní sleva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4,1 Kč/kg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2944950"/>
                  </a:ext>
                </a:extLst>
              </a:tr>
              <a:tr h="262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Spotřeba materiálu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75 kg/ks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1604126"/>
                  </a:ext>
                </a:extLst>
              </a:tr>
              <a:tr h="262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Nutný odpad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 kg/ks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523330"/>
                  </a:ext>
                </a:extLst>
              </a:tr>
              <a:tr h="262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Zmetkovost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 kg/ks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4852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2285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Příklad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820038"/>
            <a:ext cx="842493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Vypočítejte výši standardu přímých osobních nákladů na výrobek, které se skládají ze mzdových nákladů, pojistného na sociálním zabezpečení a zdravotního pojištění.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0000"/>
                </a:solidFill>
              </a:rPr>
              <a:t>Přímé mzdy na jeden kus = 4797,468 Kč/ks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F8E88D09-9E08-4613-8A40-0BBD7FF1613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30821" y="1450980"/>
          <a:ext cx="8208912" cy="259229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4106482515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971259558"/>
                    </a:ext>
                  </a:extLst>
                </a:gridCol>
              </a:tblGrid>
              <a:tr h="251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Položky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Jednotky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70512"/>
                  </a:ext>
                </a:extLst>
              </a:tr>
              <a:tr h="355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Mzdový tarif pracovníka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340 Kč/hod.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8374143"/>
                  </a:ext>
                </a:extLst>
              </a:tr>
              <a:tr h="251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Prémie a odměny ze mzdového tarifu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35 %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2967475"/>
                  </a:ext>
                </a:extLst>
              </a:tr>
              <a:tr h="479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Pojistné na sociálním zabezpečení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25 %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8540355"/>
                  </a:ext>
                </a:extLst>
              </a:tr>
              <a:tr h="251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Pojistné na zdravotním pojištění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9 %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050029"/>
                  </a:ext>
                </a:extLst>
              </a:tr>
              <a:tr h="251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Čas zaměstnance na výrobu jednoho výrobku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6,2 hodin/ks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2329756"/>
                  </a:ext>
                </a:extLst>
              </a:tr>
              <a:tr h="251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Prostoje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0,4 hodin/ks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053553"/>
                  </a:ext>
                </a:extLst>
              </a:tr>
              <a:tr h="251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Údržba výrobních zařízení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0,7 hodin/ks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8008918"/>
                  </a:ext>
                </a:extLst>
              </a:tr>
              <a:tr h="251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Odstraňování zmetkovosti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0,5 hodin/ks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2376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995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600" b="1" dirty="0"/>
              <a:t>Příklad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843558"/>
            <a:ext cx="8064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Letecká společnost dosáhla ve sledovaném období následujících výsledků: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6072C74-DD1F-41F4-BE4F-0ED4CFA83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952968"/>
              </p:ext>
            </p:extLst>
          </p:nvPr>
        </p:nvGraphicFramePr>
        <p:xfrm>
          <a:off x="494008" y="1173800"/>
          <a:ext cx="8136904" cy="352196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400600">
                  <a:extLst>
                    <a:ext uri="{9D8B030D-6E8A-4147-A177-3AD203B41FA5}">
                      <a16:colId xmlns:a16="http://schemas.microsoft.com/office/drawing/2014/main" val="2342343187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785538326"/>
                    </a:ext>
                  </a:extLst>
                </a:gridCol>
              </a:tblGrid>
              <a:tr h="2463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Položky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Jednotky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6426962"/>
                  </a:ext>
                </a:extLst>
              </a:tr>
              <a:tr h="246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Výnosy z prodeje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500 mil.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5551330"/>
                  </a:ext>
                </a:extLst>
              </a:tr>
              <a:tr h="4434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Náklady na leteckou přepravu (spotřeba materiálu, nakoupené služby, odpisy, mzdové náklady)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410 mil.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7668162"/>
                  </a:ext>
                </a:extLst>
              </a:tr>
              <a:tr h="246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Daň ze zisku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 mil.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7730301"/>
                  </a:ext>
                </a:extLst>
              </a:tr>
              <a:tr h="246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Čistý zisk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34,4 mil.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03000764"/>
                  </a:ext>
                </a:extLst>
              </a:tr>
              <a:tr h="246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Investovaný kapitál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2,2 mld.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7668365"/>
                  </a:ext>
                </a:extLst>
              </a:tr>
              <a:tr h="246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Cizí zdroje (převážně bankovní úvěry)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2/3 kapitálu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29293"/>
                  </a:ext>
                </a:extLst>
              </a:tr>
              <a:tr h="246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Úroková sazba bankovních úvěrů 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5,95 %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0506655"/>
                  </a:ext>
                </a:extLst>
              </a:tr>
              <a:tr h="505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Požadované zhodnocení vlastního kapitálu vlastníky podniky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13 %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6856447"/>
                  </a:ext>
                </a:extLst>
              </a:tr>
              <a:tr h="246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Sazba daně z příjmu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26 %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5401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570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277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600" b="1" dirty="0"/>
              <a:t>Příklad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Vypočtěte výši rentability vlastního kapitálu a výsledek interpretujte. = </a:t>
            </a:r>
            <a:r>
              <a:rPr lang="cs-CZ" sz="2200" dirty="0">
                <a:solidFill>
                  <a:srgbClr val="FF0000"/>
                </a:solidFill>
              </a:rPr>
              <a:t>4,69 %</a:t>
            </a:r>
            <a:endParaRPr lang="cs-CZ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Vypočtěte výši ekonomické přidané hodnoty a výsledek interpretujte. = </a:t>
            </a:r>
            <a:r>
              <a:rPr lang="cs-CZ" sz="2200" dirty="0">
                <a:solidFill>
                  <a:srgbClr val="FF0000"/>
                </a:solidFill>
              </a:rPr>
              <a:t>-89 910 666 Kč</a:t>
            </a:r>
            <a:r>
              <a:rPr lang="cs-CZ" sz="2200" dirty="0"/>
              <a:t> </a:t>
            </a:r>
          </a:p>
          <a:p>
            <a:pPr algn="just"/>
            <a:endParaRPr lang="cs-CZ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6178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277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600" b="1" dirty="0"/>
              <a:t>Příklad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915566"/>
            <a:ext cx="8352928" cy="4378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cs-CZ" sz="215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15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15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15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15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15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15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15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150" dirty="0"/>
              <a:t>Vyjádřete náklady prodaného zboží v závislosti na jejich finančním, hodnotovém a ekonomickém pojetí a zjistěte obchodní marži (zisk) z prodeje zboží. </a:t>
            </a:r>
          </a:p>
          <a:p>
            <a:pPr algn="just"/>
            <a:endParaRPr lang="cs-CZ" sz="2400" dirty="0"/>
          </a:p>
          <a:p>
            <a:endParaRPr lang="pl-PL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5F5BABCB-4404-42FB-9882-F0047C59D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123059"/>
              </p:ext>
            </p:extLst>
          </p:nvPr>
        </p:nvGraphicFramePr>
        <p:xfrm>
          <a:off x="467544" y="992372"/>
          <a:ext cx="7992888" cy="237146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996444">
                  <a:extLst>
                    <a:ext uri="{9D8B030D-6E8A-4147-A177-3AD203B41FA5}">
                      <a16:colId xmlns:a16="http://schemas.microsoft.com/office/drawing/2014/main" val="417686240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218843833"/>
                    </a:ext>
                  </a:extLst>
                </a:gridCol>
              </a:tblGrid>
              <a:tr h="474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Položky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Jednotky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7087981"/>
                  </a:ext>
                </a:extLst>
              </a:tr>
              <a:tr h="474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Pořizovací cena zboží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200 000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1940237"/>
                  </a:ext>
                </a:extLst>
              </a:tr>
              <a:tr h="474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Prodejní cena zboží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220 000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9137879"/>
                  </a:ext>
                </a:extLst>
              </a:tr>
              <a:tr h="474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Reprodukční pořizovací cena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206 000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0495781"/>
                  </a:ext>
                </a:extLst>
              </a:tr>
              <a:tr h="474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Alternativní náklady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effectLst/>
                        </a:rPr>
                        <a:t>5 </a:t>
                      </a:r>
                      <a:r>
                        <a:rPr lang="cs-CZ" sz="2000" dirty="0">
                          <a:effectLst/>
                        </a:rPr>
                        <a:t>% nákladová rentabilita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1451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296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277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600" b="1" dirty="0"/>
              <a:t>Příklad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endParaRPr lang="pl-PL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899124"/>
              </p:ext>
            </p:extLst>
          </p:nvPr>
        </p:nvGraphicFramePr>
        <p:xfrm>
          <a:off x="251520" y="1197131"/>
          <a:ext cx="8640960" cy="348310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196854">
                  <a:extLst>
                    <a:ext uri="{9D8B030D-6E8A-4147-A177-3AD203B41FA5}">
                      <a16:colId xmlns:a16="http://schemas.microsoft.com/office/drawing/2014/main" val="3947060679"/>
                    </a:ext>
                  </a:extLst>
                </a:gridCol>
                <a:gridCol w="1684255">
                  <a:extLst>
                    <a:ext uri="{9D8B030D-6E8A-4147-A177-3AD203B41FA5}">
                      <a16:colId xmlns:a16="http://schemas.microsoft.com/office/drawing/2014/main" val="3939932294"/>
                    </a:ext>
                  </a:extLst>
                </a:gridCol>
                <a:gridCol w="3138067">
                  <a:extLst>
                    <a:ext uri="{9D8B030D-6E8A-4147-A177-3AD203B41FA5}">
                      <a16:colId xmlns:a16="http://schemas.microsoft.com/office/drawing/2014/main" val="1420129032"/>
                    </a:ext>
                  </a:extLst>
                </a:gridCol>
                <a:gridCol w="1621784">
                  <a:extLst>
                    <a:ext uri="{9D8B030D-6E8A-4147-A177-3AD203B41FA5}">
                      <a16:colId xmlns:a16="http://schemas.microsoft.com/office/drawing/2014/main" val="1759737637"/>
                    </a:ext>
                  </a:extLst>
                </a:gridCol>
              </a:tblGrid>
              <a:tr h="946137">
                <a:tc>
                  <a:txBody>
                    <a:bodyPr/>
                    <a:lstStyle/>
                    <a:p>
                      <a:pPr marR="17780" indent="10795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 dirty="0">
                          <a:effectLst/>
                        </a:rPr>
                        <a:t> Pojetí nákladů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 indent="10795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 dirty="0">
                          <a:effectLst/>
                        </a:rPr>
                        <a:t>Výnosy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 indent="10795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>
                          <a:effectLst/>
                        </a:rPr>
                        <a:t>Náklady</a:t>
                      </a:r>
                      <a:endParaRPr lang="cs-CZ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 indent="107950"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 dirty="0">
                          <a:effectLst/>
                        </a:rPr>
                        <a:t>Obchodní marže popř. zisk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0719229"/>
                  </a:ext>
                </a:extLst>
              </a:tr>
              <a:tr h="632346">
                <a:tc>
                  <a:txBody>
                    <a:bodyPr/>
                    <a:lstStyle/>
                    <a:p>
                      <a:pPr marR="17780" indent="107950" algn="just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 dirty="0">
                          <a:effectLst/>
                        </a:rPr>
                        <a:t>finanční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 indent="107950" algn="just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 dirty="0">
                          <a:effectLst/>
                        </a:rPr>
                        <a:t>220 000 Kč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 indent="107950" algn="just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 dirty="0">
                          <a:solidFill>
                            <a:srgbClr val="FF0000"/>
                          </a:solidFill>
                          <a:effectLst/>
                        </a:rPr>
                        <a:t>200 000 Kč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 indent="107950" algn="just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>
                          <a:solidFill>
                            <a:srgbClr val="FF0000"/>
                          </a:solidFill>
                          <a:effectLst/>
                        </a:rPr>
                        <a:t>20 000 Kč</a:t>
                      </a:r>
                      <a:endParaRPr lang="cs-CZ" sz="2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5511834"/>
                  </a:ext>
                </a:extLst>
              </a:tr>
              <a:tr h="632346">
                <a:tc>
                  <a:txBody>
                    <a:bodyPr/>
                    <a:lstStyle/>
                    <a:p>
                      <a:pPr marR="17780" indent="107950" algn="just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 dirty="0">
                          <a:effectLst/>
                        </a:rPr>
                        <a:t>hodnotové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 indent="107950" algn="just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 dirty="0">
                          <a:effectLst/>
                        </a:rPr>
                        <a:t>220 000 Kč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 indent="107950" algn="just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 dirty="0">
                          <a:solidFill>
                            <a:srgbClr val="FF0000"/>
                          </a:solidFill>
                          <a:effectLst/>
                        </a:rPr>
                        <a:t>206 000 Kč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 indent="107950" algn="just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>
                          <a:solidFill>
                            <a:srgbClr val="FF0000"/>
                          </a:solidFill>
                          <a:effectLst/>
                        </a:rPr>
                        <a:t>14 000 Kč</a:t>
                      </a:r>
                      <a:endParaRPr lang="cs-CZ" sz="2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338132"/>
                  </a:ext>
                </a:extLst>
              </a:tr>
              <a:tr h="1212572">
                <a:tc>
                  <a:txBody>
                    <a:bodyPr/>
                    <a:lstStyle/>
                    <a:p>
                      <a:pPr marR="17780" indent="107950" algn="just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 dirty="0">
                          <a:effectLst/>
                        </a:rPr>
                        <a:t>ekonomické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 indent="107950" algn="just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 dirty="0">
                          <a:effectLst/>
                        </a:rPr>
                        <a:t>220 000 Kč</a:t>
                      </a:r>
                      <a:endParaRPr lang="cs-CZ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 indent="107950" algn="just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 dirty="0">
                          <a:solidFill>
                            <a:srgbClr val="FF0000"/>
                          </a:solidFill>
                          <a:effectLst/>
                        </a:rPr>
                        <a:t>216 300 Kč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 indent="107950" algn="just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200" dirty="0">
                          <a:solidFill>
                            <a:srgbClr val="FF0000"/>
                          </a:solidFill>
                          <a:effectLst/>
                        </a:rPr>
                        <a:t>3 700 Kč</a:t>
                      </a:r>
                      <a:endParaRPr lang="cs-CZ" sz="2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2290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976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277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600" b="1" dirty="0"/>
              <a:t>Příklad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2916" y="720292"/>
            <a:ext cx="83529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Pan Kříž se rozhodl, že bude podnikat coby řemeslník. 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Vypočítejte účetní a ekonomický zisk. 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endParaRPr lang="pl-PL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5F8135F-329E-4563-981D-F0563A683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005501"/>
              </p:ext>
            </p:extLst>
          </p:nvPr>
        </p:nvGraphicFramePr>
        <p:xfrm>
          <a:off x="422916" y="1126621"/>
          <a:ext cx="8064896" cy="291292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321891122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3268013991"/>
                    </a:ext>
                  </a:extLst>
                </a:gridCol>
              </a:tblGrid>
              <a:tr h="4020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Položky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Jednotky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4428523"/>
                  </a:ext>
                </a:extLst>
              </a:tr>
              <a:tr h="4020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Roční výdělek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700 000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60066920"/>
                  </a:ext>
                </a:extLst>
              </a:tr>
              <a:tr h="4020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Výrobní a další náklady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500 000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6116912"/>
                  </a:ext>
                </a:extLst>
              </a:tr>
              <a:tr h="4020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Investovaný kapitál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2 000 000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2795714"/>
                  </a:ext>
                </a:extLst>
              </a:tr>
              <a:tr h="5760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Úroková sazba investovaného kapitálu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859875"/>
                  </a:ext>
                </a:extLst>
              </a:tr>
              <a:tr h="5760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Ušlá měsíční mzda z důvodu podnikání 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12 000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7185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166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277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600" b="1" dirty="0"/>
              <a:t>Příklad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endParaRPr lang="pl-PL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260141"/>
              </p:ext>
            </p:extLst>
          </p:nvPr>
        </p:nvGraphicFramePr>
        <p:xfrm>
          <a:off x="323528" y="1131589"/>
          <a:ext cx="8424936" cy="328562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313341">
                  <a:extLst>
                    <a:ext uri="{9D8B030D-6E8A-4147-A177-3AD203B41FA5}">
                      <a16:colId xmlns:a16="http://schemas.microsoft.com/office/drawing/2014/main" val="3368267639"/>
                    </a:ext>
                  </a:extLst>
                </a:gridCol>
                <a:gridCol w="2102172">
                  <a:extLst>
                    <a:ext uri="{9D8B030D-6E8A-4147-A177-3AD203B41FA5}">
                      <a16:colId xmlns:a16="http://schemas.microsoft.com/office/drawing/2014/main" val="3135025012"/>
                    </a:ext>
                  </a:extLst>
                </a:gridCol>
                <a:gridCol w="2605456">
                  <a:extLst>
                    <a:ext uri="{9D8B030D-6E8A-4147-A177-3AD203B41FA5}">
                      <a16:colId xmlns:a16="http://schemas.microsoft.com/office/drawing/2014/main" val="1133148371"/>
                    </a:ext>
                  </a:extLst>
                </a:gridCol>
                <a:gridCol w="2403967">
                  <a:extLst>
                    <a:ext uri="{9D8B030D-6E8A-4147-A177-3AD203B41FA5}">
                      <a16:colId xmlns:a16="http://schemas.microsoft.com/office/drawing/2014/main" val="1011161708"/>
                    </a:ext>
                  </a:extLst>
                </a:gridCol>
              </a:tblGrid>
              <a:tr h="3301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Účetní zisk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Ekonomický zisk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918224"/>
                  </a:ext>
                </a:extLst>
              </a:tr>
              <a:tr h="3301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Tržby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Tržby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7920233"/>
                  </a:ext>
                </a:extLst>
              </a:tr>
              <a:tr h="3301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Náklady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Náklady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501603"/>
                  </a:ext>
                </a:extLst>
              </a:tr>
              <a:tr h="12596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Úroky z finančního kapitálu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Oportunitní náklady – finančního kapitálu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5328040"/>
                  </a:ext>
                </a:extLst>
              </a:tr>
              <a:tr h="6603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Účetní zisk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r>
                        <a:rPr lang="cs-CZ" sz="2000" baseline="0" dirty="0">
                          <a:solidFill>
                            <a:srgbClr val="FF0000"/>
                          </a:solidFill>
                          <a:effectLst/>
                        </a:rPr>
                        <a:t> 000 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Kč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Oportunitní náklady – ušlé mzdy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8883557"/>
                  </a:ext>
                </a:extLst>
              </a:tr>
              <a:tr h="3301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Ekonomický zisk</a:t>
                      </a:r>
                      <a:endParaRPr lang="cs-CZ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-104</a:t>
                      </a:r>
                      <a:r>
                        <a:rPr lang="cs-CZ" sz="2000" baseline="0" dirty="0">
                          <a:solidFill>
                            <a:srgbClr val="FF0000"/>
                          </a:solidFill>
                          <a:effectLst/>
                        </a:rPr>
                        <a:t> 000 Kč ztráta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329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43434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6835</TotalTime>
  <Words>2274</Words>
  <Application>Microsoft Office PowerPoint</Application>
  <PresentationFormat>Předvádění na obrazovce (16:9)</PresentationFormat>
  <Paragraphs>740</Paragraphs>
  <Slides>37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Calibri</vt:lpstr>
      <vt:lpstr>Symbol</vt:lpstr>
      <vt:lpstr>Times New Roman</vt:lpstr>
      <vt:lpstr>SLU</vt:lpstr>
      <vt:lpstr>Příklad </vt:lpstr>
      <vt:lpstr>Příklad </vt:lpstr>
      <vt:lpstr>Příklad </vt:lpstr>
      <vt:lpstr>Příklad</vt:lpstr>
      <vt:lpstr>Příklad</vt:lpstr>
      <vt:lpstr>Příklad</vt:lpstr>
      <vt:lpstr>Příklad</vt:lpstr>
      <vt:lpstr>Příklad</vt:lpstr>
      <vt:lpstr>Příklad</vt:lpstr>
      <vt:lpstr>Příklad </vt:lpstr>
      <vt:lpstr>Příklad </vt:lpstr>
      <vt:lpstr>Příklad </vt:lpstr>
      <vt:lpstr>Příklad </vt:lpstr>
      <vt:lpstr>Příklad </vt:lpstr>
      <vt:lpstr>Příklad </vt:lpstr>
      <vt:lpstr>Příklad </vt:lpstr>
      <vt:lpstr>Příklad </vt:lpstr>
      <vt:lpstr>Příklad </vt:lpstr>
      <vt:lpstr>Příklad</vt:lpstr>
      <vt:lpstr>Příklad </vt:lpstr>
      <vt:lpstr>Příklad </vt:lpstr>
      <vt:lpstr>Řešení</vt:lpstr>
      <vt:lpstr>Příklad</vt:lpstr>
      <vt:lpstr>Příklad </vt:lpstr>
      <vt:lpstr>Příklad </vt:lpstr>
      <vt:lpstr>Příklad </vt:lpstr>
      <vt:lpstr>Příklad 9</vt:lpstr>
      <vt:lpstr>Řešení</vt:lpstr>
      <vt:lpstr>Příklad</vt:lpstr>
      <vt:lpstr>Řešení</vt:lpstr>
      <vt:lpstr>Příklad </vt:lpstr>
      <vt:lpstr>Příklad</vt:lpstr>
      <vt:lpstr>Příklad</vt:lpstr>
      <vt:lpstr>Příklad</vt:lpstr>
      <vt:lpstr>Příklad</vt:lpstr>
      <vt:lpstr>Příklad</vt:lpstr>
      <vt:lpstr>Příklad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Markéta Skupieňová</cp:lastModifiedBy>
  <cp:revision>311</cp:revision>
  <dcterms:created xsi:type="dcterms:W3CDTF">2016-07-06T15:42:34Z</dcterms:created>
  <dcterms:modified xsi:type="dcterms:W3CDTF">2023-05-09T17:09:05Z</dcterms:modified>
</cp:coreProperties>
</file>