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8"/>
  </p:handoutMasterIdLst>
  <p:sldIdLst>
    <p:sldId id="256" r:id="rId2"/>
    <p:sldId id="258" r:id="rId3"/>
    <p:sldId id="259" r:id="rId4"/>
    <p:sldId id="275" r:id="rId5"/>
    <p:sldId id="284" r:id="rId6"/>
    <p:sldId id="285" r:id="rId7"/>
    <p:sldId id="288" r:id="rId8"/>
    <p:sldId id="289" r:id="rId9"/>
    <p:sldId id="292" r:id="rId10"/>
    <p:sldId id="293" r:id="rId11"/>
    <p:sldId id="294" r:id="rId12"/>
    <p:sldId id="295" r:id="rId13"/>
    <p:sldId id="286" r:id="rId14"/>
    <p:sldId id="287" r:id="rId15"/>
    <p:sldId id="277" r:id="rId16"/>
    <p:sldId id="270" r:id="rId17"/>
  </p:sldIdLst>
  <p:sldSz cx="9144000" cy="6858000" type="screen4x3"/>
  <p:notesSz cx="6881813" cy="100028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0617E529-94B7-439E-8512-05A9E4309F9F}" type="datetimeFigureOut">
              <a:rPr lang="cs-CZ" smtClean="0"/>
              <a:pPr/>
              <a:t>24.2.2023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7F1389D3-EB67-44EF-B173-4341949E735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20228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24.2.2023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180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24.2.2023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9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24.2.2023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432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24.2.2023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608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398A56A-5EFB-4439-8CD9-F55335C9A465}" type="datetimeFigureOut">
              <a:rPr lang="cs-CZ" smtClean="0"/>
              <a:pPr/>
              <a:t>24.2.2023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345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24.2.2023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3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24.2.2023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109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398A56A-5EFB-4439-8CD9-F55335C9A465}" type="datetimeFigureOut">
              <a:rPr lang="cs-CZ" smtClean="0"/>
              <a:pPr/>
              <a:t>24.2.2023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5808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24.2.2023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2649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24.2.2023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5242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24.2.2023</a:t>
            </a:fld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254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398A56A-5EFB-4439-8CD9-F55335C9A465}" type="datetimeFigureOut">
              <a:rPr lang="cs-CZ" smtClean="0"/>
              <a:pPr/>
              <a:t>24.2.2023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0472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13-304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ucik.cz/publikace/zmeny-v-uctovani-nakladu-a-vynosu/" TargetMode="External"/><Relationship Id="rId2" Type="http://schemas.openxmlformats.org/officeDocument/2006/relationships/hyperlink" Target="https://www.mesec.cz/zakony/zakon-o-ucetnictvi/f5675699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report.cz/blog/nezapomente-zverejnit-ucetni-zaverku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zakony.centrum.cz/zakon-o-ucetnictvi/cast-1-paragraf-1" TargetMode="External"/><Relationship Id="rId2" Type="http://schemas.openxmlformats.org/officeDocument/2006/relationships/hyperlink" Target="http://zakony.centrum.cz/zakon-o-danich-z-prijmu/cast-1-paragraf-7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Účetní a daňové praktikum</a:t>
            </a:r>
            <a:br>
              <a:rPr lang="cs-CZ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FIÚ/BPUDP</a:t>
            </a:r>
            <a:endParaRPr lang="cs-CZ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02386" y="4725144"/>
            <a:ext cx="5918454" cy="1152128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Ing. Michaela Strzelecká, Ph.D.</a:t>
            </a:r>
          </a:p>
          <a:p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 LS </a:t>
            </a: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2022/2023</a:t>
            </a:r>
            <a:endParaRPr lang="cs-C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VEŘEJNÝ REJSTŘÍK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o veřejných rejstřících právnických a fyzických osob, účinnost od 01. 01. 2014,</a:t>
            </a:r>
          </a:p>
          <a:p>
            <a:r>
              <a:rPr lang="cs-CZ" dirty="0" smtClean="0"/>
              <a:t>Představuje informační systém veřejné správy,</a:t>
            </a:r>
          </a:p>
          <a:p>
            <a:r>
              <a:rPr lang="cs-CZ" dirty="0" smtClean="0"/>
              <a:t>Je veden v elektronické podobě,</a:t>
            </a:r>
          </a:p>
          <a:p>
            <a:r>
              <a:rPr lang="cs-CZ" dirty="0" smtClean="0"/>
              <a:t>Povinnost ÚJ ukládání dokumentů,</a:t>
            </a:r>
          </a:p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www.zakonyprolidi.cz/cs/2013-304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1254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ÚJ - povinnosti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Sestavení seznamu majetku ÚJ (rozvaha) ke dni vzniku,</a:t>
            </a:r>
          </a:p>
          <a:p>
            <a:r>
              <a:rPr lang="cs-CZ" dirty="0" smtClean="0"/>
              <a:t>Plný X zkrácený rozsah,</a:t>
            </a:r>
          </a:p>
          <a:p>
            <a:r>
              <a:rPr lang="cs-CZ" b="1" u="sng" dirty="0" smtClean="0"/>
              <a:t>Sestavení účtového rozvrhu v souladu se Směrnou účtovou osnovou</a:t>
            </a:r>
            <a:r>
              <a:rPr lang="cs-CZ" dirty="0" smtClean="0"/>
              <a:t>,</a:t>
            </a:r>
          </a:p>
          <a:p>
            <a:r>
              <a:rPr lang="cs-CZ" dirty="0" smtClean="0"/>
              <a:t>Otevření účetních knih – zaúčtování počátečních stavů,</a:t>
            </a:r>
          </a:p>
          <a:p>
            <a:r>
              <a:rPr lang="cs-CZ" dirty="0" smtClean="0"/>
              <a:t>Otevírání a uzavírání účetních knih dle ČÚS (č. 002)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4273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TERMINOLOGIE – 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Účetní knihy – obrat – plátce DPH – správce daně,</a:t>
            </a:r>
          </a:p>
          <a:p>
            <a:r>
              <a:rPr lang="cs-CZ" dirty="0" smtClean="0"/>
              <a:t>Účetní období – rok kalendářní X hospodářský,</a:t>
            </a:r>
          </a:p>
          <a:p>
            <a:r>
              <a:rPr lang="cs-CZ" dirty="0" smtClean="0"/>
              <a:t>Kategorizace ÚJ – mikro, malá, střední, velká ÚJ,</a:t>
            </a:r>
          </a:p>
          <a:p>
            <a:r>
              <a:rPr lang="cs-CZ" dirty="0" smtClean="0"/>
              <a:t>Aktiva celkem,</a:t>
            </a:r>
          </a:p>
          <a:p>
            <a:r>
              <a:rPr lang="cs-CZ" dirty="0" smtClean="0"/>
              <a:t>Roční úhrn čistého obratu,</a:t>
            </a:r>
          </a:p>
          <a:p>
            <a:r>
              <a:rPr lang="cs-CZ" dirty="0" smtClean="0"/>
              <a:t>Průměrný počet zaměstnanců,</a:t>
            </a:r>
          </a:p>
          <a:p>
            <a:r>
              <a:rPr lang="cs-CZ" dirty="0" smtClean="0"/>
              <a:t>Pořizovací cena – reprodukční pořizovací cena,</a:t>
            </a:r>
          </a:p>
          <a:p>
            <a:r>
              <a:rPr lang="cs-CZ" dirty="0" smtClean="0"/>
              <a:t>SU, AU, podrozvahové účty,</a:t>
            </a:r>
          </a:p>
          <a:p>
            <a:r>
              <a:rPr lang="cs-CZ" dirty="0" smtClean="0"/>
              <a:t>Účetní zápisy – účetní doklady.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8908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Doklad - prokazování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4713387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Účetní doklad je průkazný účetní záznam, který musí obsahovat povinné náležitosti (podrobněji viz § 11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ZoÚ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značení</a:t>
            </a:r>
          </a:p>
          <a:p>
            <a:pPr lvl="1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bsah a účastníky</a:t>
            </a:r>
          </a:p>
          <a:p>
            <a:pPr lvl="1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peněžní částku</a:t>
            </a:r>
          </a:p>
          <a:p>
            <a:pPr lvl="1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nožství</a:t>
            </a:r>
          </a:p>
          <a:p>
            <a:pPr lvl="1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okamžik vyhotovení</a:t>
            </a:r>
          </a:p>
          <a:p>
            <a:pPr lvl="1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okamžik uskutečnění</a:t>
            </a:r>
          </a:p>
          <a:p>
            <a:pPr lvl="1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podpisový záznam</a:t>
            </a:r>
          </a:p>
          <a:p>
            <a:pPr marL="274320" lvl="1" indent="0">
              <a:buNone/>
            </a:pP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Účetní doklad je vyhotoven bez zbytečného odkladu po zjištění skutečností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ÚJ je povinna zachytit skutečnosti předmětu účetnictví účetními doklady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90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Doklad - prokazování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604448" cy="4641379"/>
          </a:xfrm>
        </p:spPr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Účetní doklady musí být přehledně uspořádané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ÚJ upraví vnitřním předpisem oprávněnost odpovědných osob za podpisový záznam.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Opravy v dokladech 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nesmí vést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 neúplnosti, neprůkaznosti, nesprávnosti, nesrozumitelnosti, nepřehlednosti účetnictví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Účetní doklady podléhají lhůtám úschovy a archivace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26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Povinnosti ke dni vzniku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Zahajovací rozvaha (seznam majetku),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Ú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čty hlavní knihy se otevírají účetními zápisy (pomocí účtu 701) podvojným souvztažným zápisem všechny aktivní a pasivní složky v peněžitém vyjádření.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Majetková struktura,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Sestavení AU – a jejich další využití,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Inventarizace,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Interní směrnice.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Závěr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Cílem 1. semináře bylo seznámení s aktuálním legislativním prostředím pro podnikatele – především z hlediska vedení účetnictví a zopakování základní terminologie (legislativní, účetní).</a:t>
            </a:r>
          </a:p>
          <a:p>
            <a:pPr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Uvedené legislativní zdroje budou podkladem pro další semináře.</a:t>
            </a: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Studijní materiály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Studijní opora: Účetní a daňové praktikum 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(elektronická forma na MOODLE)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Legislativní předpisy 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Zákon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Vyhláška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Standardy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Interní směrnice a další zdroje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Práce s www stránkami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720080"/>
          </a:xfrm>
        </p:spPr>
        <p:txBody>
          <a:bodyPr>
            <a:normAutofit fontScale="90000"/>
          </a:bodyPr>
          <a:lstStyle/>
          <a:p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Seminář č. 1</a:t>
            </a:r>
            <a:endParaRPr lang="cs-CZ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0" y="1772816"/>
            <a:ext cx="8964488" cy="4320480"/>
          </a:xfrm>
        </p:spPr>
        <p:txBody>
          <a:bodyPr>
            <a:normAutofit/>
          </a:bodyPr>
          <a:lstStyle/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Aktuální stav účetnictví a souvisejících předpisů</a:t>
            </a:r>
          </a:p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Fyzická a právnická osoba</a:t>
            </a:r>
          </a:p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Dokladování a prokazování pro legislativní účely </a:t>
            </a:r>
          </a:p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Základní pojmy - opakování </a:t>
            </a:r>
          </a:p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Majetková struktura a zahajovací rozvaha</a:t>
            </a:r>
          </a:p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Využití možností účtového rozvrhu a interních směrnic pro analytické účty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Aktuální stav účetnictví a souvisejících předpisů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348880"/>
            <a:ext cx="8278688" cy="3777283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Účetnictví se vyznačuje četnými změnami ve svých předpisech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Zákon o účetnictví č. 563/1991 Sb.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Vyhláška č. 500/2002 Sb.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České účetní standardy pro podnikatele 001-023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Webové stránky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www.mfcr.cz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www.zakonyprolidi.cz 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www.business.center.cz                              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Hlavní změny se zaměřením na předmět </a:t>
            </a: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UDP – změny od 2016</a:t>
            </a: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579296" cy="4785395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Kategorizace účetních jednotek (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mikro-malé-střední-velké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lvl="1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https://www.mesec.cz/zakony/zakon-o-ucetnictvi/f5675699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Výsledek hospodaření je členěn na provozní a finanční</a:t>
            </a: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Nejsou mimořádné N a V</a:t>
            </a:r>
          </a:p>
          <a:p>
            <a:pPr lvl="1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https://www.fucik.cz/publikace/zmeny-v-uctovani-nakladu-a-vynosu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Změny v účtovém rozvrhu – </a:t>
            </a:r>
            <a:r>
              <a:rPr lang="cs-CZ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 s aktuálním ÚR</a:t>
            </a: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 a obsah účetních výkazů – dle Vyhlášky 500/2002 Sb.</a:t>
            </a: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Změny – povinnost zveřejnění pro mikro a malé ÚJ</a:t>
            </a:r>
          </a:p>
          <a:p>
            <a:pPr lvl="1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https://www.dreport.cz/blog/nezapomente-zverejnit-ucetni-zaverku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endParaRPr lang="cs-CZ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1" indent="0">
              <a:buNone/>
            </a:pPr>
            <a:endParaRPr lang="cs-CZ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92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Účetní právo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Zákon o účetnictví č. 563/1991 Sb.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Vyhláška č. 500/2002 Sb. (prováděcí vyhláška k účetnictví pro podnikatele)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ČÚS č. 001-023 pro podnikatele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Interní směrnicí upraví ÚJ variantní situaci v legislativě (např. cestovní náhrady) a platí pro celou ÚJ na dané období zpravidla účetní období (rok)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8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Další  právní  Normy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Živnostenský zákon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Zákoník práce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Zákon o dani z příjmů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Občanský zákoník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Zákon o obchodních korporacích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…a další…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83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Podnikající FO 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možnosti evidencí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507288" cy="3849291"/>
          </a:xfrm>
        </p:spPr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Dle ZDP § 7 odst. 7…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zakony.centrum.cz/zakon-o-danich-z-prijmu/cast-1-paragraf-7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Dle ZDP § 7b daňová evidence…</a:t>
            </a: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Dle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ZoÚ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§ 1 odst. 2 písm. e)…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zakony.centrum.cz/zakon-o-ucetnictvi/cast-1-paragraf-1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1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761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Občanský zákoník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Nabytí účinnosti od 01. 01. 2014,</a:t>
            </a:r>
          </a:p>
          <a:p>
            <a:r>
              <a:rPr lang="cs-CZ" dirty="0" smtClean="0"/>
              <a:t>Byl zrušen obchodní zákoník – předchůdcem byl hospodářský zákoník,</a:t>
            </a:r>
          </a:p>
          <a:p>
            <a:r>
              <a:rPr lang="cs-CZ" dirty="0" smtClean="0"/>
              <a:t>Rekodifikace – rozsáhlé změny v legislativě ČR od roku 2014,</a:t>
            </a:r>
          </a:p>
          <a:p>
            <a:r>
              <a:rPr lang="cs-CZ" dirty="0" smtClean="0"/>
              <a:t>Občanský zákoník – označován jako NOZ (nový občanský zákoník) X není však název předpisu,</a:t>
            </a:r>
          </a:p>
          <a:p>
            <a:r>
              <a:rPr lang="cs-CZ" dirty="0" smtClean="0"/>
              <a:t>Dle § 20 NOZ – Právnická osoba</a:t>
            </a:r>
          </a:p>
          <a:p>
            <a:pPr lvl="1"/>
            <a:r>
              <a:rPr lang="cs-CZ" dirty="0" smtClean="0"/>
              <a:t>Právnická osoba je organizovaný útvar, o kterém zákon stanoví, že má právní osobnost</a:t>
            </a:r>
          </a:p>
          <a:p>
            <a:pPr lvl="1"/>
            <a:r>
              <a:rPr lang="cs-CZ" dirty="0" smtClean="0"/>
              <a:t>Právnická osoba má práva a povinnosti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97682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Dřev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řev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řev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Dřevo</Template>
  <TotalTime>477</TotalTime>
  <Words>702</Words>
  <Application>Microsoft Office PowerPoint</Application>
  <PresentationFormat>Předvádění na obrazovce (4:3)</PresentationFormat>
  <Paragraphs>120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Calibri</vt:lpstr>
      <vt:lpstr>Rockwell</vt:lpstr>
      <vt:lpstr>Rockwell Condensed</vt:lpstr>
      <vt:lpstr>Times New Roman</vt:lpstr>
      <vt:lpstr>Wingdings</vt:lpstr>
      <vt:lpstr>Dřevo</vt:lpstr>
      <vt:lpstr>Účetní a daňové praktikum  FIÚ/BPUDP</vt:lpstr>
      <vt:lpstr>Studijní materiály</vt:lpstr>
      <vt:lpstr>Seminář č. 1</vt:lpstr>
      <vt:lpstr>Aktuální stav účetnictví a souvisejících předpisů</vt:lpstr>
      <vt:lpstr>Hlavní změny se zaměřením na předmět UDP – změny od 2016</vt:lpstr>
      <vt:lpstr>Účetní právo</vt:lpstr>
      <vt:lpstr>Další  právní  Normy</vt:lpstr>
      <vt:lpstr>Podnikající FO  a možnosti evidencí</vt:lpstr>
      <vt:lpstr>Občanský zákoník</vt:lpstr>
      <vt:lpstr>VEŘEJNÝ REJSTŘÍK</vt:lpstr>
      <vt:lpstr>Vznik ÚJ - povinnosti</vt:lpstr>
      <vt:lpstr>TERMINOLOGIE – OPAKOVÁNÍ</vt:lpstr>
      <vt:lpstr>Doklad - prokazování</vt:lpstr>
      <vt:lpstr>Doklad - prokazování</vt:lpstr>
      <vt:lpstr>Povinnosti ke dni vzniku</vt:lpstr>
      <vt:lpstr>Závěr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Účetní a daňové praktikum UC/PUDP</dc:title>
  <dc:creator>user</dc:creator>
  <cp:lastModifiedBy>Florián</cp:lastModifiedBy>
  <cp:revision>93</cp:revision>
  <dcterms:created xsi:type="dcterms:W3CDTF">2012-02-20T08:21:13Z</dcterms:created>
  <dcterms:modified xsi:type="dcterms:W3CDTF">2023-02-24T21:22:47Z</dcterms:modified>
</cp:coreProperties>
</file>