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92" r:id="rId4"/>
    <p:sldId id="277" r:id="rId5"/>
    <p:sldId id="279" r:id="rId6"/>
    <p:sldId id="280" r:id="rId7"/>
    <p:sldId id="283" r:id="rId8"/>
    <p:sldId id="284" r:id="rId9"/>
    <p:sldId id="285" r:id="rId10"/>
    <p:sldId id="287" r:id="rId11"/>
    <p:sldId id="289" r:id="rId12"/>
    <p:sldId id="288" r:id="rId13"/>
    <p:sldId id="281" r:id="rId14"/>
    <p:sldId id="290" r:id="rId15"/>
    <p:sldId id="291" r:id="rId16"/>
    <p:sldId id="282" r:id="rId17"/>
    <p:sldId id="273" r:id="rId1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21" autoAdjust="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74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898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655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0950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1245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98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92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339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8826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596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159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ÚVOD DO MANAŽERSKÉHO ÚČETNICTVÍ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2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432047"/>
          </a:xfrm>
        </p:spPr>
        <p:txBody>
          <a:bodyPr/>
          <a:lstStyle/>
          <a:p>
            <a:r>
              <a:rPr lang="cs-CZ" altLang="cs-CZ" sz="2700" b="1" dirty="0"/>
              <a:t>První fáze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orientace zejména na zjištění skutečně vynaložených nákladů a realizovaných výkonů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orientace na realizované výkony ve vztahu k prodávaným finálním výkonům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následná orientace na realizované výkony ve vztahu k dílčím procesům, činnostem a útvarům, které za vynaložené náklady nebo výnosy odpovídají</a:t>
            </a: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8632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432047"/>
          </a:xfrm>
        </p:spPr>
        <p:txBody>
          <a:bodyPr/>
          <a:lstStyle/>
          <a:p>
            <a:r>
              <a:rPr lang="cs-CZ" altLang="cs-CZ" sz="2700" b="1" dirty="0"/>
              <a:t>Druhá fáze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takto rozčleněné náklady porovnávány se žádoucím (plánovaným, rozpočtovaným, kalkulovaným) stavem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porovnávání skutečných nákladů se žádoucími náklady poskytovaly podklady pro krátkodobé a střednědobé řízení pomocí </a:t>
            </a:r>
            <a:r>
              <a:rPr lang="cs-CZ" sz="2400" b="1" dirty="0"/>
              <a:t>odchylek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první fáze a druhá fáze tvoří základní část </a:t>
            </a:r>
            <a:r>
              <a:rPr lang="cs-CZ" sz="2400" i="1" dirty="0"/>
              <a:t>manažerského účetnictví</a:t>
            </a:r>
            <a:r>
              <a:rPr lang="cs-CZ" sz="2400" dirty="0"/>
              <a:t>, jež se označuje jako </a:t>
            </a:r>
            <a:r>
              <a:rPr lang="cs-CZ" sz="2400" b="1" dirty="0"/>
              <a:t>nákladové účetnictví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3333493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432047"/>
          </a:xfrm>
        </p:spPr>
        <p:txBody>
          <a:bodyPr/>
          <a:lstStyle/>
          <a:p>
            <a:r>
              <a:rPr lang="cs-CZ" altLang="cs-CZ" sz="2700" b="1" dirty="0"/>
              <a:t>Třetí fáze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843558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umožňuje vyhodnocování různých variant budoucího rozvoje firmy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poskytuje odpověď na otázku „co se stane, když…“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využívá účetních informací pro rozhodování o variantách a jejich průběhu v </a:t>
            </a:r>
            <a:r>
              <a:rPr lang="cs-CZ" sz="2400" b="1" dirty="0"/>
              <a:t>budoucnu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tato fáze se označuje jako přerůstání nákladového účetnictví v </a:t>
            </a:r>
            <a:r>
              <a:rPr lang="cs-CZ" sz="2400" b="1" dirty="0"/>
              <a:t>manažerské účetnictví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761397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Controlling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metoda, jejímž smyslem je zvýšit účinnost systému řízení neustálým srovnáváním skutečného a žádoucího průběhu podnikatelského procesu vyhodnocováním odchylek a aktualizací cílů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Informace pro potřeby řízení jsou pokryty dvěma zaměřeními controllingu, a to: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nákladovým controllingem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finančním controllingem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310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Nákladový controlling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62285" y="843558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zaměřen především na řízení faktorů, které mají zásadní vliv na výši </a:t>
            </a:r>
            <a:r>
              <a:rPr lang="cs-CZ" sz="2400" b="1" dirty="0"/>
              <a:t>zisku</a:t>
            </a:r>
            <a:r>
              <a:rPr lang="cs-CZ" sz="2400" dirty="0"/>
              <a:t> daného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orientace na </a:t>
            </a:r>
            <a:r>
              <a:rPr lang="cs-CZ" sz="2400" b="1" dirty="0"/>
              <a:t>náklady</a:t>
            </a:r>
            <a:r>
              <a:rPr lang="cs-CZ" sz="2400" dirty="0"/>
              <a:t>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orientace na </a:t>
            </a:r>
            <a:r>
              <a:rPr lang="cs-CZ" sz="2400" b="1" dirty="0"/>
              <a:t>výnosy</a:t>
            </a:r>
            <a:r>
              <a:rPr lang="cs-CZ" sz="2400" dirty="0"/>
              <a:t> podniku</a:t>
            </a:r>
          </a:p>
          <a:p>
            <a:pPr lvl="1" algn="just"/>
            <a:endParaRPr lang="cs-CZ" sz="2000" dirty="0"/>
          </a:p>
          <a:p>
            <a:pPr lvl="1" algn="just"/>
            <a:endParaRPr lang="cs-CZ" sz="2000" dirty="0"/>
          </a:p>
          <a:p>
            <a:pPr lvl="1" algn="ctr"/>
            <a:r>
              <a:rPr lang="cs-CZ" sz="2400" u="sng" dirty="0"/>
              <a:t>VH = výnosy - náklady</a:t>
            </a:r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98863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Finanční controlling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68112" y="843558"/>
            <a:ext cx="849694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orientace na řízení finanční struktury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orientace na řízení kapitálové struktury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orientace na řízení peněžních toků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026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0" y="114376"/>
            <a:ext cx="8685223" cy="576064"/>
          </a:xfrm>
        </p:spPr>
        <p:txBody>
          <a:bodyPr/>
          <a:lstStyle/>
          <a:p>
            <a:r>
              <a:rPr lang="cs-CZ" altLang="cs-CZ" sz="2800" b="1" dirty="0"/>
              <a:t>Rozdíly mezi nákladovým a manažerským účetnictvím</a:t>
            </a:r>
            <a:br>
              <a:rPr lang="cs-CZ" altLang="cs-CZ" sz="2800" b="1" dirty="0"/>
            </a:br>
            <a:endParaRPr lang="cs-CZ" altLang="cs-CZ" sz="2800" b="1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968626"/>
              </p:ext>
            </p:extLst>
          </p:nvPr>
        </p:nvGraphicFramePr>
        <p:xfrm>
          <a:off x="251520" y="1059582"/>
          <a:ext cx="8568952" cy="3657424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4117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1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79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Nákladové účetnictví</a:t>
                      </a:r>
                      <a:endParaRPr lang="en-GB" sz="1400" dirty="0">
                        <a:effectLst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Manažerské účetnictví</a:t>
                      </a:r>
                      <a:endParaRPr lang="en-GB" sz="1400" dirty="0">
                        <a:effectLst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9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účetnictví pro řízení podnikatelského procesu, o jehož parametrech již bylo rozhodnuto v minulosti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účetnictví, jehož součástí je i rozhodování o budoucích alternativách činnosti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5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Informace pro předem stanovenou variantu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Informace pro variantní rozhodování 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8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Informace pro řízení: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- výkonově orientované 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-  odpovědnostní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- procesně orientované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Komplexní informace pro vrcholové řízení a rozhodování: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 - o existující kapacitě 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- o budoucí kapacitě</a:t>
                      </a:r>
                      <a:endParaRPr lang="en-GB" sz="1200" b="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 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</a:rPr>
                        <a:t>Řízení hospodárnosti</a:t>
                      </a:r>
                      <a:endParaRPr lang="en-GB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Řízení efektivnosti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42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</a:rPr>
                        <a:t>Změny v objemu a sortimentu „zajištěných“ výkonů</a:t>
                      </a:r>
                      <a:endParaRPr lang="en-GB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Zásadní změny činnosti (strategický marketing, výzkum a vývoj, investiční rozhodování)</a:t>
                      </a:r>
                      <a:endParaRPr lang="en-GB" sz="1200" b="0" dirty="0">
                        <a:effectLst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15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Podnikové krátkodobé rozpočty</a:t>
                      </a:r>
                      <a:r>
                        <a:rPr lang="cs-CZ" sz="1400" b="0" baseline="0" dirty="0">
                          <a:effectLst/>
                        </a:rPr>
                        <a:t> (r</a:t>
                      </a:r>
                      <a:r>
                        <a:rPr lang="cs-CZ" sz="1400" b="0" dirty="0">
                          <a:effectLst/>
                        </a:rPr>
                        <a:t>ozpočtová výsledovka, rozvaha, cash-</a:t>
                      </a:r>
                      <a:r>
                        <a:rPr lang="cs-CZ" sz="1400" b="0" dirty="0" err="1">
                          <a:effectLst/>
                        </a:rPr>
                        <a:t>flow</a:t>
                      </a:r>
                      <a:r>
                        <a:rPr lang="cs-CZ" sz="1400" b="0" dirty="0">
                          <a:effectLst/>
                        </a:rPr>
                        <a:t>)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3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</a:rPr>
                        <a:t>Vnitropodnikové rozpočty a kalkulační systém</a:t>
                      </a:r>
                      <a:endParaRPr lang="en-GB" sz="1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Střednědobé a dlouhodobé rozpočty (kapitálové rozpočty, výdaje na výzkum a vývoj)</a:t>
                      </a:r>
                      <a:endParaRPr lang="en-GB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9" marR="5715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038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4055"/>
          </a:xfrm>
        </p:spPr>
        <p:txBody>
          <a:bodyPr/>
          <a:lstStyle/>
          <a:p>
            <a:r>
              <a:rPr lang="cs-CZ" altLang="cs-CZ" sz="3200" b="1" dirty="0"/>
              <a:t>Uživatelská struktura účetních informací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Vývoj účetnictví byl ovlivněn požadavky na diferenciaci způsobu zobrazení podnikatelského procesu 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podle toho, kdo je uživatelem účetních informací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podle toho, jaké rozhodovací úlohy řeší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r>
              <a:rPr lang="cs-CZ" sz="2000" dirty="0"/>
              <a:t>Postupně došlo k obsahovému </a:t>
            </a:r>
            <a:r>
              <a:rPr lang="cs-CZ" sz="2000" b="1" dirty="0"/>
              <a:t>oddělení</a:t>
            </a:r>
            <a:r>
              <a:rPr lang="cs-CZ" sz="2000" dirty="0"/>
              <a:t> účetních informací: </a:t>
            </a:r>
          </a:p>
          <a:p>
            <a:pPr algn="just"/>
            <a:endParaRPr lang="cs-CZ" sz="2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finančního účetnictví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daňového účetnictví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manažerského (nákladového účetnictví)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4055"/>
          </a:xfrm>
        </p:spPr>
        <p:txBody>
          <a:bodyPr/>
          <a:lstStyle/>
          <a:p>
            <a:r>
              <a:rPr lang="cs-CZ" altLang="cs-CZ" sz="3200" b="1" dirty="0"/>
              <a:t>Uživatelská struktura účetních informací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účetní informace finančního účetnictví </a:t>
            </a:r>
            <a:r>
              <a:rPr lang="cs-CZ" sz="2000" dirty="0"/>
              <a:t>(cílem je zobrazení podnikatelského procesu zejména pro potřeby tzv. externích uživatelů)</a:t>
            </a: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účetní informace daňového účetnictví </a:t>
            </a:r>
            <a:r>
              <a:rPr lang="pl-PL" sz="2000" dirty="0"/>
              <a:t>(</a:t>
            </a:r>
            <a:r>
              <a:rPr lang="cs-CZ" sz="2000" dirty="0"/>
              <a:t>smyslem je zobrazení podnikatelského procesu s ohledem na správné vyjádření základu daně z příjmů) </a:t>
            </a:r>
            <a:endParaRPr lang="pl-PL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b="1" dirty="0"/>
              <a:t>účetní informace manažerského (nákladového) účetnictví </a:t>
            </a:r>
            <a:r>
              <a:rPr lang="pl-PL" sz="2000" dirty="0"/>
              <a:t>(</a:t>
            </a:r>
            <a:r>
              <a:rPr lang="cs-CZ" sz="2000" dirty="0"/>
              <a:t>využívány pro řízení podnikatelských procesů pracovníky na různých stupních podnikového řízení, jedná se o potřeby tzv. interních uživatelů)</a:t>
            </a:r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9153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88521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Manažerské účetnictví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5689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účetnictví pro řízení ve francouzsky mluvících zemích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účetnictví nákladů a výnosů orientované na rozhodování v německé literatuře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v minulosti SPH (střediskové podnikové hospodaření) a ÚSÚ (úplné střediskové účetnictví)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Nákladové účetnictví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cílem je poskytování podkladů pro řízení v podmínkách, kdy o základních parametrech tohoto procesu bylo již v minulosti rozhodnuto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používá tradiční obecné prvky účetní metody (bilanční princip, systém účtů, podvojné zobrazení hospodářských transakcí a jejich hodnotové vyjádření)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taktéž používá prvky technické (dokumentace a inventarizace), jejichž základním smyslem je zajistit průkaznost a soulad účetnictví se skutečností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Nákladové účetnictví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Podle obsahového zaměření bylo nákladové účetnictví koncipováno jako: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výkonové účetnictví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odpovědnostní účetnictví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Výkonové účetnictví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Hlavním cílem je poskytnout odpovědi na tyto otázky: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jaké jsou náklady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jaká je marže v návaznosti na jednotlivé výkony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jaký je zisk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jaké jsou další hodnotové charakteristiky finálních nebo dílčích výrobků, zboží, prací a služeb, které podnik realizuje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lvl="1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123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/>
              <a:t>Odpovědnostní účetnictví</a:t>
            </a:r>
            <a:br>
              <a:rPr lang="cs-CZ" altLang="cs-CZ" sz="3200" b="1" dirty="0"/>
            </a:b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Ve vazbě na systém plánů, rozpočtů a vnitropodnikových cen poskytuje odpovědi na otázky: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jak k celopodnikovým výsledkům přispívají jednotlivé vnitropodnikové útvary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jak tyto útvary řídit, aby jejich činnost směřovala k optimálnímu naplnění cílů firmy jako celku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5166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920880" cy="531346"/>
          </a:xfrm>
        </p:spPr>
        <p:txBody>
          <a:bodyPr/>
          <a:lstStyle/>
          <a:p>
            <a:r>
              <a:rPr lang="cs-CZ" altLang="cs-CZ" sz="2700" b="1" dirty="0"/>
              <a:t>Fáze vývoje manažerského (nákladového) účetnictví</a:t>
            </a:r>
            <a:br>
              <a:rPr lang="cs-CZ" altLang="cs-CZ" sz="2700" b="1" dirty="0"/>
            </a:b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první fáze manažerského (nákladového) účetnictví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druhá fáze manažerského (nákladového) účetnictví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třetí fáze manažerského (nákladového) účetnictví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514578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2693</TotalTime>
  <Words>768</Words>
  <Application>Microsoft Office PowerPoint</Application>
  <PresentationFormat>Předvádění na obrazovce (16:9)</PresentationFormat>
  <Paragraphs>161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SLU</vt:lpstr>
      <vt:lpstr>ÚVOD DO MANAŽERSKÉHO ÚČETNICTVÍ</vt:lpstr>
      <vt:lpstr>Uživatelská struktura účetních informací </vt:lpstr>
      <vt:lpstr>Uživatelská struktura účetních informací </vt:lpstr>
      <vt:lpstr>Manažerské účetnictví</vt:lpstr>
      <vt:lpstr>Nákladové účetnictví</vt:lpstr>
      <vt:lpstr>Nákladové účetnictví </vt:lpstr>
      <vt:lpstr>Výkonové účetnictví </vt:lpstr>
      <vt:lpstr>Odpovědnostní účetnictví </vt:lpstr>
      <vt:lpstr>Fáze vývoje manažerského (nákladového) účetnictví </vt:lpstr>
      <vt:lpstr>První fáze manažerského (nákladového) účetnictví </vt:lpstr>
      <vt:lpstr>Druhá fáze manažerského (nákladového) účetnictví </vt:lpstr>
      <vt:lpstr>Třetí fáze manažerského (nákladového) účetnictví </vt:lpstr>
      <vt:lpstr>Controlling</vt:lpstr>
      <vt:lpstr>Nákladový controlling</vt:lpstr>
      <vt:lpstr>Finanční controlling</vt:lpstr>
      <vt:lpstr>Rozdíly mezi nákladovým a manažerským účetnictvím 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Markéta Šeligová</cp:lastModifiedBy>
  <cp:revision>125</cp:revision>
  <dcterms:created xsi:type="dcterms:W3CDTF">2016-07-06T15:42:34Z</dcterms:created>
  <dcterms:modified xsi:type="dcterms:W3CDTF">2023-02-24T09:10:48Z</dcterms:modified>
</cp:coreProperties>
</file>