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0" r:id="rId4"/>
    <p:sldId id="298" r:id="rId5"/>
    <p:sldId id="282" r:id="rId6"/>
    <p:sldId id="299" r:id="rId7"/>
    <p:sldId id="281" r:id="rId8"/>
    <p:sldId id="283" r:id="rId9"/>
    <p:sldId id="284" r:id="rId10"/>
    <p:sldId id="286" r:id="rId11"/>
    <p:sldId id="300" r:id="rId12"/>
    <p:sldId id="301" r:id="rId13"/>
    <p:sldId id="288" r:id="rId14"/>
    <p:sldId id="289" r:id="rId15"/>
    <p:sldId id="292" r:id="rId16"/>
    <p:sldId id="290" r:id="rId17"/>
    <p:sldId id="291" r:id="rId18"/>
    <p:sldId id="295" r:id="rId19"/>
    <p:sldId id="318" r:id="rId20"/>
    <p:sldId id="302" r:id="rId21"/>
    <p:sldId id="296" r:id="rId22"/>
    <p:sldId id="297" r:id="rId23"/>
    <p:sldId id="562" r:id="rId24"/>
    <p:sldId id="525" r:id="rId25"/>
    <p:sldId id="563" r:id="rId26"/>
    <p:sldId id="526" r:id="rId27"/>
    <p:sldId id="579" r:id="rId28"/>
    <p:sldId id="528" r:id="rId29"/>
    <p:sldId id="529" r:id="rId30"/>
    <p:sldId id="273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80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50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296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434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48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840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17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1771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0991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371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99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31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CHARAKTERISTIKA A ČLENĚNÍ NÁKLADŮ V </a:t>
            </a:r>
            <a:r>
              <a:rPr lang="cs-CZ" sz="2800" b="1" dirty="0">
                <a:solidFill>
                  <a:schemeClr val="bg1"/>
                </a:solidFill>
              </a:rPr>
              <a:t>MANAŽERSKÉM</a:t>
            </a:r>
            <a:r>
              <a:rPr lang="en-US" sz="2800" b="1" dirty="0">
                <a:solidFill>
                  <a:schemeClr val="bg1"/>
                </a:solidFill>
              </a:rPr>
              <a:t> 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 Kalkulační členění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9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účely kalkulací používáme kalkulační členění nákladů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přímé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nepřímé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79393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bezprostředně souvisí s konkrétním druhem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lze je  jednotlivým aktivitám přiřadit bezprostředně při jejich vzniku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například o náklady jednicové (jednicový materiál, jednicové mzdy, ostatní přímé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7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Nepřímé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822737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nevážou se k jednomu druhu výkonu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zajišťují průběh podnikatelského procesu podniku v širších souvislostech jako celku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88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39"/>
          </a:xfrm>
        </p:spPr>
        <p:txBody>
          <a:bodyPr/>
          <a:lstStyle/>
          <a:p>
            <a:r>
              <a:rPr lang="pl-PL" altLang="cs-CZ" sz="3200" b="1" dirty="0"/>
              <a:t>Náklad podle závislosti na objemu výroby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Základem členění nákladů podle závislosti na objemu výroby jsou dvě základní skupiny nákladů: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fixní</a:t>
            </a:r>
            <a:r>
              <a:rPr lang="cs-CZ" sz="2400" dirty="0"/>
              <a:t>, které zůstávají neměnné i při změnách v určitém intervalu prováděných výkonů nebo využití kapacity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variabilní,</a:t>
            </a:r>
            <a:r>
              <a:rPr lang="cs-CZ" sz="2400" dirty="0"/>
              <a:t> které se mění v závislosti na objemu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nemění se v určitém rozsahu prováděných výkonů nebo aktivity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zpravidla se jedná o tzv. kapacitní náklady, které mají vztah k zajištění podmínek pro efektivní průběh podnikatelské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 hlediska jejich ovlivnitelnosti ve vazbě na pokles ve využití kapacity se rozdělují na dvě následující skupiny: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umrtvené (utopené) fixní náklady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vyhnutelné fixní náklady</a:t>
            </a:r>
          </a:p>
          <a:p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čím větší bude objem provedených výkonů v rámci dané kapacity, tím rychleji bude klesat podíl fixních nákladů na jednotku výkonů (degrese fixních nákladů)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ctr"/>
            <a:r>
              <a:rPr lang="cs-CZ" sz="4400" dirty="0"/>
              <a:t>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Umrtvené (utopené)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jsou vynakládány často ještě před zahájením 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souvisí zejména s pořízením dlouhodobého majetku (budovy, strojní zařízení, informační systém) nebo realizací jiného investičního rozhodnutí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jejich celkovou výši nelze v průběhu podnikatelského procesu ovlivnit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jedinou možností jejich snížení je opačně působící investiční rozhodnutí (např. odprodej strojního zařízení)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jako příklad můžeme uvést odpisy fixních aktiv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Vyhnutelné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920880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souvisí se zajištěním kapacitních podmínek podnikatelského procesu, avšak nesouvisí bezprostředně s investičním rozhodnutím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při trvalém snížení využití kapacity lze tyto náklady omezit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příkladem mohou být časové mzdy mistrů, náklady na vytápění výrobních prostor v případě, že podnik redukuje třísměnný provoz na dvousměnný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Variabilní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náklady, které se mění v závislosti na objemu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 je rozdělit na variabilní náklady: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nadproporcionální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podproporciální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Nákladová funkce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Celkové náklady = variabilní náklady + fixní náklady</a:t>
            </a:r>
          </a:p>
          <a:p>
            <a:pPr algn="ctr"/>
            <a:r>
              <a:rPr lang="cs-CZ" sz="2800" dirty="0"/>
              <a:t>CN = VN + FN</a:t>
            </a:r>
          </a:p>
          <a:p>
            <a:pPr algn="ctr"/>
            <a:r>
              <a:rPr lang="cs-CZ" sz="2800" dirty="0"/>
              <a:t>CN = </a:t>
            </a:r>
            <a:r>
              <a:rPr lang="cs-CZ" sz="2800" dirty="0" err="1"/>
              <a:t>vn</a:t>
            </a:r>
            <a:r>
              <a:rPr lang="cs-CZ" sz="2800" dirty="0"/>
              <a:t> * Q + FN</a:t>
            </a:r>
          </a:p>
          <a:p>
            <a:endParaRPr lang="cs-CZ" sz="2400" dirty="0"/>
          </a:p>
          <a:p>
            <a:r>
              <a:rPr lang="cs-CZ" sz="2000" dirty="0"/>
              <a:t>CN…celkové náklady</a:t>
            </a:r>
          </a:p>
          <a:p>
            <a:r>
              <a:rPr lang="cs-CZ" sz="2000" dirty="0"/>
              <a:t>VN…celkové variabilní náklady</a:t>
            </a:r>
          </a:p>
          <a:p>
            <a:r>
              <a:rPr lang="cs-CZ" sz="2000" dirty="0"/>
              <a:t>FN….celkové fixní náklady</a:t>
            </a:r>
          </a:p>
          <a:p>
            <a:r>
              <a:rPr lang="cs-CZ" sz="2000" dirty="0" err="1"/>
              <a:t>vn</a:t>
            </a:r>
            <a:r>
              <a:rPr lang="cs-CZ" sz="2000" dirty="0"/>
              <a:t>…..variabilní náklady na jednotku</a:t>
            </a:r>
          </a:p>
          <a:p>
            <a:r>
              <a:rPr lang="cs-CZ" sz="2000" dirty="0"/>
              <a:t>Q……počet výrobků</a:t>
            </a:r>
          </a:p>
        </p:txBody>
      </p:sp>
    </p:spTree>
    <p:extLst>
      <p:ext uri="{BB962C8B-B14F-4D97-AF65-F5344CB8AC3E}">
        <p14:creationId xmlns:p14="http://schemas.microsoft.com/office/powerpoint/2010/main" val="89742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Druhové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účtujeme v 5. účtové třídě a lze je rozdělit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provozní</a:t>
            </a:r>
            <a:r>
              <a:rPr lang="cs-CZ" sz="2400" dirty="0"/>
              <a:t> – souvisí s pravidelně se opakující činností podniku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finanční</a:t>
            </a:r>
            <a:r>
              <a:rPr lang="cs-CZ" sz="2400" dirty="0"/>
              <a:t> – zachycují náklady spojené s finančními operacemi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Proporcionální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předpokládá se, že jsou vyvolány jednotkou výkonu, jejich výše na tuto jednotku je konstantní a jejich celkový objem roste přímo úměrně s počtem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jako příklad proporcionálních nákladů můžeme uvést veškeré </a:t>
            </a:r>
            <a:r>
              <a:rPr lang="cs-CZ" sz="2000" b="1" dirty="0"/>
              <a:t>jednicové náklady</a:t>
            </a:r>
            <a:r>
              <a:rPr lang="cs-CZ" sz="2000" dirty="0"/>
              <a:t>, ale i tu </a:t>
            </a:r>
            <a:r>
              <a:rPr lang="cs-CZ" sz="2000" b="1" dirty="0"/>
              <a:t>část režijních nákladů</a:t>
            </a:r>
            <a:r>
              <a:rPr lang="cs-CZ" sz="2000" dirty="0"/>
              <a:t>, která je ovlivněna stupněm využití výrobní kapacity (např. část nákladů na opravy automobilů, které jsou vyvolány v závislosti na ujetých kilometrech)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118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Podproporcionální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proporcionální náklady, které rostou v absolutní výši zpravidla pomaleji než objem výkonů a jejich průměrný podíl na jednotku produkce tedy klesá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například náklady na opravu a údržbu strojního zařízení sledované ve vztahu k počtu vyrobených výrobků, které na něm byly vyrobeny, spotřeba elektrické energie, která zahrnuje tzv. paušál a hodinovou spotřební sazbu a další. </a:t>
            </a:r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Nadproporcionální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absolutní náklady rostou rychleji než objem výkonů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například zvýšení mzdových nákladů při zajišťování zvýšeného objemu výkonů přesčasovou prací nebo zvyšující se spotřeba pohonných hmot a mazadel při zvýšení rychlosti motorových vozidel, které v důsledku znamená zkrácení času dopravního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720080"/>
          </a:xfrm>
        </p:spPr>
        <p:txBody>
          <a:bodyPr/>
          <a:lstStyle/>
          <a:p>
            <a:r>
              <a:rPr lang="cs-CZ" altLang="cs-CZ" sz="3200" b="1" dirty="0"/>
              <a:t>Bod zvratu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resp. bod rentability často označovaný mezinárodní zkratkou BEP (</a:t>
            </a:r>
            <a:r>
              <a:rPr lang="cs-CZ" dirty="0" err="1"/>
              <a:t>Break-Even</a:t>
            </a:r>
            <a:r>
              <a:rPr lang="cs-CZ" dirty="0"/>
              <a:t> Point) odpovídá na otázku,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jaký musí být minimální objem výroby, aby se tržby rovnaly nákladům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neboli od jakého objemu začne být firma rentabilní a začne generovat zisk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výsledek se uvádí ve většině případů v kusech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lvl="4"/>
            <a:r>
              <a:rPr lang="cs-CZ" sz="2800" b="1" dirty="0"/>
              <a:t>Q</a:t>
            </a:r>
            <a:r>
              <a:rPr lang="cs-CZ" sz="1400" b="1" dirty="0"/>
              <a:t>BZ </a:t>
            </a:r>
            <a:r>
              <a:rPr lang="cs-CZ" sz="2800" b="1" dirty="0"/>
              <a:t>= F / (p – v)</a:t>
            </a:r>
          </a:p>
          <a:p>
            <a:pPr lvl="4" algn="just"/>
            <a:endParaRPr lang="cs-CZ" dirty="0"/>
          </a:p>
          <a:p>
            <a:pPr lvl="4" algn="just"/>
            <a:r>
              <a:rPr lang="cs-CZ" sz="1600" i="1" dirty="0"/>
              <a:t>Q</a:t>
            </a:r>
            <a:r>
              <a:rPr lang="cs-CZ" sz="1100" i="1" dirty="0"/>
              <a:t>BZ</a:t>
            </a:r>
            <a:r>
              <a:rPr lang="cs-CZ" sz="1600" i="1" dirty="0"/>
              <a:t>……..bod zvratu</a:t>
            </a:r>
          </a:p>
          <a:p>
            <a:pPr lvl="4" algn="just"/>
            <a:r>
              <a:rPr lang="cs-CZ" sz="1600" i="1" dirty="0"/>
              <a:t>F……..fixní náklady celkem</a:t>
            </a:r>
          </a:p>
          <a:p>
            <a:pPr lvl="4" algn="just"/>
            <a:r>
              <a:rPr lang="cs-CZ" sz="1600" i="1" dirty="0"/>
              <a:t>p………jednotková prodejní cena</a:t>
            </a:r>
          </a:p>
          <a:p>
            <a:pPr lvl="4" algn="just"/>
            <a:r>
              <a:rPr lang="cs-CZ" sz="1600" i="1" dirty="0"/>
              <a:t>v………jednotkové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3067547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Bod zvratu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množství produkce, při němž firma dosahuje nulového výsledku hospodaření (výnosy = náklady)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v kusech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𝑩𝒁</m:t>
                          </m:r>
                        </m:sub>
                      </m:sSub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𝒇𝒊𝒙𝒏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𝒗𝒂𝒓𝒊𝒂𝒃𝒊𝒍𝒏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pPr lvl="0"/>
                <a:endParaRPr lang="cs-CZ" b="1" dirty="0"/>
              </a:p>
              <a:p>
                <a:pPr lvl="0"/>
                <a:endParaRPr lang="cs-CZ" b="1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𝑩𝒁</m:t>
                          </m:r>
                        </m:sub>
                      </m:sSub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𝑭𝑵</m:t>
                          </m:r>
                        </m:num>
                        <m:den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  <a:p>
                <a:pPr lvl="1"/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blipFill rotWithShape="0">
                <a:blip r:embed="rId3"/>
                <a:stretch>
                  <a:fillRect l="-529" t="-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125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720080"/>
          </a:xfrm>
        </p:spPr>
        <p:txBody>
          <a:bodyPr/>
          <a:lstStyle/>
          <a:p>
            <a:r>
              <a:rPr lang="cs-CZ" altLang="cs-CZ" sz="3200" b="1" dirty="0"/>
              <a:t>Příspěvková marže (krycí příspěvek)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vyjadřuje rozdíl mezi jednotkovou či celkovou prodejní cenou a jednotkovými či celkovými variabilními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představuje část peněžních prostředků, která podniku zbyde na úhradu fixních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výsledek se uvádí v měnových jednotkách (např. Kč, euro, USD apod.)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4" algn="just"/>
            <a:r>
              <a:rPr lang="cs-CZ" sz="2800" b="1" dirty="0"/>
              <a:t>příspěvková marže</a:t>
            </a:r>
            <a:r>
              <a:rPr lang="cs-CZ" sz="1400" b="1" dirty="0"/>
              <a:t> </a:t>
            </a:r>
            <a:r>
              <a:rPr lang="cs-CZ" sz="2800" b="1" dirty="0"/>
              <a:t>= p – v</a:t>
            </a:r>
          </a:p>
          <a:p>
            <a:pPr lvl="4" algn="just"/>
            <a:endParaRPr lang="cs-CZ" dirty="0"/>
          </a:p>
          <a:p>
            <a:pPr lvl="4" algn="just"/>
            <a:r>
              <a:rPr lang="cs-CZ" sz="1600" i="1" dirty="0"/>
              <a:t>p………jednotková či celková prodejní cena</a:t>
            </a:r>
          </a:p>
          <a:p>
            <a:pPr lvl="4" algn="just"/>
            <a:r>
              <a:rPr lang="cs-CZ" sz="1600" i="1" dirty="0"/>
              <a:t>v………jednotkové či celkové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2015759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Příspěvek k tržbám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příspěvek na úhradu fixních nákladů a tvorbu zisku nebo také příspěvková marže či krycí příspěvek.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Jedná se o příspěvkovou marži vyjádřenou v %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𝑷𝑻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𝒗𝒂𝒓𝒊𝒂𝒃𝒊𝒍𝒏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pPr lvl="0"/>
                <a:endParaRPr lang="cs-CZ" b="1" dirty="0"/>
              </a:p>
              <a:p>
                <a:pPr lvl="0"/>
                <a:endParaRPr lang="cs-CZ" b="1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𝑷𝑻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𝒎𝒂𝒓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  <a:p>
                <a:pPr lvl="1"/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blipFill rotWithShape="0">
                <a:blip r:embed="rId3"/>
                <a:stretch>
                  <a:fillRect l="-454" t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179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marže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58000" y="1059582"/>
                <a:ext cx="8280920" cy="381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Bezpečnostní marže neboli </a:t>
                </a:r>
                <a:r>
                  <a:rPr lang="cs-CZ" dirty="0" err="1"/>
                  <a:t>margin</a:t>
                </a:r>
                <a:r>
                  <a:rPr lang="cs-CZ" dirty="0"/>
                  <a:t> of </a:t>
                </a:r>
                <a:r>
                  <a:rPr lang="cs-CZ" dirty="0" err="1"/>
                  <a:t>safety</a:t>
                </a:r>
                <a:r>
                  <a:rPr lang="cs-CZ" dirty="0"/>
                  <a:t> (MS)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má ukázat, jaký má podnik prostor v objemu výroby (tržeb) tak, aby si udržel zisk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může se vypočítat pomocí objemu i pomocí tržeb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obvykle se vyjadřuje ve vztahu k plánovanému, skutečnému nebo průměrně dosahovanému objemu produkce.</a:t>
                </a:r>
              </a:p>
              <a:p>
                <a:pPr lvl="0"/>
                <a:r>
                  <a:rPr lang="cs-CZ" dirty="0"/>
                  <a:t> </a:t>
                </a:r>
              </a:p>
              <a:p>
                <a:pPr lvl="0" algn="ctr"/>
                <a:endParaRPr lang="cs-CZ" sz="2000" dirty="0"/>
              </a:p>
              <a:p>
                <a:pPr lvl="0" algn="ctr"/>
                <a:r>
                  <a:rPr lang="cs-CZ" sz="2400" b="1" dirty="0"/>
                  <a:t>MS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𝒑𝒍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𝒏𝒐𝒗𝒂𝒏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𝒃𝒐𝒅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𝒛𝒗𝒓𝒂𝒕𝒖</m:t>
                            </m:r>
                          </m:sub>
                        </m:sSub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𝒑𝒍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𝒏𝒐𝒗𝒂𝒏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/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0" y="1059582"/>
                <a:ext cx="8280920" cy="3817327"/>
              </a:xfrm>
              <a:prstGeom prst="rect">
                <a:avLst/>
              </a:prstGeom>
              <a:blipFill rotWithShape="0">
                <a:blip r:embed="rId3"/>
                <a:stretch>
                  <a:fillRect l="-515" t="-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640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podnikatelská rezerva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1419622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Bezpečnostní podnikatelská rezerva (BPR) znázorňuje, o kolik se mohou snížit výnosy, než se dosáhne bodu zvratu.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pPr lvl="0" algn="ctr"/>
            <a:endParaRPr lang="cs-CZ" sz="2000" dirty="0"/>
          </a:p>
          <a:p>
            <a:pPr lvl="0" algn="ctr"/>
            <a:r>
              <a:rPr lang="cs-CZ" sz="2400" b="1" i="1" dirty="0"/>
              <a:t>BPR = celkové výnosy – celkové výnosy v bodu zvratu</a:t>
            </a:r>
            <a:endParaRPr lang="en-US" sz="2000" b="1" i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599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koeficient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1419622"/>
                <a:ext cx="8280920" cy="181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bezpečnostní koeficient (BK) lze vyjádřit v % jako podíl bezpečnostní podnikatelské rezervy a celkových výnosů 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0" algn="ctr"/>
                <a:endParaRPr lang="cs-CZ" sz="2000" dirty="0"/>
              </a:p>
              <a:p>
                <a:pPr lvl="0" algn="ctr"/>
                <a:r>
                  <a:rPr lang="cs-CZ" sz="2400" b="1" i="1" dirty="0"/>
                  <a:t>BK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𝒃𝒆𝒛𝒑𝒆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𝒏𝒐𝒔𝒕𝒏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𝒑𝒐𝒅𝒏𝒊𝒌𝒂𝒕𝒆𝒍𝒔𝒌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𝒓𝒆𝒛𝒆𝒓𝒗𝒂</m:t>
                        </m:r>
                      </m:num>
                      <m:den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𝒄𝒆𝒍𝒌𝒐𝒗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𝒏𝒐𝒔𝒚</m:t>
                        </m:r>
                      </m:den>
                    </m:f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19622"/>
                <a:ext cx="8280920" cy="1819152"/>
              </a:xfrm>
              <a:prstGeom prst="rect">
                <a:avLst/>
              </a:prstGeom>
              <a:blipFill rotWithShape="0">
                <a:blip r:embed="rId3"/>
                <a:stretch>
                  <a:fillRect l="-442" t="-2013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93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Účelové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 základem pro stanovení racionálního nákladového úkolu, se kterým se poměřuje skutečná výše spotřebovaných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 hlediska identifikace nositele, který vyvolává vznik nákladů, můžeme provést rozdělení nákladů 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hlavní výroby – </a:t>
            </a:r>
            <a:r>
              <a:rPr lang="cs-CZ" sz="2000" dirty="0"/>
              <a:t>vytváří se hlavní vlastnosti výkonů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pomocné výroby - </a:t>
            </a:r>
            <a:r>
              <a:rPr lang="cs-CZ" sz="2000" dirty="0"/>
              <a:t>výrobek získává charakteristické znaky (barva)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vedlejší výroby - </a:t>
            </a:r>
            <a:r>
              <a:rPr lang="cs-CZ" sz="2000" dirty="0"/>
              <a:t>výroba náhradních dílů, součástek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přidružených činnosti</a:t>
            </a:r>
            <a:r>
              <a:rPr lang="cs-CZ" sz="2000" dirty="0"/>
              <a:t> – například zužitkování odpadu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Účelové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Základem účelového členění nákladů je jejich rozlišení na:</a:t>
            </a:r>
          </a:p>
          <a:p>
            <a:pPr algn="just"/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náklady technologické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náklady na obsluhu a řízení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9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technologické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vznikají v technologickém procesu dané 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o náklady objektivní, které odpovídají reálnému průběhu 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pokud se určitá výroba neuskuteční, technologické náklady nejsou vynaloženy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příkladem může být mzda pracovníků, odpisy výrobního zařízení aj.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na obsluhu a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5766" y="987575"/>
            <a:ext cx="85267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o náklady vynaložené na činnosti nebo operace vytvářející podmínky k průběhu dané 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jsou obvykle vynakládány společně na zajištění více druhů 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při zavedení nebo zastavení určitého výkonu se rozsah těchto nákladů mění jen částečně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12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jednicové 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souvisí nejen s technologickým procesem jako celkem, ale přímo s jednotkou dílčího výkonu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zpravidla se vypočítá vynásobením příslušné normy s předem stanoveným nebo skutečným počtem provedených výkonů (např. počtem vyrobených výrobků)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základním hodnotovým informačním nástrojem jejich řízení je </a:t>
            </a:r>
            <a:r>
              <a:rPr lang="cs-CZ" sz="2400" b="1" dirty="0"/>
              <a:t>kalkulace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3631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režijní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výše nákladů na obsluhu a 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výše části technologických nákladů, která souvisí s technologickým procesem jako celkem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neroste přímo úměrně s počtem provedených 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těchto nákladů může být mzda mistra, náklady na otop, které vychází z harmonogramu topné sezóny a normativu založeného na vytápěných m3 a další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základním nástrojem řízení těchto nákladů je </a:t>
            </a:r>
            <a:r>
              <a:rPr lang="cs-CZ" sz="2000" b="1" dirty="0"/>
              <a:t>rozpočet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76064"/>
          </a:xfrm>
        </p:spPr>
        <p:txBody>
          <a:bodyPr/>
          <a:lstStyle/>
          <a:p>
            <a:r>
              <a:rPr lang="pl-PL" altLang="cs-CZ" sz="2700" b="1" dirty="0"/>
              <a:t>Členění nákladů podle odpovědnosti za jejich vznik </a:t>
            </a: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výchozím momentem členění nákladů ve vztahu k útvarům je rozčlenění podle </a:t>
            </a:r>
            <a:r>
              <a:rPr lang="cs-CZ" sz="2400" b="1" dirty="0"/>
              <a:t>místa vzniku nákladů</a:t>
            </a:r>
            <a:r>
              <a:rPr lang="cs-CZ" sz="2400" dirty="0"/>
              <a:t>, na to pak navazuje členění podle </a:t>
            </a:r>
            <a:r>
              <a:rPr lang="cs-CZ" sz="2400" b="1" dirty="0"/>
              <a:t>odpovědnosti za jejich vznik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vnitropodnikové útvary, kterým jsou náklady přiřazovány do odpovědnosti, se nazývají </a:t>
            </a:r>
            <a:r>
              <a:rPr lang="cs-CZ" sz="2400" b="1" dirty="0"/>
              <a:t>odpovědnostní střediska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mezi tyto náklady lze zařadit </a:t>
            </a:r>
            <a:r>
              <a:rPr lang="cs-CZ" sz="2400" b="1" dirty="0"/>
              <a:t>interní náklady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1298</Words>
  <Application>Microsoft Office PowerPoint</Application>
  <PresentationFormat>Předvádění na obrazovce (16:9)</PresentationFormat>
  <Paragraphs>243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SLU</vt:lpstr>
      <vt:lpstr>CHARAKTERISTIKA A ČLENĚNÍ NÁKLADŮ V MANAŽERSKÉM ÚČETNICTVÍ</vt:lpstr>
      <vt:lpstr>Druhové členění nákladů</vt:lpstr>
      <vt:lpstr>Účelové členění nákladů</vt:lpstr>
      <vt:lpstr>Účelové členění nákladů</vt:lpstr>
      <vt:lpstr>Náklady technologické</vt:lpstr>
      <vt:lpstr>Náklady na obsluhu a řízení </vt:lpstr>
      <vt:lpstr>Náklady jednicové  </vt:lpstr>
      <vt:lpstr>Náklady režijní</vt:lpstr>
      <vt:lpstr>Členění nákladů podle odpovědnosti za jejich vznik </vt:lpstr>
      <vt:lpstr> Kalkulační členění nákladů </vt:lpstr>
      <vt:lpstr>Přímé náklady</vt:lpstr>
      <vt:lpstr>Nepřímé náklady</vt:lpstr>
      <vt:lpstr>Náklad podle závislosti na objemu výroby</vt:lpstr>
      <vt:lpstr>Fixní náklady</vt:lpstr>
      <vt:lpstr>Fixní náklady</vt:lpstr>
      <vt:lpstr>Umrtvené (utopené) fixní náklady</vt:lpstr>
      <vt:lpstr>Vyhnutelné fixní náklady</vt:lpstr>
      <vt:lpstr>Variabilní náklady</vt:lpstr>
      <vt:lpstr>Nákladová funkce</vt:lpstr>
      <vt:lpstr>Proporcionální náklady</vt:lpstr>
      <vt:lpstr>Podproporcionální náklady </vt:lpstr>
      <vt:lpstr>Nadproporcionální náklady </vt:lpstr>
      <vt:lpstr>Bod zvratu</vt:lpstr>
      <vt:lpstr>Bod zvratu</vt:lpstr>
      <vt:lpstr>Příspěvková marže (krycí příspěvek)</vt:lpstr>
      <vt:lpstr>Příspěvek k tržbám</vt:lpstr>
      <vt:lpstr>Bezpečnostní marže</vt:lpstr>
      <vt:lpstr>Bezpečnostní podnikatelská rezerva</vt:lpstr>
      <vt:lpstr>Bezpečnostní koeficient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Šeligová</cp:lastModifiedBy>
  <cp:revision>146</cp:revision>
  <dcterms:created xsi:type="dcterms:W3CDTF">2016-07-06T15:42:34Z</dcterms:created>
  <dcterms:modified xsi:type="dcterms:W3CDTF">2023-03-12T17:49:23Z</dcterms:modified>
</cp:coreProperties>
</file>