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08" r:id="rId3"/>
    <p:sldId id="309" r:id="rId4"/>
    <p:sldId id="313" r:id="rId5"/>
    <p:sldId id="316" r:id="rId6"/>
    <p:sldId id="312" r:id="rId7"/>
    <p:sldId id="315" r:id="rId8"/>
    <p:sldId id="273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 autoAdjust="0"/>
    <p:restoredTop sz="94621" autoAdjust="0"/>
  </p:normalViewPr>
  <p:slideViewPr>
    <p:cSldViewPr>
      <p:cViewPr varScale="1">
        <p:scale>
          <a:sx n="88" d="100"/>
          <a:sy n="88" d="100"/>
        </p:scale>
        <p:origin x="660" y="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12.03.2023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21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315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898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967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2079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518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solidFill>
                  <a:schemeClr val="bg1"/>
                </a:solidFill>
              </a:rPr>
              <a:t>PŘÍPADOVÁ STUDIE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4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/>
              <a:t>Příklad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771550"/>
            <a:ext cx="8748972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50" dirty="0"/>
              <a:t>Autobazar se zabývá nákupem aut za účelem jejich následného prodeje.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5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50" dirty="0"/>
              <a:t>Zásoba nakoupených 150 aut má hodnotu 30 mil. Kč a je plně kryta vlastním kapitálem.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5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50" dirty="0"/>
              <a:t>Cizí zdroje nejsou používány.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5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50" dirty="0"/>
              <a:t>Autobazar vlastní pozemek o výměře 6 000 m2, který zakoupil před 15 lety za 1 mil. Kč.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5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50" dirty="0"/>
              <a:t>Roční hospodářský výsledek před zdaněním činil 2,5 mil. Kč.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5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50" b="1" dirty="0"/>
              <a:t>Je tento hospodářský výsledek z ekonomického pohledu (z pohledu manažerského účetnictví) dostatečný?</a:t>
            </a:r>
            <a:endParaRPr lang="en-GB" sz="185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3238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Řešení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508587"/>
              </p:ext>
            </p:extLst>
          </p:nvPr>
        </p:nvGraphicFramePr>
        <p:xfrm>
          <a:off x="323528" y="1347614"/>
          <a:ext cx="8424936" cy="280831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12468">
                  <a:extLst>
                    <a:ext uri="{9D8B030D-6E8A-4147-A177-3AD203B41FA5}">
                      <a16:colId xmlns:a16="http://schemas.microsoft.com/office/drawing/2014/main" val="2856289994"/>
                    </a:ext>
                  </a:extLst>
                </a:gridCol>
                <a:gridCol w="4212468">
                  <a:extLst>
                    <a:ext uri="{9D8B030D-6E8A-4147-A177-3AD203B41FA5}">
                      <a16:colId xmlns:a16="http://schemas.microsoft.com/office/drawing/2014/main" val="4037283897"/>
                    </a:ext>
                  </a:extLst>
                </a:gridCol>
              </a:tblGrid>
              <a:tr h="515092">
                <a:tc>
                  <a:txBody>
                    <a:bodyPr/>
                    <a:lstStyle/>
                    <a:p>
                      <a:r>
                        <a:rPr lang="cs-CZ" sz="2400" dirty="0"/>
                        <a:t>HV</a:t>
                      </a:r>
                      <a:r>
                        <a:rPr lang="cs-CZ" sz="2400" baseline="0" dirty="0"/>
                        <a:t> dle FÚ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2 500 000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074311"/>
                  </a:ext>
                </a:extLst>
              </a:tr>
              <a:tr h="889064">
                <a:tc>
                  <a:txBody>
                    <a:bodyPr/>
                    <a:lstStyle/>
                    <a:p>
                      <a:r>
                        <a:rPr lang="cs-CZ" sz="2400" dirty="0"/>
                        <a:t>Kalkulační úroky ze</a:t>
                      </a:r>
                      <a:r>
                        <a:rPr lang="cs-CZ" sz="2400" baseline="0" dirty="0"/>
                        <a:t> státních dluhopisů 5 % z 30 mil. Kč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- 1</a:t>
                      </a:r>
                      <a:r>
                        <a:rPr lang="cs-CZ" sz="2400" baseline="0" dirty="0"/>
                        <a:t> 500 000 Kč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134384"/>
                  </a:ext>
                </a:extLst>
              </a:tr>
              <a:tr h="889064">
                <a:tc>
                  <a:txBody>
                    <a:bodyPr/>
                    <a:lstStyle/>
                    <a:p>
                      <a:r>
                        <a:rPr lang="cs-CZ" sz="2400" dirty="0"/>
                        <a:t>Kalkulační nájemné (tržní nájemné</a:t>
                      </a:r>
                      <a:r>
                        <a:rPr lang="cs-CZ" sz="2400" baseline="0" dirty="0"/>
                        <a:t> je 300 Kč / m2 / rok)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- 1</a:t>
                      </a:r>
                      <a:r>
                        <a:rPr lang="cs-CZ" sz="2400" baseline="0" dirty="0"/>
                        <a:t> 800 000 Kč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4621637"/>
                  </a:ext>
                </a:extLst>
              </a:tr>
              <a:tr h="515092">
                <a:tc>
                  <a:txBody>
                    <a:bodyPr/>
                    <a:lstStyle/>
                    <a:p>
                      <a:r>
                        <a:rPr lang="cs-CZ" sz="2400" b="1" dirty="0"/>
                        <a:t>HV dle NÚ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/>
                        <a:t>- 800 000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39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855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/>
              <a:t>Příklad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8748972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50" dirty="0"/>
              <a:t>Účetní jednotka A hodlá koupit provozovnu za 500 000 Kč ze svých vlastních zdrojů.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5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50" dirty="0"/>
              <a:t>Účetní jednotka B hodlá koupit provozovnu za 500 000 Kč na úvěr s úrokovou sazbou 4 % p. a. splatný za rok.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50" dirty="0"/>
          </a:p>
          <a:p>
            <a:pPr algn="just"/>
            <a:r>
              <a:rPr lang="cs-CZ" sz="1850" b="1" u="sng" dirty="0"/>
              <a:t>Otázky:</a:t>
            </a:r>
          </a:p>
          <a:p>
            <a:pPr algn="just"/>
            <a:endParaRPr lang="cs-CZ" sz="1850" b="1" u="sng" dirty="0"/>
          </a:p>
          <a:p>
            <a:pPr marL="914400" lvl="1" indent="-457200" algn="just">
              <a:buFont typeface="+mj-lt"/>
              <a:buAutoNum type="arabicPeriod"/>
            </a:pPr>
            <a:r>
              <a:rPr lang="cs-CZ" sz="1850" dirty="0"/>
              <a:t>Zjistěte výši explicitních nákladů obou účetních jednotek.</a:t>
            </a:r>
          </a:p>
          <a:p>
            <a:pPr marL="914400" lvl="1" indent="-457200" algn="just">
              <a:buFont typeface="+mj-lt"/>
              <a:buAutoNum type="arabicPeriod"/>
            </a:pPr>
            <a:endParaRPr lang="cs-CZ" sz="1850" dirty="0"/>
          </a:p>
          <a:p>
            <a:pPr marL="914400" lvl="1" indent="-457200" algn="just">
              <a:buFont typeface="+mj-lt"/>
              <a:buAutoNum type="arabicPeriod"/>
            </a:pPr>
            <a:r>
              <a:rPr lang="cs-CZ" sz="1850" dirty="0"/>
              <a:t>Zjistěte výši implicitních nákladů (oportunitních) a přiřaďte tyto náklady konkrétní účetní jednotce. </a:t>
            </a:r>
          </a:p>
          <a:p>
            <a:pPr marL="914400" lvl="1" indent="-457200" algn="just">
              <a:buFont typeface="+mj-lt"/>
              <a:buAutoNum type="arabicPeriod"/>
            </a:pPr>
            <a:endParaRPr lang="cs-CZ" sz="1850" dirty="0"/>
          </a:p>
          <a:p>
            <a:pPr marL="914400" lvl="1" indent="-457200" algn="just">
              <a:buFont typeface="+mj-lt"/>
              <a:buAutoNum type="arabicPeriod"/>
            </a:pPr>
            <a:r>
              <a:rPr lang="cs-CZ" sz="1850" dirty="0"/>
              <a:t>Kolik zaplatí obě účetní jednotky za provozovnu?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5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7680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544119"/>
          </a:xfrm>
        </p:spPr>
        <p:txBody>
          <a:bodyPr/>
          <a:lstStyle/>
          <a:p>
            <a:r>
              <a:rPr lang="cs-CZ" sz="3200" b="1" dirty="0"/>
              <a:t>Řešení – ad 1)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67544" y="719001"/>
            <a:ext cx="842493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Účetní jednotka A = neznáme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Účetní jednotka B = 20 000 Kč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813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544119"/>
          </a:xfrm>
        </p:spPr>
        <p:txBody>
          <a:bodyPr/>
          <a:lstStyle/>
          <a:p>
            <a:r>
              <a:rPr lang="cs-CZ" sz="3200" b="1" dirty="0"/>
              <a:t>Řešení – ad 2)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09622" y="1094422"/>
            <a:ext cx="842493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Účetní jednotka A = úroková sazba termínovaných vkladů vlastních peněžních prostředků například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Účetní jednotka B = není stanoveno, neznáme další varianty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0433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544119"/>
          </a:xfrm>
        </p:spPr>
        <p:txBody>
          <a:bodyPr/>
          <a:lstStyle/>
          <a:p>
            <a:r>
              <a:rPr lang="cs-CZ" sz="3200" b="1" dirty="0"/>
              <a:t>Řešení – ad 3)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275606"/>
            <a:ext cx="84249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Účetní jednotka A = 500 000 Kč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Účetní jednotka B = 520 000 Kč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1232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>
                <a:solidFill>
                  <a:srgbClr val="00544D"/>
                </a:solidFill>
              </a:rPr>
              <a:t>Děkuji za pozornost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3180</TotalTime>
  <Words>286</Words>
  <Application>Microsoft Office PowerPoint</Application>
  <PresentationFormat>Předvádění na obrazovce (16:9)</PresentationFormat>
  <Paragraphs>66</Paragraphs>
  <Slides>8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SLU</vt:lpstr>
      <vt:lpstr>PŘÍPADOVÁ STUDIE</vt:lpstr>
      <vt:lpstr>Příklad</vt:lpstr>
      <vt:lpstr>Řešení</vt:lpstr>
      <vt:lpstr>Příklad</vt:lpstr>
      <vt:lpstr>Řešení – ad 1)</vt:lpstr>
      <vt:lpstr>Řešení – ad 2)</vt:lpstr>
      <vt:lpstr>Řešení – ad 3)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Markéta Šeligová</cp:lastModifiedBy>
  <cp:revision>148</cp:revision>
  <dcterms:created xsi:type="dcterms:W3CDTF">2016-07-06T15:42:34Z</dcterms:created>
  <dcterms:modified xsi:type="dcterms:W3CDTF">2023-03-12T17:43:27Z</dcterms:modified>
</cp:coreProperties>
</file>