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57" r:id="rId3"/>
    <p:sldId id="265" r:id="rId4"/>
    <p:sldId id="276" r:id="rId5"/>
    <p:sldId id="277" r:id="rId6"/>
    <p:sldId id="282" r:id="rId7"/>
    <p:sldId id="283" r:id="rId8"/>
    <p:sldId id="284" r:id="rId9"/>
    <p:sldId id="279" r:id="rId10"/>
    <p:sldId id="278" r:id="rId11"/>
    <p:sldId id="285" r:id="rId12"/>
    <p:sldId id="280" r:id="rId13"/>
    <p:sldId id="281" r:id="rId14"/>
    <p:sldId id="286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7415C-488C-4FA5-89B0-383877D6F79E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3659D-95C0-4A27-9B4D-1BB402CD3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84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72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10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6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23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42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06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97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05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7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8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78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E1C2E-FDD5-4489-A76C-825E2CFA9C73}" type="datetimeFigureOut">
              <a:rPr lang="cs-CZ" smtClean="0"/>
              <a:t>04.04.2021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22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8223" y="417122"/>
            <a:ext cx="5891632" cy="616655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451" y="1138989"/>
            <a:ext cx="4991793" cy="2377295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Kointegrace</a:t>
            </a:r>
            <a:r>
              <a:rPr lang="cs-CZ" dirty="0">
                <a:solidFill>
                  <a:schemeClr val="bg1"/>
                </a:solidFill>
              </a:rPr>
              <a:t> a modely korekce chyb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617" y="255750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1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137888" cy="1123704"/>
          </a:xfrm>
        </p:spPr>
        <p:txBody>
          <a:bodyPr/>
          <a:lstStyle/>
          <a:p>
            <a:r>
              <a:rPr lang="cs-CZ" dirty="0"/>
              <a:t>Model korekce chyb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504091" y="1645920"/>
                <a:ext cx="8247185" cy="4655233"/>
              </a:xfrm>
            </p:spPr>
            <p:txBody>
              <a:bodyPr>
                <a:normAutofit fontScale="92500" lnSpcReduction="20000"/>
              </a:bodyPr>
              <a:lstStyle/>
              <a:p>
                <a:pPr algn="just"/>
                <a:r>
                  <a:rPr lang="cs-CZ" sz="2400" dirty="0"/>
                  <a:t>Uvažujme dvě řady {</a:t>
                </a:r>
                <a:r>
                  <a:rPr lang="cs-CZ" sz="2400" dirty="0" err="1"/>
                  <a:t>x</a:t>
                </a:r>
                <a:r>
                  <a:rPr lang="cs-CZ" sz="2400" baseline="-25000" dirty="0" err="1"/>
                  <a:t>t</a:t>
                </a:r>
                <a:r>
                  <a:rPr lang="cs-CZ" sz="2400" dirty="0"/>
                  <a:t>} a {</a:t>
                </a:r>
                <a:r>
                  <a:rPr lang="cs-CZ" sz="2400" dirty="0" err="1"/>
                  <a:t>y</a:t>
                </a:r>
                <a:r>
                  <a:rPr lang="cs-CZ" sz="2400" baseline="-25000" dirty="0" err="1"/>
                  <a:t>t</a:t>
                </a:r>
                <a:r>
                  <a:rPr lang="cs-CZ" sz="2400" dirty="0"/>
                  <a:t>}, které jsou obě nestacionární typu </a:t>
                </a:r>
                <a:r>
                  <a:rPr lang="cs-CZ" sz="2400" i="1" dirty="0"/>
                  <a:t>I</a:t>
                </a:r>
                <a:r>
                  <a:rPr lang="cs-CZ" sz="2400" dirty="0"/>
                  <a:t>(1). </a:t>
                </a:r>
              </a:p>
              <a:p>
                <a:pPr algn="just"/>
                <a:r>
                  <a:rPr lang="cs-CZ" sz="2400" dirty="0"/>
                  <a:t>Podezření, že první řada ovlivňuje druhou, se bude vzhledem k jejich </a:t>
                </a:r>
                <a:r>
                  <a:rPr lang="cs-CZ" sz="2400" dirty="0" err="1"/>
                  <a:t>nestacionaritě</a:t>
                </a:r>
                <a:r>
                  <a:rPr lang="cs-CZ" sz="2400" dirty="0"/>
                  <a:t> vyšetřovat pomocí modelu </a:t>
                </a:r>
              </a:p>
              <a:p>
                <a:pPr algn="just"/>
                <a:endParaRPr lang="cs-CZ" sz="24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  <a:p>
                <a:pPr algn="just"/>
                <a:endParaRPr lang="cs-CZ" sz="2400" b="1" dirty="0"/>
              </a:p>
              <a:p>
                <a:pPr algn="just"/>
                <a:r>
                  <a:rPr lang="cs-CZ" sz="2400" dirty="0"/>
                  <a:t>Protože nás vztah mezi proměnnými </a:t>
                </a:r>
                <a:r>
                  <a:rPr lang="cs-CZ" sz="2400" i="1" dirty="0"/>
                  <a:t>x</a:t>
                </a:r>
                <a:r>
                  <a:rPr lang="cs-CZ" sz="2400" dirty="0"/>
                  <a:t> a </a:t>
                </a:r>
                <a:r>
                  <a:rPr lang="cs-CZ" sz="2400" i="1" dirty="0"/>
                  <a:t>y</a:t>
                </a:r>
                <a:r>
                  <a:rPr lang="cs-CZ" sz="2400" dirty="0"/>
                  <a:t> zajímá až po jeho dlouhodobém vyvážení do rovnovážného stavu, kdy přírůstky proměnných za časové jednotky jsou (téměř) nenulové, nemá z tohoto pohledu výše uvedený vztah žádnou vypovídací schopnost. </a:t>
                </a:r>
              </a:p>
              <a:p>
                <a:pPr algn="just"/>
                <a:r>
                  <a:rPr lang="cs-CZ" sz="2400" dirty="0"/>
                  <a:t>Pokud je reálné považovat řady {</a:t>
                </a:r>
                <a:r>
                  <a:rPr lang="cs-CZ" sz="2400" dirty="0" err="1"/>
                  <a:t>x</a:t>
                </a:r>
                <a:r>
                  <a:rPr lang="cs-CZ" sz="2400" baseline="-25000" dirty="0" err="1"/>
                  <a:t>t</a:t>
                </a:r>
                <a:r>
                  <a:rPr lang="cs-CZ" sz="2400" dirty="0"/>
                  <a:t>} a {</a:t>
                </a:r>
                <a:r>
                  <a:rPr lang="cs-CZ" sz="2400" dirty="0" err="1"/>
                  <a:t>y</a:t>
                </a:r>
                <a:r>
                  <a:rPr lang="cs-CZ" sz="2400" baseline="-25000" dirty="0" err="1"/>
                  <a:t>t</a:t>
                </a:r>
                <a:r>
                  <a:rPr lang="cs-CZ" sz="2400" dirty="0"/>
                  <a:t>} právě v dlouhodobém horizontu za </a:t>
                </a:r>
                <a:r>
                  <a:rPr lang="cs-CZ" sz="2400" dirty="0" err="1"/>
                  <a:t>kointegrované</a:t>
                </a:r>
                <a:r>
                  <a:rPr lang="cs-CZ" sz="2400" dirty="0"/>
                  <a:t>, pak můžeme tento model korigovat a uvažovat opravený model</a:t>
                </a:r>
              </a:p>
              <a:p>
                <a:pPr algn="just"/>
                <a:endParaRPr lang="cs-CZ" sz="2400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  <a:p>
                <a:pPr algn="just"/>
                <a:endParaRPr lang="en-GB" sz="2400" dirty="0"/>
              </a:p>
              <a:p>
                <a:pPr algn="just"/>
                <a:endParaRPr lang="en-GB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4091" y="1645920"/>
                <a:ext cx="8247185" cy="4655233"/>
              </a:xfrm>
              <a:blipFill>
                <a:blip r:embed="rId2"/>
                <a:stretch>
                  <a:fillRect l="-887" t="-2749" r="-9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506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137888" cy="1123704"/>
          </a:xfrm>
        </p:spPr>
        <p:txBody>
          <a:bodyPr/>
          <a:lstStyle/>
          <a:p>
            <a:r>
              <a:rPr lang="cs-CZ" dirty="0"/>
              <a:t>Model korekce chyb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504091" y="1645920"/>
                <a:ext cx="8247185" cy="4655233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cs-CZ" sz="2400" dirty="0"/>
                  <a:t>Tento model se označuje jako EC model, pro zdůraznění VAR kontextu se používá označení VEC (</a:t>
                </a:r>
                <a:r>
                  <a:rPr lang="cs-CZ" sz="2400" dirty="0" err="1"/>
                  <a:t>vector</a:t>
                </a:r>
                <a:r>
                  <a:rPr lang="cs-CZ" sz="2400" dirty="0"/>
                  <a:t> </a:t>
                </a:r>
                <a:r>
                  <a:rPr lang="cs-CZ" sz="2400" dirty="0" err="1"/>
                  <a:t>error</a:t>
                </a:r>
                <a:r>
                  <a:rPr lang="cs-CZ" sz="2400" dirty="0"/>
                  <a:t> </a:t>
                </a:r>
                <a:r>
                  <a:rPr lang="cs-CZ" sz="2400" dirty="0" err="1"/>
                  <a:t>correction</a:t>
                </a:r>
                <a:r>
                  <a:rPr lang="cs-CZ" sz="2400" dirty="0"/>
                  <a:t>). </a:t>
                </a:r>
              </a:p>
              <a:p>
                <a:pPr algn="just"/>
                <a:r>
                  <a:rPr lang="cs-CZ" sz="2400" dirty="0"/>
                  <a:t>Výrazy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cs-CZ" sz="2400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cs-CZ" sz="2400" dirty="0"/>
                  <a:t> jsou korekční členy (</a:t>
                </a:r>
                <a:r>
                  <a:rPr lang="cs-CZ" sz="2400" dirty="0" err="1"/>
                  <a:t>error</a:t>
                </a:r>
                <a:r>
                  <a:rPr lang="cs-CZ" sz="2400" dirty="0"/>
                  <a:t> </a:t>
                </a:r>
                <a:r>
                  <a:rPr lang="cs-CZ" sz="2400" dirty="0" err="1"/>
                  <a:t>correction</a:t>
                </a:r>
                <a:r>
                  <a:rPr lang="cs-CZ" sz="2400" dirty="0"/>
                  <a:t> </a:t>
                </a:r>
                <a:r>
                  <a:rPr lang="cs-CZ" sz="2400" dirty="0" err="1"/>
                  <a:t>terms</a:t>
                </a:r>
                <a:r>
                  <a:rPr lang="cs-CZ" sz="2400" dirty="0"/>
                  <a:t>), </a:t>
                </a:r>
              </a:p>
              <a:p>
                <a:pPr algn="just"/>
                <a:r>
                  <a:rPr lang="cs-CZ" sz="2400" dirty="0"/>
                  <a:t>Parametry typu </a:t>
                </a:r>
                <a14:m>
                  <m:oMath xmlns:m="http://schemas.openxmlformats.org/officeDocument/2006/math">
                    <m:r>
                      <a:rPr lang="cs-CZ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400" dirty="0"/>
                  <a:t>popisují dlouhodobé </a:t>
                </a:r>
                <a:r>
                  <a:rPr lang="cs-CZ" sz="2400" dirty="0" err="1"/>
                  <a:t>kointegrační</a:t>
                </a:r>
                <a:r>
                  <a:rPr lang="cs-CZ" sz="2400" dirty="0"/>
                  <a:t> vztahy mezi proměnnými, parametry typu </a:t>
                </a:r>
                <a14:m>
                  <m:oMath xmlns:m="http://schemas.openxmlformats.org/officeDocument/2006/math">
                    <m:r>
                      <a:rPr lang="cs-CZ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cs-CZ" sz="2400" dirty="0"/>
                  <a:t> popisují krátkodobé vztahy mezi proměnnými a parametry typu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cs-CZ" sz="2400" b="1" dirty="0"/>
                  <a:t> určují rychlost přizpůsobení rovnovážnému stavu</a:t>
                </a:r>
                <a:r>
                  <a:rPr lang="cs-CZ" sz="2400" dirty="0"/>
                  <a:t>. </a:t>
                </a:r>
                <a:endParaRPr lang="en-GB" sz="2400" dirty="0"/>
              </a:p>
              <a:p>
                <a:pPr algn="just"/>
                <a:endParaRPr lang="en-GB" sz="2400" dirty="0"/>
              </a:p>
              <a:p>
                <a:pPr algn="just"/>
                <a:endParaRPr lang="en-GB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4091" y="1645920"/>
                <a:ext cx="8247185" cy="4655233"/>
              </a:xfrm>
              <a:blipFill>
                <a:blip r:embed="rId2"/>
                <a:stretch>
                  <a:fillRect l="-1035" t="-1832" r="-11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565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137888" cy="1123704"/>
          </a:xfrm>
        </p:spPr>
        <p:txBody>
          <a:bodyPr/>
          <a:lstStyle/>
          <a:p>
            <a:r>
              <a:rPr lang="cs-CZ" dirty="0"/>
              <a:t>Konstrukce VEC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Autofit/>
          </a:bodyPr>
          <a:lstStyle/>
          <a:p>
            <a:pPr algn="just"/>
            <a:r>
              <a:rPr lang="cs-CZ" sz="1800" dirty="0"/>
              <a:t>1. Provedou se testy na jednotkové kořeny. Pokud jsou nulové hypotézy o jednotkových kořenech zamítnuty, pak jsou tyto časové řady stacionární. V opačném případě obsahují dané řady vzhledem k jednotkovým kořenům stochastické trendy, takže se přejde ke kroku (2).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2. Provedou se testy na </a:t>
            </a:r>
            <a:r>
              <a:rPr lang="cs-CZ" sz="1800" dirty="0" err="1"/>
              <a:t>kointegraci</a:t>
            </a:r>
            <a:r>
              <a:rPr lang="cs-CZ" sz="1800" dirty="0"/>
              <a:t>, např. </a:t>
            </a:r>
            <a:r>
              <a:rPr lang="cs-CZ" sz="1800" dirty="0" err="1"/>
              <a:t>Johansenův</a:t>
            </a:r>
            <a:r>
              <a:rPr lang="cs-CZ" sz="1800" dirty="0"/>
              <a:t> test. Pokud je </a:t>
            </a:r>
            <a:r>
              <a:rPr lang="cs-CZ" sz="1800" dirty="0" err="1"/>
              <a:t>kointegrace</a:t>
            </a:r>
            <a:r>
              <a:rPr lang="cs-CZ" sz="1800" dirty="0"/>
              <a:t> zamítnuta (r=0), přejde se ke kroku (3). Pokud je potvrzena existence </a:t>
            </a:r>
            <a:r>
              <a:rPr lang="cs-CZ" sz="1800" i="1" dirty="0"/>
              <a:t>r</a:t>
            </a:r>
            <a:r>
              <a:rPr lang="cs-CZ" sz="1800" dirty="0"/>
              <a:t> </a:t>
            </a:r>
            <a:r>
              <a:rPr lang="cs-CZ" sz="1800" dirty="0" err="1"/>
              <a:t>kointegračních</a:t>
            </a:r>
            <a:r>
              <a:rPr lang="cs-CZ" sz="1800" dirty="0"/>
              <a:t> vztahů (0</a:t>
            </a:r>
            <a:r>
              <a:rPr lang="en-US" sz="1800" dirty="0"/>
              <a:t>&lt;r&lt;</a:t>
            </a:r>
            <a:r>
              <a:rPr lang="cs-CZ" sz="1800" dirty="0"/>
              <a:t>m), přejde se ke kroku (4). (Pozn. případ </a:t>
            </a:r>
            <a:r>
              <a:rPr lang="cs-CZ" sz="1800" i="1" dirty="0"/>
              <a:t>r=m</a:t>
            </a:r>
            <a:r>
              <a:rPr lang="cs-CZ" sz="1800" dirty="0"/>
              <a:t> je vyloučen krokem (1)).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3. Protože </a:t>
            </a:r>
            <a:r>
              <a:rPr lang="cs-CZ" sz="1800" dirty="0" err="1"/>
              <a:t>kointegrace</a:t>
            </a:r>
            <a:r>
              <a:rPr lang="cs-CZ" sz="1800" dirty="0"/>
              <a:t> byla zamítnuta, zkonstruuje se pro stacionární řadu model VAR či jiný model.</a:t>
            </a:r>
          </a:p>
          <a:p>
            <a:pPr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4. Protože existuje </a:t>
            </a:r>
            <a:r>
              <a:rPr lang="cs-CZ" sz="1800" i="1" dirty="0"/>
              <a:t>r </a:t>
            </a:r>
            <a:r>
              <a:rPr lang="cs-CZ" sz="1800" dirty="0" err="1"/>
              <a:t>kointegračních</a:t>
            </a:r>
            <a:r>
              <a:rPr lang="cs-CZ" sz="1800" dirty="0"/>
              <a:t> vztahů (0</a:t>
            </a:r>
            <a:r>
              <a:rPr lang="en-US" sz="1800" dirty="0"/>
              <a:t>&lt;r&lt;</a:t>
            </a:r>
            <a:r>
              <a:rPr lang="cs-CZ" sz="1800" dirty="0"/>
              <a:t>m), odhadne se pro y</a:t>
            </a:r>
            <a:r>
              <a:rPr lang="cs-CZ" sz="1800" baseline="-25000" dirty="0"/>
              <a:t>1</a:t>
            </a:r>
            <a:r>
              <a:rPr lang="cs-CZ" sz="1800" dirty="0"/>
              <a:t>, …, </a:t>
            </a:r>
            <a:r>
              <a:rPr lang="cs-CZ" sz="1800" dirty="0" err="1"/>
              <a:t>y</a:t>
            </a:r>
            <a:r>
              <a:rPr lang="cs-CZ" sz="1800" baseline="-25000" dirty="0" err="1"/>
              <a:t>n</a:t>
            </a:r>
            <a:r>
              <a:rPr lang="cs-CZ" sz="1800" dirty="0"/>
              <a:t> příslušný EC model.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226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137888" cy="1123704"/>
          </a:xfrm>
        </p:spPr>
        <p:txBody>
          <a:bodyPr/>
          <a:lstStyle/>
          <a:p>
            <a:r>
              <a:rPr lang="cs-CZ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Autofit/>
          </a:bodyPr>
          <a:lstStyle/>
          <a:p>
            <a:pPr algn="just"/>
            <a:r>
              <a:rPr lang="cs-CZ" sz="1800" dirty="0"/>
              <a:t>Zjištění </a:t>
            </a:r>
            <a:r>
              <a:rPr lang="cs-CZ" sz="1800" dirty="0" err="1"/>
              <a:t>koitegrační</a:t>
            </a:r>
            <a:r>
              <a:rPr lang="cs-CZ" sz="1800" dirty="0"/>
              <a:t> rovnice pro vývoj kurzu akciového indexu S&amp;P 500 (^GSPC) a NASDAQ </a:t>
            </a:r>
            <a:r>
              <a:rPr lang="cs-CZ" sz="1800" dirty="0" err="1"/>
              <a:t>Composite</a:t>
            </a:r>
            <a:r>
              <a:rPr lang="cs-CZ" sz="1800" dirty="0"/>
              <a:t> (^IXIC)</a:t>
            </a:r>
          </a:p>
          <a:p>
            <a:pPr algn="just"/>
            <a:r>
              <a:rPr lang="cs-CZ" sz="1800" dirty="0"/>
              <a:t>Období: 22. 2. 2016 – 12. 4. </a:t>
            </a:r>
            <a:r>
              <a:rPr lang="cs-CZ" sz="1800"/>
              <a:t>2019</a:t>
            </a:r>
            <a:endParaRPr lang="cs-CZ" sz="1800" dirty="0"/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Úkoly:</a:t>
            </a:r>
          </a:p>
          <a:p>
            <a:pPr lvl="1" algn="just"/>
            <a:r>
              <a:rPr lang="cs-CZ" sz="1400" dirty="0"/>
              <a:t>Stáhněte dané časové řady z Finance </a:t>
            </a:r>
            <a:r>
              <a:rPr lang="cs-CZ" sz="1400" dirty="0" err="1"/>
              <a:t>Yahoo</a:t>
            </a:r>
            <a:endParaRPr lang="cs-CZ" sz="1400" dirty="0"/>
          </a:p>
          <a:p>
            <a:pPr lvl="1" algn="just"/>
            <a:r>
              <a:rPr lang="cs-CZ" sz="1400" dirty="0"/>
              <a:t>Pomocí VAR modelu určete optimální zpoždění </a:t>
            </a:r>
          </a:p>
          <a:p>
            <a:pPr lvl="1" algn="just"/>
            <a:r>
              <a:rPr lang="cs-CZ" sz="1400" dirty="0"/>
              <a:t>Zjistěte, zda jsou obě řady stacionární </a:t>
            </a:r>
            <a:r>
              <a:rPr lang="cs-CZ" sz="1400" i="1" dirty="0"/>
              <a:t>I</a:t>
            </a:r>
            <a:r>
              <a:rPr lang="cs-CZ" sz="1400" dirty="0"/>
              <a:t>(1)</a:t>
            </a:r>
          </a:p>
          <a:p>
            <a:pPr lvl="1" algn="just"/>
            <a:r>
              <a:rPr lang="cs-CZ" sz="1400" dirty="0"/>
              <a:t>Zjistěte, zda existuje </a:t>
            </a:r>
            <a:r>
              <a:rPr lang="cs-CZ" sz="1400" dirty="0" err="1"/>
              <a:t>kointegrační</a:t>
            </a:r>
            <a:r>
              <a:rPr lang="cs-CZ" sz="1400" dirty="0"/>
              <a:t> vztah mezi proměnnými + zapište </a:t>
            </a:r>
            <a:r>
              <a:rPr lang="cs-CZ" sz="1400" dirty="0" err="1"/>
              <a:t>kointegrační</a:t>
            </a:r>
            <a:r>
              <a:rPr lang="cs-CZ" sz="1400" dirty="0"/>
              <a:t> rovnici</a:t>
            </a:r>
          </a:p>
          <a:p>
            <a:pPr lvl="1" algn="just"/>
            <a:r>
              <a:rPr lang="cs-CZ" sz="1400" dirty="0"/>
              <a:t>Pomocí modelu korekce chyby zjistěte rychlost přizpůsobení k dlouhodobé rovnováze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200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673" y="2365941"/>
            <a:ext cx="8329188" cy="2142685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Děkuji za pozornost a přeji pěkný den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42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0986" y="365127"/>
            <a:ext cx="7238040" cy="1280794"/>
          </a:xfrm>
        </p:spPr>
        <p:txBody>
          <a:bodyPr>
            <a:normAutofit/>
          </a:bodyPr>
          <a:lstStyle/>
          <a:p>
            <a:r>
              <a:rPr lang="cs-CZ" dirty="0" err="1"/>
              <a:t>Kointegrace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3046" y="1904999"/>
            <a:ext cx="7882304" cy="4271963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cs-CZ" sz="2000" dirty="0"/>
              <a:t>Ekonomické časové řady jsou velmi často integrovány řádu I(1) a obsahují stochastický trend. </a:t>
            </a:r>
          </a:p>
          <a:p>
            <a:pPr algn="just">
              <a:spcBef>
                <a:spcPts val="1200"/>
              </a:spcBef>
            </a:pPr>
            <a:r>
              <a:rPr lang="cs-CZ" sz="2000" dirty="0"/>
              <a:t>V ekonomické teorii se však očekává, že řady by měly být v určitém dlouhodobém rovnovážném stavu, přestože jejich průběh v čase může být značně kolísavý. </a:t>
            </a:r>
          </a:p>
          <a:p>
            <a:pPr algn="just">
              <a:spcBef>
                <a:spcPts val="1200"/>
              </a:spcBef>
            </a:pPr>
            <a:r>
              <a:rPr lang="cs-CZ" sz="2000" dirty="0"/>
              <a:t>V krátkodobém horizontu mohou tyto řady značně kolísat, ale v dlouhodobém horizontu by měly dosáhnout rovnovážného stavu.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1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 err="1"/>
              <a:t>Kointegrace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</a:pPr>
            <a:r>
              <a:rPr lang="cs-CZ" sz="2000" dirty="0"/>
              <a:t>Ve většině případů, pokud se lineárně kombinují (jednorozměrné) nestacionární řady, je výsledná (jednorozměrná) řada opět nestacionární. </a:t>
            </a:r>
          </a:p>
          <a:p>
            <a:pPr algn="just">
              <a:spcBef>
                <a:spcPts val="1200"/>
              </a:spcBef>
            </a:pPr>
            <a:r>
              <a:rPr lang="cs-CZ" sz="2000" dirty="0"/>
              <a:t>Pro ekonomické a finanční časové řady lze poměrně často původně nestacionární řady lineárně kombinovat tak, že výsledná kombinace je již stacionární. </a:t>
            </a:r>
          </a:p>
          <a:p>
            <a:pPr algn="just">
              <a:spcBef>
                <a:spcPts val="1200"/>
              </a:spcBef>
            </a:pPr>
            <a:r>
              <a:rPr lang="cs-CZ" sz="2000" dirty="0"/>
              <a:t>Tento případ se označuje jako </a:t>
            </a:r>
            <a:r>
              <a:rPr lang="cs-CZ" sz="2000" b="1" dirty="0" err="1"/>
              <a:t>kointegrace</a:t>
            </a:r>
            <a:r>
              <a:rPr lang="cs-CZ" sz="2000" dirty="0"/>
              <a:t> (</a:t>
            </a:r>
            <a:r>
              <a:rPr lang="cs-CZ" sz="2000" dirty="0" err="1"/>
              <a:t>cointegration</a:t>
            </a:r>
            <a:r>
              <a:rPr lang="cs-CZ" sz="2000" dirty="0"/>
              <a:t>) a lze jej interpretovat jako vztah určité dlouhodobé rovnováhy (long-run </a:t>
            </a:r>
            <a:r>
              <a:rPr lang="cs-CZ" sz="2000" dirty="0" err="1"/>
              <a:t>equilibrium</a:t>
            </a:r>
            <a:r>
              <a:rPr lang="cs-CZ" sz="2000" dirty="0"/>
              <a:t>) mezi ekonomickými veličinami. </a:t>
            </a:r>
          </a:p>
          <a:p>
            <a:pPr algn="just">
              <a:spcBef>
                <a:spcPts val="1200"/>
              </a:spcBef>
            </a:pPr>
            <a:r>
              <a:rPr lang="cs-CZ" sz="2000" dirty="0"/>
              <a:t>Tedy </a:t>
            </a:r>
            <a:r>
              <a:rPr lang="cs-CZ" sz="2000" b="1" dirty="0"/>
              <a:t>jednotlivé časové řady jsou sice nestacionární, ale jejich společný (</a:t>
            </a:r>
            <a:r>
              <a:rPr lang="cs-CZ" sz="2000" b="1" dirty="0" err="1"/>
              <a:t>kointegrační</a:t>
            </a:r>
            <a:r>
              <a:rPr lang="cs-CZ" sz="2000" b="1" dirty="0"/>
              <a:t>) pohyb v čase dlouhodobě směřuje </a:t>
            </a:r>
            <a:r>
              <a:rPr lang="cs-CZ" sz="2000" dirty="0"/>
              <a:t>např. v důsledku různých tržních sil </a:t>
            </a:r>
            <a:r>
              <a:rPr lang="cs-CZ" sz="2000" b="1" dirty="0"/>
              <a:t>k určitému rovnovážnému stavu </a:t>
            </a:r>
            <a:r>
              <a:rPr lang="cs-CZ" sz="2000" dirty="0"/>
              <a:t>(i když je možné, že v krátkodobých (</a:t>
            </a:r>
            <a:r>
              <a:rPr lang="cs-CZ" sz="2000" dirty="0" err="1"/>
              <a:t>short</a:t>
            </a:r>
            <a:r>
              <a:rPr lang="cs-CZ" sz="2000" dirty="0"/>
              <a:t>-run) časových úsecích dochází k vychýlením od takového dlouhodobému vybalancování).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5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/>
              <a:t>Testování </a:t>
            </a:r>
            <a:r>
              <a:rPr lang="cs-CZ" dirty="0" err="1"/>
              <a:t>kointegrace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Testováním </a:t>
            </a:r>
            <a:r>
              <a:rPr lang="cs-CZ" sz="2200" dirty="0" err="1"/>
              <a:t>kointegrace</a:t>
            </a:r>
            <a:r>
              <a:rPr lang="cs-CZ" sz="2200" dirty="0"/>
              <a:t> se rozumí stanovení počtu r </a:t>
            </a:r>
            <a:r>
              <a:rPr lang="cs-CZ" sz="2200" dirty="0" err="1"/>
              <a:t>kointegračních</a:t>
            </a:r>
            <a:r>
              <a:rPr lang="cs-CZ" sz="2200" dirty="0"/>
              <a:t> vztahů v daném VAR modelu (pro případnou konstrukci EC modelu). </a:t>
            </a:r>
          </a:p>
          <a:p>
            <a:pPr algn="just"/>
            <a:r>
              <a:rPr lang="cs-CZ" sz="2200" dirty="0" err="1"/>
              <a:t>Kointegrace</a:t>
            </a:r>
            <a:r>
              <a:rPr lang="cs-CZ" sz="2200" dirty="0"/>
              <a:t> je potvrzena v případě, že r &gt; 0 (speciálně i případ stacionární VAR s r = m lze považovat za </a:t>
            </a:r>
            <a:r>
              <a:rPr lang="cs-CZ" sz="2200" dirty="0" err="1"/>
              <a:t>kointegraci</a:t>
            </a:r>
            <a:r>
              <a:rPr lang="cs-CZ" sz="2200" dirty="0"/>
              <a:t>, kde přímo každá rovnice představuje jeden </a:t>
            </a:r>
            <a:r>
              <a:rPr lang="cs-CZ" sz="2200" dirty="0" err="1"/>
              <a:t>kointegrační</a:t>
            </a:r>
            <a:r>
              <a:rPr lang="cs-CZ" sz="2200" dirty="0"/>
              <a:t> vztah). </a:t>
            </a:r>
          </a:p>
          <a:p>
            <a:pPr algn="just"/>
            <a:r>
              <a:rPr lang="cs-CZ" sz="2200" dirty="0"/>
              <a:t>Pro testování </a:t>
            </a:r>
            <a:r>
              <a:rPr lang="cs-CZ" sz="2200" dirty="0" err="1"/>
              <a:t>kointegrace</a:t>
            </a:r>
            <a:r>
              <a:rPr lang="cs-CZ" sz="2200" dirty="0"/>
              <a:t> se v praxi nejvíce využívá </a:t>
            </a:r>
            <a:r>
              <a:rPr lang="cs-CZ" sz="2200" dirty="0" err="1"/>
              <a:t>Johansenův</a:t>
            </a:r>
            <a:r>
              <a:rPr lang="cs-CZ" sz="2200" dirty="0"/>
              <a:t> </a:t>
            </a:r>
            <a:r>
              <a:rPr lang="cs-CZ" sz="2200" dirty="0" err="1"/>
              <a:t>kointegrační</a:t>
            </a:r>
            <a:r>
              <a:rPr lang="cs-CZ" sz="2200" dirty="0"/>
              <a:t> test.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55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 err="1"/>
              <a:t>Johansenův</a:t>
            </a:r>
            <a:r>
              <a:rPr lang="cs-CZ" dirty="0"/>
              <a:t> </a:t>
            </a:r>
            <a:r>
              <a:rPr lang="cs-CZ" dirty="0" err="1"/>
              <a:t>kointegrační</a:t>
            </a:r>
            <a:r>
              <a:rPr lang="cs-CZ" dirty="0"/>
              <a:t>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/>
          </a:bodyPr>
          <a:lstStyle/>
          <a:p>
            <a:pPr algn="just"/>
            <a:r>
              <a:rPr lang="cs-CZ" sz="2400" dirty="0" err="1"/>
              <a:t>Johansen</a:t>
            </a:r>
            <a:r>
              <a:rPr lang="cs-CZ" sz="2400" dirty="0"/>
              <a:t> (1988) vyvinul odhadovou techniku maximální věrohodnosti, která umožňuje testovat </a:t>
            </a:r>
            <a:r>
              <a:rPr lang="cs-CZ" sz="2400" dirty="0" err="1"/>
              <a:t>kointegrační</a:t>
            </a:r>
            <a:r>
              <a:rPr lang="cs-CZ" sz="2400" dirty="0"/>
              <a:t> vazby. </a:t>
            </a:r>
          </a:p>
          <a:p>
            <a:pPr algn="just"/>
            <a:r>
              <a:rPr lang="cs-CZ" sz="2400" dirty="0" err="1"/>
              <a:t>Johansenův</a:t>
            </a:r>
            <a:r>
              <a:rPr lang="cs-CZ" sz="2400" dirty="0"/>
              <a:t> přístup testuje omezení vyplývající z </a:t>
            </a:r>
            <a:r>
              <a:rPr lang="cs-CZ" sz="2400" dirty="0" err="1"/>
              <a:t>kointegrace</a:t>
            </a:r>
            <a:r>
              <a:rPr lang="cs-CZ" sz="2400" dirty="0"/>
              <a:t> na VAR modelu.</a:t>
            </a:r>
          </a:p>
          <a:p>
            <a:pPr algn="just"/>
            <a:r>
              <a:rPr lang="en-GB" sz="2400" dirty="0" err="1"/>
              <a:t>Při</a:t>
            </a:r>
            <a:r>
              <a:rPr lang="en-GB" sz="2400" dirty="0"/>
              <a:t> </a:t>
            </a:r>
            <a:r>
              <a:rPr lang="en-GB" sz="2400" dirty="0" err="1"/>
              <a:t>testování</a:t>
            </a:r>
            <a:r>
              <a:rPr lang="en-GB" sz="2400" dirty="0"/>
              <a:t> </a:t>
            </a:r>
            <a:r>
              <a:rPr lang="en-GB" sz="2400" dirty="0" err="1"/>
              <a:t>kointegrace</a:t>
            </a:r>
            <a:r>
              <a:rPr lang="en-GB" sz="2400" dirty="0"/>
              <a:t> je </a:t>
            </a:r>
            <a:r>
              <a:rPr lang="en-GB" sz="2400" dirty="0" err="1"/>
              <a:t>nejdříve</a:t>
            </a:r>
            <a:r>
              <a:rPr lang="en-GB" sz="2400" dirty="0"/>
              <a:t> </a:t>
            </a:r>
            <a:r>
              <a:rPr lang="en-GB" sz="2400" dirty="0" err="1"/>
              <a:t>nutné</a:t>
            </a:r>
            <a:r>
              <a:rPr lang="en-GB" sz="2400" dirty="0"/>
              <a:t> </a:t>
            </a:r>
            <a:r>
              <a:rPr lang="en-GB" sz="2400" dirty="0" err="1"/>
              <a:t>aplikovat</a:t>
            </a:r>
            <a:r>
              <a:rPr lang="en-GB" sz="2400" dirty="0"/>
              <a:t> test </a:t>
            </a:r>
            <a:r>
              <a:rPr lang="en-GB" sz="2400" dirty="0" err="1"/>
              <a:t>jednotkového</a:t>
            </a:r>
            <a:r>
              <a:rPr lang="en-GB" sz="2400" dirty="0"/>
              <a:t> </a:t>
            </a:r>
            <a:r>
              <a:rPr lang="en-GB" sz="2400" dirty="0" err="1"/>
              <a:t>kořene</a:t>
            </a:r>
            <a:r>
              <a:rPr lang="en-GB" sz="2400" dirty="0"/>
              <a:t> k </a:t>
            </a:r>
            <a:r>
              <a:rPr lang="en-GB" sz="2400" dirty="0" err="1"/>
              <a:t>zjištění</a:t>
            </a:r>
            <a:r>
              <a:rPr lang="en-GB" sz="2400" dirty="0"/>
              <a:t>, </a:t>
            </a:r>
            <a:r>
              <a:rPr lang="en-GB" sz="2400" dirty="0" err="1"/>
              <a:t>zda</a:t>
            </a:r>
            <a:r>
              <a:rPr lang="en-GB" sz="2400" dirty="0"/>
              <a:t> </a:t>
            </a:r>
            <a:r>
              <a:rPr lang="en-GB" sz="2400" dirty="0" err="1"/>
              <a:t>všechny</a:t>
            </a:r>
            <a:r>
              <a:rPr lang="en-GB" sz="2400" dirty="0"/>
              <a:t> </a:t>
            </a:r>
            <a:r>
              <a:rPr lang="en-GB" sz="2400" dirty="0" err="1"/>
              <a:t>proměnné</a:t>
            </a:r>
            <a:r>
              <a:rPr lang="en-GB" sz="2400" dirty="0"/>
              <a:t> </a:t>
            </a:r>
            <a:r>
              <a:rPr lang="en-GB" sz="2400" dirty="0" err="1"/>
              <a:t>jsou</a:t>
            </a:r>
            <a:r>
              <a:rPr lang="en-GB" sz="2400" dirty="0"/>
              <a:t> </a:t>
            </a:r>
            <a:r>
              <a:rPr lang="en-GB" sz="2400" dirty="0" err="1"/>
              <a:t>integrovány</a:t>
            </a:r>
            <a:r>
              <a:rPr lang="en-GB" sz="2400" dirty="0"/>
              <a:t> </a:t>
            </a:r>
            <a:r>
              <a:rPr lang="en-GB" sz="2400" dirty="0" err="1"/>
              <a:t>řádu</a:t>
            </a:r>
            <a:r>
              <a:rPr lang="en-GB" sz="2400" dirty="0"/>
              <a:t> </a:t>
            </a:r>
            <a:r>
              <a:rPr lang="en-GB" sz="2400" i="1" dirty="0"/>
              <a:t>I</a:t>
            </a:r>
            <a:r>
              <a:rPr lang="en-GB" sz="2400" dirty="0"/>
              <a:t>(1) </a:t>
            </a:r>
            <a:r>
              <a:rPr lang="en-GB" sz="2400" dirty="0" err="1"/>
              <a:t>neboli</a:t>
            </a:r>
            <a:r>
              <a:rPr lang="en-GB" sz="2400" dirty="0"/>
              <a:t> </a:t>
            </a:r>
            <a:r>
              <a:rPr lang="en-GB" sz="2400" dirty="0" err="1"/>
              <a:t>stacionární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první</a:t>
            </a:r>
            <a:r>
              <a:rPr lang="en-GB" sz="2400" dirty="0"/>
              <a:t> </a:t>
            </a:r>
            <a:r>
              <a:rPr lang="en-GB" sz="2400" dirty="0" err="1"/>
              <a:t>diferenci</a:t>
            </a:r>
            <a:r>
              <a:rPr lang="en-GB" sz="2400" dirty="0"/>
              <a:t>. </a:t>
            </a:r>
          </a:p>
          <a:p>
            <a:pPr algn="just">
              <a:spcBef>
                <a:spcPts val="600"/>
              </a:spcBef>
            </a:pP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196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 err="1"/>
              <a:t>Johansenův</a:t>
            </a:r>
            <a:r>
              <a:rPr lang="cs-CZ" dirty="0"/>
              <a:t> </a:t>
            </a:r>
            <a:r>
              <a:rPr lang="cs-CZ" dirty="0" err="1"/>
              <a:t>kointegrační</a:t>
            </a:r>
            <a:r>
              <a:rPr lang="cs-CZ" dirty="0"/>
              <a:t>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3000" dirty="0"/>
              <a:t>V závislosti na tom, zda </a:t>
            </a:r>
            <a:r>
              <a:rPr lang="cs-CZ" sz="3000" i="1" dirty="0" err="1"/>
              <a:t>y</a:t>
            </a:r>
            <a:r>
              <a:rPr lang="cs-CZ" sz="3000" i="1" baseline="-25000" dirty="0" err="1"/>
              <a:t>t</a:t>
            </a:r>
            <a:r>
              <a:rPr lang="cs-CZ" sz="3000" dirty="0"/>
              <a:t> a/nebo </a:t>
            </a:r>
            <a:r>
              <a:rPr lang="cs-CZ" sz="3000" dirty="0" err="1"/>
              <a:t>kointegrační</a:t>
            </a:r>
            <a:r>
              <a:rPr lang="cs-CZ" sz="3000" dirty="0"/>
              <a:t> vektory mají konstantu a/nebo deterministický trend, existuje v praxi pět modelů: </a:t>
            </a:r>
          </a:p>
          <a:p>
            <a:pPr lvl="1" algn="just"/>
            <a:r>
              <a:rPr lang="cs-CZ" sz="2200" dirty="0"/>
              <a:t>(i) žádný deterministický trend v datech - žádná konstanta nebo trend v </a:t>
            </a:r>
            <a:r>
              <a:rPr lang="cs-CZ" sz="2200" dirty="0" err="1"/>
              <a:t>kointegrační</a:t>
            </a:r>
            <a:r>
              <a:rPr lang="cs-CZ" sz="2200" dirty="0"/>
              <a:t> rovnici nebo test VAR, </a:t>
            </a:r>
          </a:p>
          <a:p>
            <a:pPr lvl="1" algn="just"/>
            <a:r>
              <a:rPr lang="cs-CZ" sz="2200" dirty="0"/>
              <a:t>(</a:t>
            </a:r>
            <a:r>
              <a:rPr lang="cs-CZ" sz="2200" dirty="0" err="1"/>
              <a:t>ii</a:t>
            </a:r>
            <a:r>
              <a:rPr lang="cs-CZ" sz="2200" dirty="0"/>
              <a:t>) žádný deterministický trend v datech - konstanta (ne trend) v </a:t>
            </a:r>
            <a:r>
              <a:rPr lang="cs-CZ" sz="2200" dirty="0" err="1"/>
              <a:t>kointegrační</a:t>
            </a:r>
            <a:r>
              <a:rPr lang="cs-CZ" sz="2200" dirty="0"/>
              <a:t> rovnici; </a:t>
            </a:r>
          </a:p>
          <a:p>
            <a:pPr lvl="1" algn="just"/>
            <a:r>
              <a:rPr lang="cs-CZ" sz="2200" dirty="0"/>
              <a:t>(</a:t>
            </a:r>
            <a:r>
              <a:rPr lang="cs-CZ" sz="2200" dirty="0" err="1"/>
              <a:t>iii</a:t>
            </a:r>
            <a:r>
              <a:rPr lang="cs-CZ" sz="2200" dirty="0"/>
              <a:t>) existují deterministické trendy v datech – konstanta (ne trend) v </a:t>
            </a:r>
            <a:r>
              <a:rPr lang="cs-CZ" sz="2200" dirty="0" err="1"/>
              <a:t>kointegrační</a:t>
            </a:r>
            <a:r>
              <a:rPr lang="cs-CZ" sz="2200" dirty="0"/>
              <a:t> rovnici a test VAR; </a:t>
            </a:r>
          </a:p>
          <a:p>
            <a:pPr lvl="1" algn="just"/>
            <a:r>
              <a:rPr lang="cs-CZ" sz="2200" dirty="0"/>
              <a:t>(</a:t>
            </a:r>
            <a:r>
              <a:rPr lang="cs-CZ" sz="2200" dirty="0" err="1"/>
              <a:t>iv</a:t>
            </a:r>
            <a:r>
              <a:rPr lang="cs-CZ" sz="2200" dirty="0"/>
              <a:t>) existují deterministické trendy v datech – konstanta a trend v </a:t>
            </a:r>
            <a:r>
              <a:rPr lang="cs-CZ" sz="2200" dirty="0" err="1"/>
              <a:t>kointegrační</a:t>
            </a:r>
            <a:r>
              <a:rPr lang="cs-CZ" sz="2200" dirty="0"/>
              <a:t> rovnici, ne konstanta ve VAR;</a:t>
            </a:r>
          </a:p>
          <a:p>
            <a:pPr lvl="1" algn="just"/>
            <a:r>
              <a:rPr lang="cs-CZ" sz="2200" dirty="0"/>
              <a:t>(v) existují kvadratické deterministické trendy v datech – konstanta a trend v </a:t>
            </a:r>
            <a:r>
              <a:rPr lang="cs-CZ" sz="2200" dirty="0" err="1"/>
              <a:t>kointegrační</a:t>
            </a:r>
            <a:r>
              <a:rPr lang="cs-CZ" sz="2200" dirty="0"/>
              <a:t> rovnici, konstanta ve VAR.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183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 err="1"/>
              <a:t>Johansenův</a:t>
            </a:r>
            <a:r>
              <a:rPr lang="cs-CZ" dirty="0"/>
              <a:t> </a:t>
            </a:r>
            <a:r>
              <a:rPr lang="cs-CZ" dirty="0" err="1"/>
              <a:t>kointegrační</a:t>
            </a:r>
            <a:r>
              <a:rPr lang="cs-CZ" dirty="0"/>
              <a:t>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V </a:t>
            </a:r>
            <a:r>
              <a:rPr lang="cs-CZ" sz="2400" dirty="0" err="1"/>
              <a:t>Johansenově</a:t>
            </a:r>
            <a:r>
              <a:rPr lang="cs-CZ" sz="2400" dirty="0"/>
              <a:t> testu je  počítáno pomocí maximalizace. </a:t>
            </a:r>
          </a:p>
          <a:p>
            <a:pPr algn="just"/>
            <a:r>
              <a:rPr lang="cs-CZ" sz="2400" dirty="0"/>
              <a:t>Uvedených pět specifikací je pak testováno pomocí dvou pravděpodobnostních testovacích kritérií k určení počtu </a:t>
            </a:r>
            <a:r>
              <a:rPr lang="cs-CZ" sz="2400" dirty="0" err="1"/>
              <a:t>kointegračních</a:t>
            </a:r>
            <a:r>
              <a:rPr lang="cs-CZ" sz="2400" dirty="0"/>
              <a:t> vazeb, tedy Maximum </a:t>
            </a:r>
            <a:r>
              <a:rPr lang="cs-CZ" sz="2400" dirty="0" err="1"/>
              <a:t>eigenvalue</a:t>
            </a:r>
            <a:r>
              <a:rPr lang="cs-CZ" sz="2400" dirty="0"/>
              <a:t> </a:t>
            </a:r>
            <a:r>
              <a:rPr lang="cs-CZ" sz="2400" dirty="0" err="1"/>
              <a:t>statistic</a:t>
            </a:r>
            <a:r>
              <a:rPr lang="cs-CZ" sz="2400" dirty="0"/>
              <a:t> a </a:t>
            </a:r>
            <a:r>
              <a:rPr lang="cs-CZ" sz="2400" dirty="0" err="1"/>
              <a:t>Trace</a:t>
            </a:r>
            <a:r>
              <a:rPr lang="cs-CZ" sz="2400" dirty="0"/>
              <a:t> </a:t>
            </a:r>
            <a:r>
              <a:rPr lang="cs-CZ" sz="2400" dirty="0" err="1"/>
              <a:t>statistic</a:t>
            </a:r>
            <a:r>
              <a:rPr lang="cs-CZ" sz="2400" dirty="0"/>
              <a:t>. </a:t>
            </a:r>
          </a:p>
          <a:p>
            <a:pPr algn="just"/>
            <a:r>
              <a:rPr lang="cs-CZ" sz="2400" dirty="0"/>
              <a:t>K testování hypotézy	        , že existuje </a:t>
            </a:r>
            <a:r>
              <a:rPr lang="cs-CZ" sz="2400" i="1" dirty="0"/>
              <a:t>r</a:t>
            </a:r>
            <a:r>
              <a:rPr lang="cs-CZ" sz="2400" dirty="0"/>
              <a:t> </a:t>
            </a:r>
            <a:r>
              <a:rPr lang="cs-CZ" sz="2400" dirty="0" err="1"/>
              <a:t>kointegračních</a:t>
            </a:r>
            <a:r>
              <a:rPr lang="cs-CZ" sz="2400" dirty="0"/>
              <a:t> vektorů a alternativní hypotéze                 , slouží Maximum </a:t>
            </a:r>
            <a:r>
              <a:rPr lang="cs-CZ" sz="2400" dirty="0" err="1"/>
              <a:t>eigenvalue</a:t>
            </a:r>
            <a:r>
              <a:rPr lang="cs-CZ" sz="2400" dirty="0"/>
              <a:t> </a:t>
            </a:r>
            <a:r>
              <a:rPr lang="cs-CZ" sz="2400" dirty="0" err="1"/>
              <a:t>statistic</a:t>
            </a:r>
            <a:r>
              <a:rPr lang="cs-CZ" sz="2400" dirty="0"/>
              <a:t>. </a:t>
            </a:r>
            <a:endParaRPr lang="en-GB" sz="2400" dirty="0"/>
          </a:p>
          <a:p>
            <a:pPr algn="just"/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19571" y="3552237"/>
            <a:ext cx="1008112" cy="421300"/>
          </a:xfrm>
          <a:prstGeom prst="rect">
            <a:avLst/>
          </a:prstGeom>
          <a:noFill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2155" y="3973536"/>
            <a:ext cx="1208706" cy="360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1036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 err="1"/>
              <a:t>Johansenův</a:t>
            </a:r>
            <a:r>
              <a:rPr lang="cs-CZ" dirty="0"/>
              <a:t> </a:t>
            </a:r>
            <a:r>
              <a:rPr lang="cs-CZ" dirty="0" err="1"/>
              <a:t>kointegrační</a:t>
            </a:r>
            <a:r>
              <a:rPr lang="cs-CZ" dirty="0"/>
              <a:t>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Maximum </a:t>
            </a:r>
            <a:r>
              <a:rPr lang="cs-CZ" sz="2400" dirty="0" err="1"/>
              <a:t>eigenvalue</a:t>
            </a:r>
            <a:r>
              <a:rPr lang="cs-CZ" sz="2400" dirty="0"/>
              <a:t> test je založen na odhadu  největší charakteristické hodnoty matice (</a:t>
            </a:r>
            <a:r>
              <a:rPr lang="cs-CZ" sz="2400" dirty="0" err="1"/>
              <a:t>eigenvalue</a:t>
            </a:r>
            <a:r>
              <a:rPr lang="cs-CZ" sz="2400" dirty="0"/>
              <a:t>). </a:t>
            </a:r>
          </a:p>
          <a:p>
            <a:pPr algn="just"/>
            <a:r>
              <a:rPr lang="cs-CZ" sz="2400" dirty="0"/>
              <a:t>Nulová hypotéza	 		 a alternativní hypotéza 		 , může být testována použitím </a:t>
            </a:r>
            <a:r>
              <a:rPr lang="cs-CZ" sz="2400" dirty="0" err="1"/>
              <a:t>Trace</a:t>
            </a:r>
            <a:r>
              <a:rPr lang="cs-CZ" sz="2400" dirty="0"/>
              <a:t> testu, který kontroluje, zda nejmenší  charakteristické hodnoty matice jsou významně odlišné od nuly.</a:t>
            </a:r>
            <a:endParaRPr lang="en-GB" sz="2400" dirty="0"/>
          </a:p>
          <a:p>
            <a:pPr algn="just"/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3247" y="2460699"/>
            <a:ext cx="1440160" cy="415716"/>
          </a:xfrm>
          <a:prstGeom prst="rect">
            <a:avLst/>
          </a:prstGeom>
          <a:noFill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59863" y="2830212"/>
            <a:ext cx="1033828" cy="432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5151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/>
              <a:t>Model korekce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Pokud se v rámci </a:t>
            </a:r>
            <a:r>
              <a:rPr lang="cs-CZ" sz="2400" dirty="0" err="1"/>
              <a:t>kointegrace</a:t>
            </a:r>
            <a:r>
              <a:rPr lang="cs-CZ" sz="2400" dirty="0"/>
              <a:t> zjistí dlouhodobá rovnovážná vazba mezi proměnnými a možnosti vzniku krátkodobých výkyvů mezi danými veličinami, k odhalení těchto výkyvů slouží v rámci </a:t>
            </a:r>
            <a:r>
              <a:rPr lang="cs-CZ" sz="2400" dirty="0" err="1"/>
              <a:t>kointegrace</a:t>
            </a:r>
            <a:r>
              <a:rPr lang="cs-CZ" sz="2400" dirty="0"/>
              <a:t> model korekce chyby. </a:t>
            </a:r>
          </a:p>
          <a:p>
            <a:pPr algn="just"/>
            <a:r>
              <a:rPr lang="cs-CZ" sz="2400" dirty="0"/>
              <a:t>Model korekce chyby (</a:t>
            </a:r>
            <a:r>
              <a:rPr lang="cs-CZ" sz="2400" dirty="0" err="1"/>
              <a:t>error</a:t>
            </a:r>
            <a:r>
              <a:rPr lang="cs-CZ" sz="2400" dirty="0"/>
              <a:t> </a:t>
            </a:r>
            <a:r>
              <a:rPr lang="cs-CZ" sz="2400" dirty="0" err="1"/>
              <a:t>correction</a:t>
            </a:r>
            <a:r>
              <a:rPr lang="cs-CZ" sz="2400" dirty="0"/>
              <a:t> model, ECM) je adekvátním nástrojem pro zkoumání krátkodobých odchylek nutných k dosáhnutí dlouhodobé rovnováhy mezi zkoumanými proměnnými. </a:t>
            </a:r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7976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1938</TotalTime>
  <Words>1079</Words>
  <Application>Microsoft Office PowerPoint</Application>
  <PresentationFormat>Předvádění na obrazovce (4:3)</PresentationFormat>
  <Paragraphs>68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Wingdings</vt:lpstr>
      <vt:lpstr>Motiv Office</vt:lpstr>
      <vt:lpstr>Kointegrace a modely korekce chyb</vt:lpstr>
      <vt:lpstr>Kointegrace</vt:lpstr>
      <vt:lpstr>Kointegrace</vt:lpstr>
      <vt:lpstr>Testování kointegrace</vt:lpstr>
      <vt:lpstr>Johansenův kointegrační test</vt:lpstr>
      <vt:lpstr>Johansenův kointegrační test</vt:lpstr>
      <vt:lpstr>Johansenův kointegrační test</vt:lpstr>
      <vt:lpstr>Johansenův kointegrační test</vt:lpstr>
      <vt:lpstr>Model korekce chyby</vt:lpstr>
      <vt:lpstr>Model korekce chyb</vt:lpstr>
      <vt:lpstr>Model korekce chyb</vt:lpstr>
      <vt:lpstr>Konstrukce VEC modelu</vt:lpstr>
      <vt:lpstr>Příklad</vt:lpstr>
      <vt:lpstr>Děkuji za pozornost a přeji pěkný 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ekonometrie</dc:title>
  <dc:creator>Uživatel systému Windows</dc:creator>
  <cp:lastModifiedBy>Iveta Palečková</cp:lastModifiedBy>
  <cp:revision>42</cp:revision>
  <cp:lastPrinted>2019-02-25T11:43:36Z</cp:lastPrinted>
  <dcterms:created xsi:type="dcterms:W3CDTF">2019-02-19T15:15:01Z</dcterms:created>
  <dcterms:modified xsi:type="dcterms:W3CDTF">2021-04-04T11:16:38Z</dcterms:modified>
</cp:coreProperties>
</file>