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86" r:id="rId6"/>
    <p:sldId id="287" r:id="rId7"/>
    <p:sldId id="288" r:id="rId8"/>
    <p:sldId id="296" r:id="rId9"/>
    <p:sldId id="297" r:id="rId10"/>
    <p:sldId id="298" r:id="rId11"/>
    <p:sldId id="299" r:id="rId12"/>
    <p:sldId id="289" r:id="rId13"/>
    <p:sldId id="293" r:id="rId14"/>
    <p:sldId id="294" r:id="rId15"/>
    <p:sldId id="265" r:id="rId16"/>
    <p:sldId id="295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297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683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884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zkorupova@opf.slu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Peněžní teorie a měnová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FIU/NPPTP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67681"/>
            <a:ext cx="88209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Přednášky a semináře předmětu.</a:t>
            </a:r>
          </a:p>
          <a:p>
            <a:r>
              <a:rPr lang="cs-CZ" dirty="0">
                <a:solidFill>
                  <a:srgbClr val="C00000"/>
                </a:solidFill>
              </a:rPr>
              <a:t>Časopisecké články.</a:t>
            </a:r>
          </a:p>
          <a:p>
            <a:r>
              <a:rPr lang="cs-CZ" dirty="0"/>
              <a:t>REVENDA, Z. Centrální bankovnictví 3. vyd.. Praha: Management </a:t>
            </a:r>
            <a:r>
              <a:rPr lang="cs-CZ" dirty="0" err="1"/>
              <a:t>Press</a:t>
            </a:r>
            <a:r>
              <a:rPr lang="cs-CZ" dirty="0"/>
              <a:t>, 2011. ISBN 978-80-7261-230-7. </a:t>
            </a:r>
          </a:p>
          <a:p>
            <a:r>
              <a:rPr lang="cs-CZ" dirty="0"/>
              <a:t>REVENDA, Z., MANDEL, M., KODERA, J., MUSÍLEK, P., DVOŘÁK, P., BRADA, J. Peněžní ekonomie a bankovnictví. 4. vyd. Praha: Management </a:t>
            </a:r>
            <a:r>
              <a:rPr lang="cs-CZ" dirty="0" err="1"/>
              <a:t>Press</a:t>
            </a:r>
            <a:r>
              <a:rPr lang="cs-CZ" dirty="0"/>
              <a:t>, 2005. ISBN 80-7261-132-1. </a:t>
            </a:r>
          </a:p>
          <a:p>
            <a:r>
              <a:rPr lang="cs-CZ" dirty="0"/>
              <a:t>LACINA, L. a kol. Měnová integrace. Náklady a přínosy členství v měnové unii. Praha: </a:t>
            </a:r>
            <a:r>
              <a:rPr lang="cs-CZ" dirty="0" err="1"/>
              <a:t>C.H.Beck</a:t>
            </a:r>
            <a:r>
              <a:rPr lang="cs-CZ" dirty="0"/>
              <a:t>, 2007. ISBN 978-80-7179-560-5. </a:t>
            </a:r>
          </a:p>
          <a:p>
            <a:r>
              <a:rPr lang="cs-CZ" dirty="0">
                <a:solidFill>
                  <a:srgbClr val="C00000"/>
                </a:solidFill>
              </a:rPr>
              <a:t>SZKORUPOVÁ, Z. Peněžní teorie a měnová politika  - studijní opora v IS SU</a:t>
            </a:r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na: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800" dirty="0"/>
              <a:t>			</a:t>
            </a:r>
            <a:r>
              <a:rPr lang="cs-CZ" sz="2800" dirty="0">
                <a:hlinkClick r:id="rId3"/>
              </a:rPr>
              <a:t>https://is.slu.cz/</a:t>
            </a:r>
            <a:endParaRPr lang="cs-CZ" sz="2800" dirty="0"/>
          </a:p>
          <a:p>
            <a:pPr>
              <a:buClr>
                <a:srgbClr val="307871"/>
              </a:buClr>
            </a:pPr>
            <a:r>
              <a:rPr lang="sk-SK" sz="1800" dirty="0" err="1">
                <a:solidFill>
                  <a:srgbClr val="FF0000"/>
                </a:solidFill>
              </a:rPr>
              <a:t>Semináře</a:t>
            </a:r>
            <a:r>
              <a:rPr lang="sk-SK" sz="1800" dirty="0">
                <a:solidFill>
                  <a:srgbClr val="FF0000"/>
                </a:solidFill>
              </a:rPr>
              <a:t> </a:t>
            </a:r>
            <a:r>
              <a:rPr lang="sk-SK" sz="1800" dirty="0" err="1">
                <a:solidFill>
                  <a:srgbClr val="FF0000"/>
                </a:solidFill>
              </a:rPr>
              <a:t>proběhnou</a:t>
            </a:r>
            <a:r>
              <a:rPr lang="sk-SK" sz="1800" dirty="0">
                <a:solidFill>
                  <a:srgbClr val="FF0000"/>
                </a:solidFill>
              </a:rPr>
              <a:t> na </a:t>
            </a:r>
            <a:r>
              <a:rPr lang="sk-SK" sz="1800" dirty="0" err="1">
                <a:solidFill>
                  <a:srgbClr val="FF0000"/>
                </a:solidFill>
              </a:rPr>
              <a:t>bázi</a:t>
            </a:r>
            <a:r>
              <a:rPr lang="sk-SK" sz="1800" dirty="0">
                <a:solidFill>
                  <a:srgbClr val="FF0000"/>
                </a:solidFill>
              </a:rPr>
              <a:t> </a:t>
            </a:r>
            <a:r>
              <a:rPr lang="sk-SK" sz="1800" dirty="0" err="1">
                <a:solidFill>
                  <a:srgbClr val="FF0000"/>
                </a:solidFill>
              </a:rPr>
              <a:t>diskuze</a:t>
            </a:r>
            <a:r>
              <a:rPr lang="sk-SK" sz="1800" dirty="0">
                <a:solidFill>
                  <a:srgbClr val="FF0000"/>
                </a:solidFill>
              </a:rPr>
              <a:t>.</a:t>
            </a:r>
          </a:p>
          <a:p>
            <a:pPr>
              <a:buClr>
                <a:srgbClr val="307871"/>
              </a:buClr>
            </a:pPr>
            <a:r>
              <a:rPr lang="sk-SK" sz="1800" dirty="0" err="1"/>
              <a:t>Seminář</a:t>
            </a:r>
            <a:r>
              <a:rPr lang="sk-SK" sz="1800" dirty="0"/>
              <a:t> </a:t>
            </a:r>
            <a:r>
              <a:rPr lang="sk-SK" sz="1800" dirty="0" err="1"/>
              <a:t>není</a:t>
            </a:r>
            <a:r>
              <a:rPr lang="sk-SK" sz="1800" dirty="0"/>
              <a:t> </a:t>
            </a:r>
            <a:r>
              <a:rPr lang="sk-SK" sz="1800" dirty="0" err="1"/>
              <a:t>přednáška</a:t>
            </a:r>
            <a:r>
              <a:rPr lang="sk-SK" sz="1800" dirty="0"/>
              <a:t>!!! </a:t>
            </a:r>
            <a:r>
              <a:rPr lang="sk-SK" sz="1800" dirty="0" err="1"/>
              <a:t>Aktivní</a:t>
            </a:r>
            <a:r>
              <a:rPr lang="sk-SK" sz="1800" dirty="0"/>
              <a:t> </a:t>
            </a:r>
            <a:r>
              <a:rPr lang="sk-SK" sz="1800" dirty="0" err="1"/>
              <a:t>diskuze</a:t>
            </a:r>
            <a:r>
              <a:rPr lang="sk-SK" sz="1800" dirty="0"/>
              <a:t> nad danou problematikou bude vedená za </a:t>
            </a:r>
            <a:r>
              <a:rPr lang="sk-SK" sz="1800" dirty="0" err="1"/>
              <a:t>účelem</a:t>
            </a:r>
            <a:r>
              <a:rPr lang="sk-SK" sz="1800" dirty="0"/>
              <a:t> </a:t>
            </a:r>
            <a:r>
              <a:rPr lang="sk-SK" sz="1800" dirty="0" err="1"/>
              <a:t>učit</a:t>
            </a:r>
            <a:r>
              <a:rPr lang="sk-SK" sz="1800" dirty="0"/>
              <a:t> </a:t>
            </a:r>
            <a:r>
              <a:rPr lang="sk-SK" sz="1800" dirty="0" err="1"/>
              <a:t>se</a:t>
            </a:r>
            <a:r>
              <a:rPr lang="sk-SK" sz="1800" dirty="0"/>
              <a:t> </a:t>
            </a:r>
            <a:r>
              <a:rPr lang="sk-SK" sz="1800" dirty="0" err="1"/>
              <a:t>myslet</a:t>
            </a:r>
            <a:r>
              <a:rPr lang="sk-SK" sz="1800" dirty="0"/>
              <a:t> kriticky a </a:t>
            </a:r>
            <a:r>
              <a:rPr lang="sk-SK" sz="1800" dirty="0" err="1"/>
              <a:t>umět</a:t>
            </a:r>
            <a:r>
              <a:rPr lang="sk-SK" sz="1800" dirty="0"/>
              <a:t> </a:t>
            </a:r>
            <a:r>
              <a:rPr lang="sk-SK" sz="1800" dirty="0" err="1"/>
              <a:t>argumentovat</a:t>
            </a:r>
            <a:r>
              <a:rPr lang="sk-SK" sz="1800" dirty="0"/>
              <a:t> na odborné téma. </a:t>
            </a:r>
            <a:r>
              <a:rPr lang="sk-SK" sz="1800" dirty="0" err="1"/>
              <a:t>Proto</a:t>
            </a:r>
            <a:r>
              <a:rPr lang="sk-SK" sz="1800" dirty="0"/>
              <a:t> je nutné, aby </a:t>
            </a:r>
            <a:r>
              <a:rPr lang="sk-SK" sz="1800" dirty="0" err="1"/>
              <a:t>jste</a:t>
            </a:r>
            <a:r>
              <a:rPr lang="sk-SK" sz="1800" dirty="0"/>
              <a:t> </a:t>
            </a:r>
            <a:r>
              <a:rPr lang="sk-SK" sz="1800" dirty="0" err="1"/>
              <a:t>měli</a:t>
            </a:r>
            <a:r>
              <a:rPr lang="sk-SK" sz="1800" dirty="0"/>
              <a:t> </a:t>
            </a:r>
            <a:r>
              <a:rPr lang="sk-SK" sz="1800" dirty="0" err="1"/>
              <a:t>dopředu</a:t>
            </a:r>
            <a:r>
              <a:rPr lang="sk-SK" sz="1800" dirty="0"/>
              <a:t> </a:t>
            </a:r>
            <a:r>
              <a:rPr lang="sk-SK" sz="1800" dirty="0" err="1"/>
              <a:t>nastudovanou</a:t>
            </a:r>
            <a:r>
              <a:rPr lang="sk-SK" sz="1800" dirty="0"/>
              <a:t> problematiku daného </a:t>
            </a:r>
            <a:r>
              <a:rPr lang="sk-SK" sz="1800" dirty="0" err="1"/>
              <a:t>semináře</a:t>
            </a:r>
            <a:r>
              <a:rPr lang="sk-SK" sz="1800" dirty="0"/>
              <a:t> z odborných a </a:t>
            </a:r>
            <a:r>
              <a:rPr lang="sk-SK" sz="1800" dirty="0" err="1"/>
              <a:t>vědeckých</a:t>
            </a:r>
            <a:r>
              <a:rPr lang="sk-SK" sz="1800" dirty="0"/>
              <a:t> </a:t>
            </a:r>
            <a:r>
              <a:rPr lang="sk-SK" sz="1800" dirty="0" err="1"/>
              <a:t>článků</a:t>
            </a:r>
            <a:r>
              <a:rPr lang="sk-SK" sz="1800" dirty="0"/>
              <a:t>. </a:t>
            </a:r>
            <a:endParaRPr lang="cs-CZ" sz="1800" dirty="0"/>
          </a:p>
          <a:p>
            <a:pPr marL="0" indent="0">
              <a:buClr>
                <a:srgbClr val="307871"/>
              </a:buClr>
              <a:buNone/>
            </a:pPr>
            <a:endParaRPr lang="cs-CZ" sz="2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Ing. Zuzana </a:t>
            </a:r>
            <a:r>
              <a:rPr lang="cs-CZ" sz="1800" dirty="0" err="1"/>
              <a:t>Szkorupová</a:t>
            </a:r>
            <a:r>
              <a:rPr lang="cs-CZ" sz="1800" dirty="0"/>
              <a:t>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332 </a:t>
            </a:r>
          </a:p>
          <a:p>
            <a:pPr lvl="1">
              <a:buClr>
                <a:srgbClr val="307871"/>
              </a:buClr>
            </a:pPr>
            <a:r>
              <a:rPr lang="cs-CZ" sz="1600" dirty="0">
                <a:hlinkClick r:id="rId3"/>
              </a:rPr>
              <a:t>szkorupova@opf.slu.cz</a:t>
            </a: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konzultační hodiny: </a:t>
            </a:r>
            <a:r>
              <a:rPr lang="cs-CZ" sz="1600"/>
              <a:t>	pondělí</a:t>
            </a:r>
            <a:r>
              <a:rPr lang="cs-CZ" sz="1600" dirty="0"/>
              <a:t>: 11:20 - 12:05</a:t>
            </a:r>
            <a:br>
              <a:rPr lang="cs-CZ" sz="1600" dirty="0"/>
            </a:br>
            <a:r>
              <a:rPr lang="cs-CZ" sz="1600" dirty="0"/>
              <a:t>			</a:t>
            </a:r>
            <a:r>
              <a:rPr lang="cs-CZ" sz="1600" dirty="0" err="1"/>
              <a:t>uterý</a:t>
            </a:r>
            <a:r>
              <a:rPr lang="cs-CZ" sz="1600" dirty="0"/>
              <a:t>: 8:00 - 10:00</a:t>
            </a:r>
            <a:br>
              <a:rPr lang="cs-CZ" sz="1600" dirty="0"/>
            </a:br>
            <a:r>
              <a:rPr lang="cs-CZ" sz="1600" dirty="0"/>
              <a:t>			Jiné termíny po předchozí domluvě e-mailem.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Kontakty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1. Peníze</a:t>
            </a:r>
            <a:br>
              <a:rPr lang="cs-CZ" sz="1600" dirty="0"/>
            </a:br>
            <a:r>
              <a:rPr lang="cs-CZ" sz="1600" dirty="0"/>
              <a:t>2. Poptávka po penězích</a:t>
            </a:r>
            <a:br>
              <a:rPr lang="cs-CZ" sz="1600" dirty="0"/>
            </a:br>
            <a:r>
              <a:rPr lang="cs-CZ" sz="1600" dirty="0"/>
              <a:t>3. Nabídka peněz </a:t>
            </a:r>
            <a:br>
              <a:rPr lang="cs-CZ" sz="1600" dirty="0"/>
            </a:br>
            <a:r>
              <a:rPr lang="cs-CZ" sz="1600" dirty="0"/>
              <a:t>4. Teorie úrokových sazeb</a:t>
            </a:r>
            <a:br>
              <a:rPr lang="cs-CZ" sz="1600" dirty="0"/>
            </a:br>
            <a:r>
              <a:rPr lang="cs-CZ" sz="1600" dirty="0"/>
              <a:t>5. Podstata měnové politiky</a:t>
            </a:r>
            <a:br>
              <a:rPr lang="cs-CZ" sz="1600" dirty="0"/>
            </a:br>
            <a:r>
              <a:rPr lang="cs-CZ" sz="1600" dirty="0"/>
              <a:t>6. Nástroje a účinnost měnové politiky</a:t>
            </a:r>
            <a:br>
              <a:rPr lang="cs-CZ" sz="1600" dirty="0"/>
            </a:br>
            <a:r>
              <a:rPr lang="cs-CZ" sz="1600" dirty="0"/>
              <a:t>7. Měnová politika z pohledu teoretických modelů</a:t>
            </a:r>
            <a:br>
              <a:rPr lang="cs-CZ" sz="1600" dirty="0"/>
            </a:br>
            <a:r>
              <a:rPr lang="cs-CZ" sz="1600" dirty="0"/>
              <a:t>8. Měnová politika v otevřené ekonomice</a:t>
            </a:r>
            <a:br>
              <a:rPr lang="cs-CZ" sz="1600" dirty="0"/>
            </a:br>
            <a:r>
              <a:rPr lang="cs-CZ" sz="1600" dirty="0"/>
              <a:t>9. Měnová politika v České republice</a:t>
            </a:r>
            <a:br>
              <a:rPr lang="cs-CZ" sz="1600" dirty="0"/>
            </a:br>
            <a:r>
              <a:rPr lang="cs-CZ" sz="1600" dirty="0"/>
              <a:t>10. Teoretické zázemí koncipování měnové unie</a:t>
            </a:r>
            <a:br>
              <a:rPr lang="cs-CZ" sz="1600" dirty="0"/>
            </a:br>
            <a:r>
              <a:rPr lang="cs-CZ" sz="1600" dirty="0"/>
              <a:t>11. Vývoj HMU v rámci evropského integračního procesu</a:t>
            </a:r>
            <a:br>
              <a:rPr lang="cs-CZ" sz="1600" dirty="0"/>
            </a:br>
            <a:r>
              <a:rPr lang="cs-CZ" sz="1600" dirty="0"/>
              <a:t>12. Eurozóna a nutnost jednotné měnové politiky</a:t>
            </a:r>
            <a:br>
              <a:rPr lang="cs-CZ" sz="1600" dirty="0"/>
            </a:br>
            <a:r>
              <a:rPr lang="cs-CZ" sz="1600" dirty="0"/>
              <a:t>13. Evropská centrální banka a její měnová politika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kurzu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794448"/>
              </p:ext>
            </p:extLst>
          </p:nvPr>
        </p:nvGraphicFramePr>
        <p:xfrm>
          <a:off x="287524" y="963794"/>
          <a:ext cx="4579186" cy="2084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5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%</a:t>
                      </a:r>
                      <a:r>
                        <a:rPr lang="cs-CZ" sz="1400" baseline="0" dirty="0"/>
                        <a:t> z hodnocení</a:t>
                      </a:r>
                      <a:endParaRPr lang="cs-CZ" sz="1400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Průběžný test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Referát na semináři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Diskuze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Ústní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60</a:t>
                      </a:r>
                      <a:r>
                        <a:rPr lang="cs-CZ" sz="1400" baseline="0" dirty="0"/>
                        <a:t> b.</a:t>
                      </a:r>
                      <a:endParaRPr lang="cs-CZ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885514" y="2598029"/>
            <a:ext cx="315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A(1)		91-100</a:t>
            </a:r>
            <a:endParaRPr lang="cs-CZ" altLang="cs-CZ"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B(1,5)		81-90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C(2)		71-80 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D(2,5) 		61-70 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E(3)		51-60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F(4)		0-50</a:t>
            </a: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Termín testu:		</a:t>
            </a:r>
            <a:r>
              <a:rPr lang="cs-CZ" sz="2000" dirty="0">
                <a:solidFill>
                  <a:srgbClr val="C00000"/>
                </a:solidFill>
              </a:rPr>
              <a:t>18/4/2021 </a:t>
            </a:r>
            <a:r>
              <a:rPr lang="cs-CZ" sz="1600" dirty="0">
                <a:solidFill>
                  <a:srgbClr val="307871"/>
                </a:solidFill>
              </a:rPr>
              <a:t>(v čase přednášky)</a:t>
            </a:r>
          </a:p>
          <a:p>
            <a:pPr>
              <a:buClr>
                <a:srgbClr val="307871"/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rgbClr val="307871"/>
              </a:buClr>
            </a:pPr>
            <a:r>
              <a:rPr lang="cs-CZ" sz="2000" dirty="0">
                <a:solidFill>
                  <a:srgbClr val="307871"/>
                </a:solidFill>
              </a:rPr>
              <a:t>Forma:		písemná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Struktura testu: </a:t>
            </a:r>
          </a:p>
          <a:p>
            <a:pPr lvl="1">
              <a:buClr>
                <a:srgbClr val="307871"/>
              </a:buClr>
            </a:pPr>
            <a:r>
              <a:rPr lang="cs-CZ" sz="1800" u="sng" dirty="0"/>
              <a:t>Esejové otázky	2x5 b.</a:t>
            </a:r>
          </a:p>
          <a:p>
            <a:pPr lvl="1">
              <a:buClr>
                <a:srgbClr val="307871"/>
              </a:buClr>
            </a:pPr>
            <a:r>
              <a:rPr lang="cs-CZ" sz="1800" dirty="0"/>
              <a:t>Celkem		 10 b.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	</a:t>
            </a: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1800" dirty="0"/>
              <a:t>Jedná se o nepovinnou aktivitu =&gt; nejsou opravní termíny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Náhradní termín průběžného písemného testu bude umožněn pouze řádně omluveným studentům a proběhne v posledním týdnu výuky na přednášce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</a:t>
            </a:r>
            <a:r>
              <a:rPr lang="cs-CZ" b="1" dirty="0"/>
              <a:t>ý</a:t>
            </a:r>
            <a:r>
              <a:rPr lang="en-US" b="1" dirty="0"/>
              <a:t> test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Referát na semináři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059582"/>
            <a:ext cx="885698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Termín a téma:		</a:t>
            </a:r>
            <a:r>
              <a:rPr lang="cs-CZ" altLang="cs-CZ" sz="2000" dirty="0">
                <a:solidFill>
                  <a:srgbClr val="C00000"/>
                </a:solidFill>
              </a:rPr>
              <a:t>výběr na 1. semináři</a:t>
            </a:r>
            <a:endParaRPr lang="cs-CZ" altLang="cs-CZ" sz="20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Forma: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/>
              <a:t>	=&gt; Referát se neodevzdává, hodnotí se obsah a forma prezentace.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/>
              <a:t>	=&gt; Prezentace je na 10 – 15 minut.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/>
              <a:t>	=&gt; Na referát navazuje diskuze studentů. Studenti, kteří nemají referát, jsou 	     diskutanti, mají připravený konspekt z nastudovaných článků, otázky, 	     dotazy, témata na další diskusi k stanovenému tématu.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Referát spolu s časopiseckými články tvoří základ pro diskuzi v semináři.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Diskuze po prezentaci, otázky, připomínky k prezentaci.</a:t>
            </a:r>
            <a:endParaRPr lang="en-GB" sz="20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endParaRPr lang="cs-CZ" altLang="cs-CZ" sz="2800" dirty="0"/>
          </a:p>
          <a:p>
            <a:pPr algn="just">
              <a:spcBef>
                <a:spcPts val="1200"/>
              </a:spcBef>
            </a:pPr>
            <a:endParaRPr lang="cs-CZ" alt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8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Diskuze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7504" y="863590"/>
            <a:ext cx="89289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STUDENTI MAJÍ SPRACOVANÝ KONSPEKT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2"/>
                </a:solidFill>
              </a:rPr>
              <a:t>Diskuze probíhá na každém semináři. Studenti, kteří nemají referát jsou v roli diskutanta. Mají nastudované články na stanovené téma z renomovaných zdrojů. Jde o odborné nebo vědecké články. Studenti mají přes knihovnu přístup k mnoha elektronickým zdrojům, ze kterých je možné čerpat informace. Témata jednotlivých seminářů jsou známa od prvního týdne výuky. Studenti si samostatně dohledávají články a informace z už zmíněných zdrojů. Rovněž jsou studentům dostupné doplňkové články v IS SU od vyučujícího.</a:t>
            </a:r>
          </a:p>
          <a:p>
            <a:pPr algn="just"/>
            <a:r>
              <a:rPr lang="cs-CZ" sz="2000" dirty="0"/>
              <a:t>	=&gt; Hodnocena bude míra aktivity a pádnost argumentů na seminářích v semestrů. Celkem je možné za celý semestr získat </a:t>
            </a:r>
            <a:r>
              <a:rPr lang="cs-CZ" sz="2000" b="1" u="sng" dirty="0">
                <a:solidFill>
                  <a:schemeClr val="accent2"/>
                </a:solidFill>
              </a:rPr>
              <a:t>20 bodů</a:t>
            </a:r>
            <a:r>
              <a:rPr lang="cs-CZ" sz="2000" dirty="0"/>
              <a:t>. Aktivita je dobrovolná, no zahrnuje se do celkového hodnocení.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4789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KONSPEKT pro diskusi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7504" y="863590"/>
            <a:ext cx="892899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STUDENTI MAJÍ SPRACOVANÝ KONSPEKT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konspekt je stručný výtah z textu (knihy), záznam hlavních myšlenek – celkové shrnutí v podobě definic pojmů (v doslovném znění), parafrází či citací základních myšlenek, argumentů apod.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základem konspektu jsou tedy „výpisky“ z daného díla, opatřené citacemi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souvislý text</a:t>
            </a:r>
          </a:p>
          <a:p>
            <a:pPr>
              <a:buClr>
                <a:srgbClr val="307871"/>
              </a:buClr>
            </a:pPr>
            <a:r>
              <a:rPr lang="cs-CZ" b="1" dirty="0">
                <a:solidFill>
                  <a:srgbClr val="FF0000"/>
                </a:solidFill>
              </a:rPr>
              <a:t>Konspekt výtah z textů s komentářem studenta:</a:t>
            </a:r>
          </a:p>
          <a:p>
            <a:pPr lvl="1">
              <a:buClr>
                <a:srgbClr val="307871"/>
              </a:buClr>
            </a:pPr>
            <a:r>
              <a:rPr lang="cs-CZ" dirty="0">
                <a:solidFill>
                  <a:srgbClr val="307871"/>
                </a:solidFill>
              </a:rPr>
              <a:t>otázky, připomínky studenta</a:t>
            </a:r>
          </a:p>
          <a:p>
            <a:pPr lvl="1">
              <a:buClr>
                <a:srgbClr val="307871"/>
              </a:buClr>
            </a:pPr>
            <a:r>
              <a:rPr lang="cs-CZ" dirty="0">
                <a:solidFill>
                  <a:srgbClr val="307871"/>
                </a:solidFill>
              </a:rPr>
              <a:t>náčrtky, schémata, grafy, myšlenkové mapy, pojmové mapy</a:t>
            </a:r>
          </a:p>
          <a:p>
            <a:pPr lvl="1">
              <a:buClr>
                <a:srgbClr val="307871"/>
              </a:buClr>
            </a:pPr>
            <a:r>
              <a:rPr lang="cs-CZ" dirty="0">
                <a:solidFill>
                  <a:srgbClr val="307871"/>
                </a:solidFill>
              </a:rPr>
              <a:t>vlastní hodnocení textu studentem</a:t>
            </a:r>
          </a:p>
          <a:p>
            <a:pPr lvl="1">
              <a:buClr>
                <a:srgbClr val="307871"/>
              </a:buClr>
            </a:pPr>
            <a:r>
              <a:rPr lang="cs-CZ" dirty="0">
                <a:solidFill>
                  <a:srgbClr val="307871"/>
                </a:solidFill>
              </a:rPr>
              <a:t>nápady na další rozvíjení tématu, zaměření výzkumu apod.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4283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KONSPEKT pro diskusi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7504" y="863590"/>
            <a:ext cx="89289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Délka konspektu - max. 2 strany.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Odevzdání do ODEVZDÁVARNY nejpozději den před konáním seminářů.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Materiály k nastudování probírané problematiky jsou dostupné v IS SU.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Zpracování a odevzdání konspektu v stanovený termín se započítává do celkového hodnocení diskuse za celý semestr (celkově je možné získat 20b = 20 % celkového hodnocení.</a:t>
            </a:r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872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Zkouška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26266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Termín:	budou vypsány v IS SU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Forma:	ústní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Struktura: 	</a:t>
            </a:r>
          </a:p>
          <a:p>
            <a:pPr marL="800100" lvl="1" indent="-342900">
              <a:buFontTx/>
              <a:buChar char="-"/>
            </a:pPr>
            <a:r>
              <a:rPr lang="cs-CZ" sz="2000" u="sng" dirty="0"/>
              <a:t>Otázky ze 2 okruhů		2x30 b.</a:t>
            </a:r>
          </a:p>
          <a:p>
            <a:pPr marL="800100" lvl="1" indent="-342900">
              <a:buFontTx/>
              <a:buChar char="-"/>
            </a:pPr>
            <a:r>
              <a:rPr lang="cs-CZ" sz="2000" dirty="0"/>
              <a:t>celkem		  	               60 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Otázky ke zkoušce jsou dostupné v IS SU!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C4C97B9AFD244B8A2C605ED1B7A47" ma:contentTypeVersion="14" ma:contentTypeDescription="Vytvoří nový dokument" ma:contentTypeScope="" ma:versionID="fc61ae3d5b574391c4be02e768518cc2">
  <xsd:schema xmlns:xsd="http://www.w3.org/2001/XMLSchema" xmlns:xs="http://www.w3.org/2001/XMLSchema" xmlns:p="http://schemas.microsoft.com/office/2006/metadata/properties" xmlns:ns3="ce89441e-298c-4126-b4c6-1cfa377a530c" xmlns:ns4="6e9df8e2-72ac-474a-8512-4e95a532f92b" targetNamespace="http://schemas.microsoft.com/office/2006/metadata/properties" ma:root="true" ma:fieldsID="b9919789d112b65c9d2cc3e486cab96c" ns3:_="" ns4:_="">
    <xsd:import namespace="ce89441e-298c-4126-b4c6-1cfa377a530c"/>
    <xsd:import namespace="6e9df8e2-72ac-474a-8512-4e95a532f9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9441e-298c-4126-b4c6-1cfa377a5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df8e2-72ac-474a-8512-4e95a532f92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22A66E-FD0F-408B-B54E-696F8F615068}">
  <ds:schemaRefs>
    <ds:schemaRef ds:uri="6e9df8e2-72ac-474a-8512-4e95a532f92b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ce89441e-298c-4126-b4c6-1cfa377a530c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EB64F6A-707F-430B-95AA-BC5A9119F7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368058-1B67-4594-BA9D-C967852B6E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89441e-298c-4126-b4c6-1cfa377a530c"/>
    <ds:schemaRef ds:uri="6e9df8e2-72ac-474a-8512-4e95a532f9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4730</TotalTime>
  <Words>1032</Words>
  <Application>Microsoft Office PowerPoint</Application>
  <PresentationFormat>Předvádění na obrazovce (16:9)</PresentationFormat>
  <Paragraphs>142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Wingdings</vt:lpstr>
      <vt:lpstr>SLU</vt:lpstr>
      <vt:lpstr>Úvodní informace Peněžní teorie a měnová politika</vt:lpstr>
      <vt:lpstr>Obsah kurzu</vt:lpstr>
      <vt:lpstr>Podmínky absolvování předmětu</vt:lpstr>
      <vt:lpstr>Průběžný test</vt:lpstr>
      <vt:lpstr>Referát na semináři</vt:lpstr>
      <vt:lpstr>Diskuze</vt:lpstr>
      <vt:lpstr>KONSPEKT pro diskusi</vt:lpstr>
      <vt:lpstr>KONSPEKT pro diskusi</vt:lpstr>
      <vt:lpstr>Zkouška</vt:lpstr>
      <vt:lpstr>Literatura</vt:lpstr>
      <vt:lpstr>Organizace výuky</vt:lpstr>
      <vt:lpstr>Kontakty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Zuzana Szkorupová</cp:lastModifiedBy>
  <cp:revision>136</cp:revision>
  <cp:lastPrinted>2017-02-22T12:09:42Z</cp:lastPrinted>
  <dcterms:created xsi:type="dcterms:W3CDTF">2016-07-06T15:42:34Z</dcterms:created>
  <dcterms:modified xsi:type="dcterms:W3CDTF">2023-02-19T22:18:28Z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0x0101003ECC4C97B9AFD244B8A2C605ED1B7A47</vt:lpwstr>
  </property>
</Properties>
</file>