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4" r:id="rId4"/>
    <p:sldId id="290" r:id="rId5"/>
    <p:sldId id="291" r:id="rId6"/>
    <p:sldId id="292" r:id="rId7"/>
    <p:sldId id="293" r:id="rId8"/>
    <p:sldId id="265" r:id="rId9"/>
    <p:sldId id="289" r:id="rId10"/>
    <p:sldId id="294" r:id="rId11"/>
    <p:sldId id="295" r:id="rId12"/>
    <p:sldId id="296" r:id="rId13"/>
    <p:sldId id="297" r:id="rId14"/>
    <p:sldId id="298" r:id="rId15"/>
    <p:sldId id="299" r:id="rId16"/>
    <p:sldId id="300" r:id="rId17"/>
    <p:sldId id="301" r:id="rId18"/>
    <p:sldId id="304" r:id="rId19"/>
    <p:sldId id="266" r:id="rId20"/>
    <p:sldId id="267" r:id="rId21"/>
    <p:sldId id="268" r:id="rId22"/>
    <p:sldId id="269" r:id="rId23"/>
    <p:sldId id="279" r:id="rId24"/>
    <p:sldId id="280" r:id="rId25"/>
    <p:sldId id="281" r:id="rId26"/>
    <p:sldId id="282" r:id="rId27"/>
    <p:sldId id="288"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16.12.2019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16.12.2019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16.12.2019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16.12.2019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16.12.2019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en-US" sz="5333" b="1" dirty="0">
                <a:solidFill>
                  <a:schemeClr val="bg1"/>
                </a:solidFill>
                <a:latin typeface="Times New Roman" panose="02020603050405020304" pitchFamily="18" charset="0"/>
                <a:cs typeface="Times New Roman" panose="02020603050405020304" pitchFamily="18" charset="0"/>
              </a:rPr>
              <a:t>Principles and Methods of Operational Analysis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200" b="1" dirty="0">
                <a:solidFill>
                  <a:srgbClr val="307871"/>
                </a:solidFill>
                <a:latin typeface="Times New Roman" panose="02020603050405020304" pitchFamily="18" charset="0"/>
                <a:cs typeface="Times New Roman" panose="02020603050405020304" pitchFamily="18" charset="0"/>
              </a:rPr>
              <a:t>Ing. Radom</a:t>
            </a:r>
            <a:r>
              <a:rPr lang="cs-CZ" altLang="cs-CZ" sz="1200" b="1" dirty="0" err="1">
                <a:solidFill>
                  <a:srgbClr val="307871"/>
                </a:solidFill>
                <a:latin typeface="Times New Roman" panose="02020603050405020304" pitchFamily="18" charset="0"/>
                <a:cs typeface="Times New Roman" panose="02020603050405020304" pitchFamily="18" charset="0"/>
              </a:rPr>
              <a:t>ír</a:t>
            </a:r>
            <a:r>
              <a:rPr lang="cs-CZ" altLang="cs-CZ" sz="1200" b="1" dirty="0">
                <a:solidFill>
                  <a:srgbClr val="307871"/>
                </a:solidFill>
                <a:latin typeface="Times New Roman" panose="02020603050405020304" pitchFamily="18" charset="0"/>
                <a:cs typeface="Times New Roman" panose="02020603050405020304" pitchFamily="18" charset="0"/>
              </a:rPr>
              <a:t> Perzina,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Operational</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Analysis</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for</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Economists</a:t>
            </a:r>
            <a:endParaRPr lang="en-GB"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INMBAOAE</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4527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System approach</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essence of systems approach is to find all significant and indirect effects on all parts of a system and to evaluate each action in terms of the effects for the system as a whole. e.g., a new strategy of marketing department can effect all the other departments of the </a:t>
            </a:r>
            <a:r>
              <a:rPr lang="en-US" sz="2200" b="1" dirty="0" err="1">
                <a:solidFill>
                  <a:srgbClr val="307871"/>
                </a:solidFill>
                <a:latin typeface="Times New Roman" panose="02020603050405020304" pitchFamily="18" charset="0"/>
                <a:cs typeface="Times New Roman" panose="02020603050405020304" pitchFamily="18" charset="0"/>
              </a:rPr>
              <a:t>organisation</a:t>
            </a:r>
            <a:r>
              <a:rPr lang="en-US" sz="2200" b="1" dirty="0">
                <a:solidFill>
                  <a:srgbClr val="307871"/>
                </a:solidFill>
                <a:latin typeface="Times New Roman" panose="02020603050405020304" pitchFamily="18" charset="0"/>
                <a:cs typeface="Times New Roman" panose="02020603050405020304" pitchFamily="18" charset="0"/>
              </a:rPr>
              <a:t> and so in evaluating the strategy, not only its effects on the marketing department should be considered but also the effects of the proposal on other departments as well.</a:t>
            </a:r>
          </a:p>
        </p:txBody>
      </p:sp>
    </p:spTree>
    <p:extLst>
      <p:ext uri="{BB962C8B-B14F-4D97-AF65-F5344CB8AC3E}">
        <p14:creationId xmlns:p14="http://schemas.microsoft.com/office/powerpoint/2010/main" val="2018520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65434"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Inter-disciplinary team approach</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OR is interdisciplinary in nature and needs a team approach solving economic, physical, psychological, biological, sociological and engineering aspects of any problem by the assistance of mathematicians statisticians, engineers, economists, management and computer experts, this team for a given problem tries to </a:t>
            </a:r>
            <a:r>
              <a:rPr lang="en-US" sz="2200" b="1" dirty="0" err="1">
                <a:solidFill>
                  <a:srgbClr val="307871"/>
                </a:solidFill>
                <a:latin typeface="Times New Roman" panose="02020603050405020304" pitchFamily="18" charset="0"/>
                <a:cs typeface="Times New Roman" panose="02020603050405020304" pitchFamily="18" charset="0"/>
              </a:rPr>
              <a:t>analyse</a:t>
            </a:r>
            <a:r>
              <a:rPr lang="en-US" sz="2200" b="1" dirty="0">
                <a:solidFill>
                  <a:srgbClr val="307871"/>
                </a:solidFill>
                <a:latin typeface="Times New Roman" panose="02020603050405020304" pitchFamily="18" charset="0"/>
                <a:cs typeface="Times New Roman" panose="02020603050405020304" pitchFamily="18" charset="0"/>
              </a:rPr>
              <a:t> the cause and effect relationship between various parameters and evaluates the outcome of various alternative strategies.</a:t>
            </a:r>
          </a:p>
        </p:txBody>
      </p:sp>
    </p:spTree>
    <p:extLst>
      <p:ext uri="{BB962C8B-B14F-4D97-AF65-F5344CB8AC3E}">
        <p14:creationId xmlns:p14="http://schemas.microsoft.com/office/powerpoint/2010/main" val="3078613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500771"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OR increases creative ability of the decision maker</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OR is a powerful tool in increasing the effectiveness of managerial decision. OR techniques help the decision maker to improve his creative and judicious capabilities, </a:t>
            </a:r>
            <a:r>
              <a:rPr lang="en-US" sz="2200" b="1" dirty="0" err="1">
                <a:solidFill>
                  <a:srgbClr val="307871"/>
                </a:solidFill>
                <a:latin typeface="Times New Roman" panose="02020603050405020304" pitchFamily="18" charset="0"/>
                <a:cs typeface="Times New Roman" panose="02020603050405020304" pitchFamily="18" charset="0"/>
              </a:rPr>
              <a:t>analyse</a:t>
            </a:r>
            <a:r>
              <a:rPr lang="en-US" sz="2200" b="1" dirty="0">
                <a:solidFill>
                  <a:srgbClr val="307871"/>
                </a:solidFill>
                <a:latin typeface="Times New Roman" panose="02020603050405020304" pitchFamily="18" charset="0"/>
                <a:cs typeface="Times New Roman" panose="02020603050405020304" pitchFamily="18" charset="0"/>
              </a:rPr>
              <a:t> and understand the problem situation leading to better control, co-ordination, system finally better decisions.</a:t>
            </a:r>
          </a:p>
        </p:txBody>
      </p:sp>
    </p:spTree>
    <p:extLst>
      <p:ext uri="{BB962C8B-B14F-4D97-AF65-F5344CB8AC3E}">
        <p14:creationId xmlns:p14="http://schemas.microsoft.com/office/powerpoint/2010/main" val="1618313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62671"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Scientific approach</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OR gives scientific methods for the purpose of solving problems, and there is no place of whims a guesswork in it. It is a formulized process of reasoning and consists of the following steps:</a:t>
            </a:r>
          </a:p>
          <a:p>
            <a:r>
              <a:rPr lang="en-US" sz="2200" b="1" dirty="0">
                <a:solidFill>
                  <a:srgbClr val="307871"/>
                </a:solidFill>
                <a:latin typeface="Times New Roman" panose="02020603050405020304" pitchFamily="18" charset="0"/>
                <a:cs typeface="Times New Roman" panose="02020603050405020304" pitchFamily="18" charset="0"/>
              </a:rPr>
              <a:t>(</a:t>
            </a:r>
            <a:r>
              <a:rPr lang="en-US" sz="2200" b="1" dirty="0" err="1">
                <a:solidFill>
                  <a:srgbClr val="307871"/>
                </a:solidFill>
                <a:latin typeface="Times New Roman" panose="02020603050405020304" pitchFamily="18" charset="0"/>
                <a:cs typeface="Times New Roman" panose="02020603050405020304" pitchFamily="18" charset="0"/>
              </a:rPr>
              <a:t>i</a:t>
            </a:r>
            <a:r>
              <a:rPr lang="en-US" sz="2200" b="1" dirty="0">
                <a:solidFill>
                  <a:srgbClr val="307871"/>
                </a:solidFill>
                <a:latin typeface="Times New Roman" panose="02020603050405020304" pitchFamily="18" charset="0"/>
                <a:cs typeface="Times New Roman" panose="02020603050405020304" pitchFamily="18" charset="0"/>
              </a:rPr>
              <a:t>) Defining: The problem to be analyzed clearly and defining the conditions for observations.</a:t>
            </a:r>
          </a:p>
          <a:p>
            <a:r>
              <a:rPr lang="en-US" sz="2200" b="1" dirty="0">
                <a:solidFill>
                  <a:srgbClr val="307871"/>
                </a:solidFill>
                <a:latin typeface="Times New Roman" panose="02020603050405020304" pitchFamily="18" charset="0"/>
                <a:cs typeface="Times New Roman" panose="02020603050405020304" pitchFamily="18" charset="0"/>
              </a:rPr>
              <a:t>(ii) Observing: Observations are made under different conditions to determine the </a:t>
            </a:r>
            <a:r>
              <a:rPr lang="en-US" sz="2200" b="1" dirty="0" err="1">
                <a:solidFill>
                  <a:srgbClr val="307871"/>
                </a:solidFill>
                <a:latin typeface="Times New Roman" panose="02020603050405020304" pitchFamily="18" charset="0"/>
                <a:cs typeface="Times New Roman" panose="02020603050405020304" pitchFamily="18" charset="0"/>
              </a:rPr>
              <a:t>behaviour</a:t>
            </a:r>
            <a:r>
              <a:rPr lang="en-US" sz="2200" b="1" dirty="0">
                <a:solidFill>
                  <a:srgbClr val="307871"/>
                </a:solidFill>
                <a:latin typeface="Times New Roman" panose="02020603050405020304" pitchFamily="18" charset="0"/>
                <a:cs typeface="Times New Roman" panose="02020603050405020304" pitchFamily="18" charset="0"/>
              </a:rPr>
              <a:t> of the system.</a:t>
            </a:r>
          </a:p>
          <a:p>
            <a:r>
              <a:rPr lang="en-US" sz="2200" b="1" dirty="0">
                <a:solidFill>
                  <a:srgbClr val="307871"/>
                </a:solidFill>
                <a:latin typeface="Times New Roman" panose="02020603050405020304" pitchFamily="18" charset="0"/>
                <a:cs typeface="Times New Roman" panose="02020603050405020304" pitchFamily="18" charset="0"/>
              </a:rPr>
              <a:t>(iii) Formulating: A hypothesis describing how the various factors involved are believed to interact and the best solution to the problem is formulated on the basis of above observations.</a:t>
            </a:r>
          </a:p>
          <a:p>
            <a:r>
              <a:rPr lang="en-US" sz="2200" b="1" dirty="0">
                <a:solidFill>
                  <a:srgbClr val="307871"/>
                </a:solidFill>
                <a:latin typeface="Times New Roman" panose="02020603050405020304" pitchFamily="18" charset="0"/>
                <a:cs typeface="Times New Roman" panose="02020603050405020304" pitchFamily="18" charset="0"/>
              </a:rPr>
              <a:t>(iv) Testing: Finally the result of experiment is design and executed, observations are made and measurements are recorded.</a:t>
            </a:r>
          </a:p>
          <a:p>
            <a:r>
              <a:rPr lang="en-US" sz="2200" b="1" dirty="0">
                <a:solidFill>
                  <a:srgbClr val="307871"/>
                </a:solidFill>
                <a:latin typeface="Times New Roman" panose="02020603050405020304" pitchFamily="18" charset="0"/>
                <a:cs typeface="Times New Roman" panose="02020603050405020304" pitchFamily="18" charset="0"/>
              </a:rPr>
              <a:t>(v) </a:t>
            </a:r>
            <a:r>
              <a:rPr lang="en-US" sz="2200" b="1" dirty="0" err="1">
                <a:solidFill>
                  <a:srgbClr val="307871"/>
                </a:solidFill>
                <a:latin typeface="Times New Roman" panose="02020603050405020304" pitchFamily="18" charset="0"/>
                <a:cs typeface="Times New Roman" panose="02020603050405020304" pitchFamily="18" charset="0"/>
              </a:rPr>
              <a:t>Analysing</a:t>
            </a:r>
            <a:r>
              <a:rPr lang="en-US" sz="2200" b="1" dirty="0">
                <a:solidFill>
                  <a:srgbClr val="307871"/>
                </a:solidFill>
                <a:latin typeface="Times New Roman" panose="02020603050405020304" pitchFamily="18" charset="0"/>
                <a:cs typeface="Times New Roman" panose="02020603050405020304" pitchFamily="18" charset="0"/>
              </a:rPr>
              <a:t>: Finally the result of experiment are analysis and check weather hypothesis is accepted or not. Of the hypothesis is accepted it means the solution obtained is optimum.</a:t>
            </a:r>
          </a:p>
        </p:txBody>
      </p:sp>
    </p:spTree>
    <p:extLst>
      <p:ext uri="{BB962C8B-B14F-4D97-AF65-F5344CB8AC3E}">
        <p14:creationId xmlns:p14="http://schemas.microsoft.com/office/powerpoint/2010/main" val="3335110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1952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Objectivistic approach</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OR attempts to find out the strategic or optimal solution to the problem under consideration. For this purpose, it is required that a measure of effectiveness be defined which is based on the objectives of the organization. This measure is then used as the basis to compare the alternative courses of action.</a:t>
            </a:r>
          </a:p>
          <a:p>
            <a:r>
              <a:rPr lang="en-US" sz="2200" b="1" dirty="0">
                <a:solidFill>
                  <a:srgbClr val="307871"/>
                </a:solidFill>
                <a:latin typeface="Times New Roman" panose="02020603050405020304" pitchFamily="18" charset="0"/>
                <a:cs typeface="Times New Roman" panose="02020603050405020304" pitchFamily="18" charset="0"/>
              </a:rPr>
              <a:t>Use of digital computer has become an integral part of the operations research approach to decision-making. The computer may be required due to the complexity of the model, volume of data required or the computations to be made. Many quantitative techniques are available in the form of ‘canned’ </a:t>
            </a:r>
            <a:r>
              <a:rPr lang="en-US" sz="2200" b="1" dirty="0" err="1">
                <a:solidFill>
                  <a:srgbClr val="307871"/>
                </a:solidFill>
                <a:latin typeface="Times New Roman" panose="02020603050405020304" pitchFamily="18" charset="0"/>
                <a:cs typeface="Times New Roman" panose="02020603050405020304" pitchFamily="18" charset="0"/>
              </a:rPr>
              <a:t>programmes</a:t>
            </a:r>
            <a:r>
              <a:rPr lang="en-US" sz="2200" b="1"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86813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9128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Quantitative solution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Operation research assists the management with a quantitative basis for decision making. OR attempts to provide a systematic and scientific rational approach for quantitative solutions to the various managerial problems.</a:t>
            </a:r>
          </a:p>
          <a:p>
            <a:r>
              <a:rPr lang="en-US" sz="2200" b="1" dirty="0">
                <a:solidFill>
                  <a:srgbClr val="307871"/>
                </a:solidFill>
                <a:latin typeface="Times New Roman" panose="02020603050405020304" pitchFamily="18" charset="0"/>
                <a:cs typeface="Times New Roman" panose="02020603050405020304" pitchFamily="18" charset="0"/>
              </a:rPr>
              <a:t>OR is a continuing process. It continues with the emergence of new problems, finding and implementing solutions and interpreting the results of such implementation. Problems continue to arise in the modern dynamic environment. As such OR becomes a continuing process.</a:t>
            </a:r>
          </a:p>
          <a:p>
            <a:r>
              <a:rPr lang="en-US" sz="2200" b="1" dirty="0">
                <a:solidFill>
                  <a:srgbClr val="307871"/>
                </a:solidFill>
                <a:latin typeface="Times New Roman" panose="02020603050405020304" pitchFamily="18" charset="0"/>
                <a:cs typeface="Times New Roman" panose="02020603050405020304" pitchFamily="18" charset="0"/>
              </a:rPr>
              <a:t>OR ties to optimize total return by maximizing the profit and minimizing the cost or loss.</a:t>
            </a:r>
          </a:p>
          <a:p>
            <a:r>
              <a:rPr lang="en-US" sz="2200" b="1" dirty="0">
                <a:solidFill>
                  <a:srgbClr val="307871"/>
                </a:solidFill>
                <a:latin typeface="Times New Roman" panose="02020603050405020304" pitchFamily="18" charset="0"/>
                <a:cs typeface="Times New Roman" panose="02020603050405020304" pitchFamily="18" charset="0"/>
              </a:rPr>
              <a:t>In deriving quantitative solution, sometimes human factors, play significant role, in the problems, are ignored. So, study of the OR is incomplete without a study of human factors.</a:t>
            </a:r>
          </a:p>
        </p:txBody>
      </p:sp>
    </p:spTree>
    <p:extLst>
      <p:ext uri="{BB962C8B-B14F-4D97-AF65-F5344CB8AC3E}">
        <p14:creationId xmlns:p14="http://schemas.microsoft.com/office/powerpoint/2010/main" val="1474866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0943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Why Operational Analysis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You may ask, “Why must we learn the Operations Research techniques?” Here are a few motivating reasons:</a:t>
            </a:r>
          </a:p>
          <a:p>
            <a:r>
              <a:rPr lang="en-US" sz="2200" b="1" dirty="0">
                <a:solidFill>
                  <a:srgbClr val="307871"/>
                </a:solidFill>
                <a:latin typeface="Times New Roman" panose="02020603050405020304" pitchFamily="18" charset="0"/>
                <a:cs typeface="Times New Roman" panose="02020603050405020304" pitchFamily="18" charset="0"/>
              </a:rPr>
              <a:t>Organizations are becoming more complex, Huge numbers of choices and relentless time pressures and margin pressures make the decisions you face more daunting and more difficult.</a:t>
            </a:r>
          </a:p>
          <a:p>
            <a:r>
              <a:rPr lang="en-US" sz="2200" b="1" dirty="0">
                <a:solidFill>
                  <a:srgbClr val="307871"/>
                </a:solidFill>
                <a:latin typeface="Times New Roman" panose="02020603050405020304" pitchFamily="18" charset="0"/>
                <a:cs typeface="Times New Roman" panose="02020603050405020304" pitchFamily="18" charset="0"/>
              </a:rPr>
              <a:t>Environments are changing so rapidly that past practices are no longer adequate. Meanwhile, new enterprise applications and software are generating massive amounts of data – and it can see like an overwhelming task to turn that data into insight and answers.</a:t>
            </a:r>
          </a:p>
          <a:p>
            <a:r>
              <a:rPr lang="en-US" sz="2200" b="1" dirty="0">
                <a:solidFill>
                  <a:srgbClr val="307871"/>
                </a:solidFill>
                <a:latin typeface="Times New Roman" panose="02020603050405020304" pitchFamily="18" charset="0"/>
                <a:cs typeface="Times New Roman" panose="02020603050405020304" pitchFamily="18" charset="0"/>
              </a:rPr>
              <a:t>The costs of making bad decisions have increased.</a:t>
            </a:r>
          </a:p>
        </p:txBody>
      </p:sp>
    </p:spTree>
    <p:extLst>
      <p:ext uri="{BB962C8B-B14F-4D97-AF65-F5344CB8AC3E}">
        <p14:creationId xmlns:p14="http://schemas.microsoft.com/office/powerpoint/2010/main" val="3505227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9080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Operation Analysis Helps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Deciding where to invest capital in order to grow</a:t>
            </a:r>
          </a:p>
          <a:p>
            <a:r>
              <a:rPr lang="en-US" sz="2200" b="1" dirty="0">
                <a:solidFill>
                  <a:srgbClr val="307871"/>
                </a:solidFill>
                <a:latin typeface="Times New Roman" panose="02020603050405020304" pitchFamily="18" charset="0"/>
                <a:cs typeface="Times New Roman" panose="02020603050405020304" pitchFamily="18" charset="0"/>
              </a:rPr>
              <a:t>Getting more value out of ERP (Enterprise Resource Planning), CRM (Customer Relationship Management), and other software systems</a:t>
            </a:r>
          </a:p>
          <a:p>
            <a:r>
              <a:rPr lang="en-US" sz="2200" b="1" dirty="0">
                <a:solidFill>
                  <a:srgbClr val="307871"/>
                </a:solidFill>
                <a:latin typeface="Times New Roman" panose="02020603050405020304" pitchFamily="18" charset="0"/>
                <a:cs typeface="Times New Roman" panose="02020603050405020304" pitchFamily="18" charset="0"/>
              </a:rPr>
              <a:t>Figuring out the best way to run a call center</a:t>
            </a:r>
          </a:p>
          <a:p>
            <a:r>
              <a:rPr lang="en-US" sz="2200" b="1" dirty="0">
                <a:solidFill>
                  <a:srgbClr val="307871"/>
                </a:solidFill>
                <a:latin typeface="Times New Roman" panose="02020603050405020304" pitchFamily="18" charset="0"/>
                <a:cs typeface="Times New Roman" panose="02020603050405020304" pitchFamily="18" charset="0"/>
              </a:rPr>
              <a:t>Locating a warehouse or depot to deliver material s over shorter distances at reduced cost</a:t>
            </a:r>
          </a:p>
          <a:p>
            <a:r>
              <a:rPr lang="en-US" sz="2200" b="1" dirty="0">
                <a:solidFill>
                  <a:srgbClr val="307871"/>
                </a:solidFill>
                <a:latin typeface="Times New Roman" panose="02020603050405020304" pitchFamily="18" charset="0"/>
                <a:cs typeface="Times New Roman" panose="02020603050405020304" pitchFamily="18" charset="0"/>
              </a:rPr>
              <a:t>Forecasting sales for a new kind of product that has never marketed before</a:t>
            </a:r>
          </a:p>
          <a:p>
            <a:r>
              <a:rPr lang="en-US" sz="2200" b="1" dirty="0">
                <a:solidFill>
                  <a:srgbClr val="307871"/>
                </a:solidFill>
                <a:latin typeface="Times New Roman" panose="02020603050405020304" pitchFamily="18" charset="0"/>
                <a:cs typeface="Times New Roman" panose="02020603050405020304" pitchFamily="18" charset="0"/>
              </a:rPr>
              <a:t>Solving complex scheduling problems</a:t>
            </a:r>
          </a:p>
        </p:txBody>
      </p:sp>
    </p:spTree>
    <p:extLst>
      <p:ext uri="{BB962C8B-B14F-4D97-AF65-F5344CB8AC3E}">
        <p14:creationId xmlns:p14="http://schemas.microsoft.com/office/powerpoint/2010/main" val="1359853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9080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Operation Analysis Helps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Planning for a potential terrorist attack</a:t>
            </a:r>
          </a:p>
          <a:p>
            <a:r>
              <a:rPr lang="en-US" sz="2200" b="1" dirty="0">
                <a:solidFill>
                  <a:srgbClr val="307871"/>
                </a:solidFill>
                <a:latin typeface="Times New Roman" panose="02020603050405020304" pitchFamily="18" charset="0"/>
                <a:cs typeface="Times New Roman" panose="02020603050405020304" pitchFamily="18" charset="0"/>
              </a:rPr>
              <a:t>Deciding when to discount, and how much</a:t>
            </a:r>
          </a:p>
          <a:p>
            <a:r>
              <a:rPr lang="en-US" sz="2200" b="1" dirty="0">
                <a:solidFill>
                  <a:srgbClr val="307871"/>
                </a:solidFill>
                <a:latin typeface="Times New Roman" panose="02020603050405020304" pitchFamily="18" charset="0"/>
                <a:cs typeface="Times New Roman" panose="02020603050405020304" pitchFamily="18" charset="0"/>
              </a:rPr>
              <a:t>Getting more cycles out of manufacturing equipment</a:t>
            </a:r>
          </a:p>
          <a:p>
            <a:r>
              <a:rPr lang="en-US" sz="2200" b="1" dirty="0">
                <a:solidFill>
                  <a:srgbClr val="307871"/>
                </a:solidFill>
                <a:latin typeface="Times New Roman" panose="02020603050405020304" pitchFamily="18" charset="0"/>
                <a:cs typeface="Times New Roman" panose="02020603050405020304" pitchFamily="18" charset="0"/>
              </a:rPr>
              <a:t>Optimizing a portfolio of investments, whether it contains financial securities or pharmaceutical product inventory</a:t>
            </a:r>
          </a:p>
          <a:p>
            <a:r>
              <a:rPr lang="en-US" sz="2200" b="1" dirty="0">
                <a:solidFill>
                  <a:srgbClr val="307871"/>
                </a:solidFill>
                <a:latin typeface="Times New Roman" panose="02020603050405020304" pitchFamily="18" charset="0"/>
                <a:cs typeface="Times New Roman" panose="02020603050405020304" pitchFamily="18" charset="0"/>
              </a:rPr>
              <a:t>Deciding how large a budget to devote to Internet vs. traditional sales</a:t>
            </a:r>
          </a:p>
          <a:p>
            <a:r>
              <a:rPr lang="en-US" sz="2200" b="1" dirty="0">
                <a:solidFill>
                  <a:srgbClr val="307871"/>
                </a:solidFill>
                <a:latin typeface="Times New Roman" panose="02020603050405020304" pitchFamily="18" charset="0"/>
                <a:cs typeface="Times New Roman" panose="02020603050405020304" pitchFamily="18" charset="0"/>
              </a:rPr>
              <a:t>Planting crops in the face of uncertainty about weather and consumer demand</a:t>
            </a:r>
          </a:p>
        </p:txBody>
      </p:sp>
    </p:spTree>
    <p:extLst>
      <p:ext uri="{BB962C8B-B14F-4D97-AF65-F5344CB8AC3E}">
        <p14:creationId xmlns:p14="http://schemas.microsoft.com/office/powerpoint/2010/main" val="2151916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0128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Optimization problems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aim of OA: To set intensity of operations or their relationship, in order to optimize behavior of the whole system</a:t>
            </a:r>
          </a:p>
          <a:p>
            <a:r>
              <a:rPr lang="en-US" sz="2200" b="1" dirty="0">
                <a:solidFill>
                  <a:srgbClr val="307871"/>
                </a:solidFill>
                <a:latin typeface="Times New Roman" panose="02020603050405020304" pitchFamily="18" charset="0"/>
                <a:cs typeface="Times New Roman" panose="02020603050405020304" pitchFamily="18" charset="0"/>
              </a:rPr>
              <a:t>Criteria for evaluation of the system</a:t>
            </a:r>
          </a:p>
          <a:p>
            <a:r>
              <a:rPr lang="en-US" sz="2200" b="1" dirty="0">
                <a:solidFill>
                  <a:srgbClr val="307871"/>
                </a:solidFill>
                <a:latin typeface="Times New Roman" panose="02020603050405020304" pitchFamily="18" charset="0"/>
                <a:cs typeface="Times New Roman" panose="02020603050405020304" pitchFamily="18" charset="0"/>
              </a:rPr>
              <a:t>Restricted sources</a:t>
            </a:r>
          </a:p>
          <a:p>
            <a:r>
              <a:rPr lang="en-US" sz="2200" b="1" dirty="0">
                <a:solidFill>
                  <a:srgbClr val="307871"/>
                </a:solidFill>
                <a:latin typeface="Times New Roman" panose="02020603050405020304" pitchFamily="18" charset="0"/>
                <a:cs typeface="Times New Roman" panose="02020603050405020304" pitchFamily="18" charset="0"/>
              </a:rPr>
              <a:t>Optimization problem = Finding values of variable parameters to gain the maximal efficiency of the system.</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497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415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History</a:t>
            </a:r>
          </a:p>
          <a:p>
            <a:r>
              <a:rPr lang="en-US" sz="2200" b="1" dirty="0">
                <a:solidFill>
                  <a:srgbClr val="307871"/>
                </a:solidFill>
                <a:latin typeface="Times New Roman" panose="02020603050405020304" pitchFamily="18" charset="0"/>
                <a:cs typeface="Times New Roman" panose="02020603050405020304" pitchFamily="18" charset="0"/>
              </a:rPr>
              <a:t>Phases of problem solving by methods of operational analysis</a:t>
            </a:r>
          </a:p>
          <a:p>
            <a:r>
              <a:rPr lang="en-US" sz="2200" b="1" dirty="0">
                <a:solidFill>
                  <a:srgbClr val="307871"/>
                </a:solidFill>
                <a:latin typeface="Times New Roman" panose="02020603050405020304" pitchFamily="18" charset="0"/>
                <a:cs typeface="Times New Roman" panose="02020603050405020304" pitchFamily="18" charset="0"/>
              </a:rPr>
              <a:t>Mathematical modelling</a:t>
            </a:r>
          </a:p>
          <a:p>
            <a:r>
              <a:rPr lang="en-US" sz="2200" b="1" dirty="0">
                <a:solidFill>
                  <a:srgbClr val="307871"/>
                </a:solidFill>
                <a:latin typeface="Times New Roman" panose="02020603050405020304" pitchFamily="18" charset="0"/>
                <a:cs typeface="Times New Roman" panose="02020603050405020304" pitchFamily="18" charset="0"/>
              </a:rPr>
              <a:t>Disciplines of operational analysis</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9684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Mathematical modelling</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main instrument of OA together with computers</a:t>
            </a:r>
          </a:p>
          <a:p>
            <a:r>
              <a:rPr lang="en-US" sz="2200" b="1" dirty="0">
                <a:solidFill>
                  <a:srgbClr val="307871"/>
                </a:solidFill>
                <a:latin typeface="Times New Roman" panose="02020603050405020304" pitchFamily="18" charset="0"/>
                <a:cs typeface="Times New Roman" panose="02020603050405020304" pitchFamily="18" charset="0"/>
              </a:rPr>
              <a:t>Model = Abstract simplification of an object</a:t>
            </a:r>
          </a:p>
          <a:p>
            <a:r>
              <a:rPr lang="en-US" sz="2200" b="1" dirty="0">
                <a:solidFill>
                  <a:srgbClr val="307871"/>
                </a:solidFill>
                <a:latin typeface="Times New Roman" panose="02020603050405020304" pitchFamily="18" charset="0"/>
                <a:cs typeface="Times New Roman" panose="02020603050405020304" pitchFamily="18" charset="0"/>
              </a:rPr>
              <a:t>Advantages:</a:t>
            </a:r>
          </a:p>
          <a:p>
            <a:pPr lvl="1"/>
            <a:r>
              <a:rPr lang="en-US" sz="1800" b="1" dirty="0">
                <a:solidFill>
                  <a:srgbClr val="307871"/>
                </a:solidFill>
                <a:latin typeface="Times New Roman" panose="02020603050405020304" pitchFamily="18" charset="0"/>
                <a:cs typeface="Times New Roman" panose="02020603050405020304" pitchFamily="18" charset="0"/>
              </a:rPr>
              <a:t>Analysis of the system behavior in relatively short time</a:t>
            </a:r>
          </a:p>
          <a:p>
            <a:pPr lvl="1"/>
            <a:r>
              <a:rPr lang="en-US" sz="1800" b="1" dirty="0">
                <a:solidFill>
                  <a:srgbClr val="307871"/>
                </a:solidFill>
                <a:latin typeface="Times New Roman" panose="02020603050405020304" pitchFamily="18" charset="0"/>
                <a:cs typeface="Times New Roman" panose="02020603050405020304" pitchFamily="18" charset="0"/>
              </a:rPr>
              <a:t>Easy manipulation of the system</a:t>
            </a:r>
          </a:p>
          <a:p>
            <a:pPr lvl="1"/>
            <a:r>
              <a:rPr lang="en-US" sz="1800" b="1" dirty="0">
                <a:solidFill>
                  <a:srgbClr val="307871"/>
                </a:solidFill>
                <a:latin typeface="Times New Roman" panose="02020603050405020304" pitchFamily="18" charset="0"/>
                <a:cs typeface="Times New Roman" panose="02020603050405020304" pitchFamily="18" charset="0"/>
              </a:rPr>
              <a:t>Specification of all possible states of the system</a:t>
            </a:r>
          </a:p>
          <a:p>
            <a:pPr lvl="1"/>
            <a:r>
              <a:rPr lang="en-US" sz="1800" b="1" dirty="0">
                <a:solidFill>
                  <a:srgbClr val="307871"/>
                </a:solidFill>
                <a:latin typeface="Times New Roman" panose="02020603050405020304" pitchFamily="18" charset="0"/>
                <a:cs typeface="Times New Roman" panose="02020603050405020304" pitchFamily="18" charset="0"/>
              </a:rPr>
              <a:t>Neglectable costs</a:t>
            </a:r>
          </a:p>
          <a:p>
            <a:r>
              <a:rPr lang="en-US" sz="2200" b="1" dirty="0">
                <a:solidFill>
                  <a:srgbClr val="307871"/>
                </a:solidFill>
                <a:latin typeface="Times New Roman" panose="02020603050405020304" pitchFamily="18" charset="0"/>
                <a:cs typeface="Times New Roman" panose="02020603050405020304" pitchFamily="18" charset="0"/>
              </a:rPr>
              <a:t>Disadvantages:</a:t>
            </a:r>
          </a:p>
          <a:p>
            <a:pPr lvl="1"/>
            <a:r>
              <a:rPr lang="en-US" sz="1800" b="1" dirty="0">
                <a:solidFill>
                  <a:srgbClr val="307871"/>
                </a:solidFill>
                <a:latin typeface="Times New Roman" panose="02020603050405020304" pitchFamily="18" charset="0"/>
                <a:cs typeface="Times New Roman" panose="02020603050405020304" pitchFamily="18" charset="0"/>
              </a:rPr>
              <a:t>Simplification of the real object</a:t>
            </a:r>
          </a:p>
          <a:p>
            <a:pPr lvl="1"/>
            <a:r>
              <a:rPr lang="en-US" sz="1800" b="1" dirty="0">
                <a:solidFill>
                  <a:srgbClr val="307871"/>
                </a:solidFill>
                <a:latin typeface="Times New Roman" panose="02020603050405020304" pitchFamily="18" charset="0"/>
                <a:cs typeface="Times New Roman" panose="02020603050405020304" pitchFamily="18" charset="0"/>
              </a:rPr>
              <a:t>Limited accuracy of the results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8360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210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Phases of OA Application</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grpSp>
        <p:nvGrpSpPr>
          <p:cNvPr id="6" name="Group 4">
            <a:extLst>
              <a:ext uri="{FF2B5EF4-FFF2-40B4-BE49-F238E27FC236}">
                <a16:creationId xmlns:a16="http://schemas.microsoft.com/office/drawing/2014/main" id="{E2FE9077-34F0-4F34-8DB5-388A8170874F}"/>
              </a:ext>
            </a:extLst>
          </p:cNvPr>
          <p:cNvGrpSpPr>
            <a:grpSpLocks/>
          </p:cNvGrpSpPr>
          <p:nvPr/>
        </p:nvGrpSpPr>
        <p:grpSpPr bwMode="auto">
          <a:xfrm>
            <a:off x="2339975" y="1557338"/>
            <a:ext cx="3744913" cy="4568825"/>
            <a:chOff x="3397" y="4789"/>
            <a:chExt cx="2700" cy="5268"/>
          </a:xfrm>
        </p:grpSpPr>
        <p:sp>
          <p:nvSpPr>
            <p:cNvPr id="7" name="Text Box 5">
              <a:extLst>
                <a:ext uri="{FF2B5EF4-FFF2-40B4-BE49-F238E27FC236}">
                  <a16:creationId xmlns:a16="http://schemas.microsoft.com/office/drawing/2014/main" id="{4FA26048-E04B-4F85-A69C-1625B8071196}"/>
                </a:ext>
              </a:extLst>
            </p:cNvPr>
            <p:cNvSpPr txBox="1">
              <a:spLocks noChangeArrowheads="1"/>
            </p:cNvSpPr>
            <p:nvPr/>
          </p:nvSpPr>
          <p:spPr bwMode="auto">
            <a:xfrm>
              <a:off x="3397" y="4789"/>
              <a:ext cx="2700" cy="54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dirty="0"/>
                <a:t>Problem definition</a:t>
              </a:r>
              <a:endParaRPr lang="cs-CZ" altLang="cs-CZ" sz="1800" dirty="0"/>
            </a:p>
          </p:txBody>
        </p:sp>
        <p:sp>
          <p:nvSpPr>
            <p:cNvPr id="9" name="Text Box 6">
              <a:extLst>
                <a:ext uri="{FF2B5EF4-FFF2-40B4-BE49-F238E27FC236}">
                  <a16:creationId xmlns:a16="http://schemas.microsoft.com/office/drawing/2014/main" id="{BBFFFEE8-EB1C-4B02-918F-A9DD7BB14E8F}"/>
                </a:ext>
              </a:extLst>
            </p:cNvPr>
            <p:cNvSpPr txBox="1">
              <a:spLocks noChangeArrowheads="1"/>
            </p:cNvSpPr>
            <p:nvPr/>
          </p:nvSpPr>
          <p:spPr bwMode="auto">
            <a:xfrm>
              <a:off x="3397" y="5689"/>
              <a:ext cx="2700" cy="768"/>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dirty="0">
                  <a:latin typeface="Times New Roman" panose="02020603050405020304" pitchFamily="18" charset="0"/>
                </a:rPr>
                <a:t>Economical model</a:t>
              </a:r>
              <a:endParaRPr lang="cs-CZ" altLang="cs-CZ" sz="1800" dirty="0">
                <a:latin typeface="Times New Roman" panose="02020603050405020304" pitchFamily="18" charset="0"/>
              </a:endParaRPr>
            </a:p>
            <a:p>
              <a:pPr algn="ctr" eaLnBrk="1" hangingPunct="1">
                <a:spcBef>
                  <a:spcPct val="0"/>
                </a:spcBef>
                <a:buFontTx/>
                <a:buNone/>
              </a:pPr>
              <a:r>
                <a:rPr lang="cs-CZ" altLang="cs-CZ" sz="1800" dirty="0">
                  <a:latin typeface="Times New Roman" panose="02020603050405020304" pitchFamily="18" charset="0"/>
                </a:rPr>
                <a:t>(</a:t>
              </a:r>
              <a:r>
                <a:rPr lang="en-US" altLang="cs-CZ" sz="1800" dirty="0">
                  <a:latin typeface="Times New Roman" panose="02020603050405020304" pitchFamily="18" charset="0"/>
                </a:rPr>
                <a:t>“verbal description</a:t>
              </a:r>
              <a:r>
                <a:rPr lang="cs-CZ" altLang="cs-CZ" sz="1800" dirty="0">
                  <a:latin typeface="Times New Roman" panose="02020603050405020304" pitchFamily="18" charset="0"/>
                </a:rPr>
                <a:t>“)</a:t>
              </a:r>
              <a:endParaRPr lang="cs-CZ" altLang="cs-CZ" sz="1800" dirty="0"/>
            </a:p>
          </p:txBody>
        </p:sp>
        <p:sp>
          <p:nvSpPr>
            <p:cNvPr id="10" name="Line 7">
              <a:extLst>
                <a:ext uri="{FF2B5EF4-FFF2-40B4-BE49-F238E27FC236}">
                  <a16:creationId xmlns:a16="http://schemas.microsoft.com/office/drawing/2014/main" id="{0A6EE0C1-AF76-482A-8F4F-3C5B85684CFB}"/>
                </a:ext>
              </a:extLst>
            </p:cNvPr>
            <p:cNvSpPr>
              <a:spLocks noChangeShapeType="1"/>
            </p:cNvSpPr>
            <p:nvPr/>
          </p:nvSpPr>
          <p:spPr bwMode="auto">
            <a:xfrm>
              <a:off x="4657" y="5329"/>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 name="Line 8">
              <a:extLst>
                <a:ext uri="{FF2B5EF4-FFF2-40B4-BE49-F238E27FC236}">
                  <a16:creationId xmlns:a16="http://schemas.microsoft.com/office/drawing/2014/main" id="{357EA020-F707-4DDE-8D03-D2738249009C}"/>
                </a:ext>
              </a:extLst>
            </p:cNvPr>
            <p:cNvSpPr>
              <a:spLocks noChangeShapeType="1"/>
            </p:cNvSpPr>
            <p:nvPr/>
          </p:nvSpPr>
          <p:spPr bwMode="auto">
            <a:xfrm>
              <a:off x="4657" y="6457"/>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nvGrpSpPr>
            <p:cNvPr id="12" name="Group 9">
              <a:extLst>
                <a:ext uri="{FF2B5EF4-FFF2-40B4-BE49-F238E27FC236}">
                  <a16:creationId xmlns:a16="http://schemas.microsoft.com/office/drawing/2014/main" id="{7AAA9192-3A00-4778-AC02-988453305D98}"/>
                </a:ext>
              </a:extLst>
            </p:cNvPr>
            <p:cNvGrpSpPr>
              <a:grpSpLocks/>
            </p:cNvGrpSpPr>
            <p:nvPr/>
          </p:nvGrpSpPr>
          <p:grpSpPr bwMode="auto">
            <a:xfrm>
              <a:off x="3397" y="6817"/>
              <a:ext cx="2700" cy="3240"/>
              <a:chOff x="3397" y="6589"/>
              <a:chExt cx="2700" cy="3240"/>
            </a:xfrm>
          </p:grpSpPr>
          <p:sp>
            <p:nvSpPr>
              <p:cNvPr id="13" name="Text Box 10">
                <a:extLst>
                  <a:ext uri="{FF2B5EF4-FFF2-40B4-BE49-F238E27FC236}">
                    <a16:creationId xmlns:a16="http://schemas.microsoft.com/office/drawing/2014/main" id="{9EB9D92C-5557-4DC7-863B-57799BD881B4}"/>
                  </a:ext>
                </a:extLst>
              </p:cNvPr>
              <p:cNvSpPr txBox="1">
                <a:spLocks noChangeArrowheads="1"/>
              </p:cNvSpPr>
              <p:nvPr/>
            </p:nvSpPr>
            <p:spPr bwMode="auto">
              <a:xfrm>
                <a:off x="3397" y="6589"/>
                <a:ext cx="2700" cy="54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a:latin typeface="Times New Roman" panose="02020603050405020304" pitchFamily="18" charset="0"/>
                  </a:rPr>
                  <a:t>Mathematical model</a:t>
                </a:r>
                <a:endParaRPr lang="cs-CZ" altLang="cs-CZ" sz="1800"/>
              </a:p>
            </p:txBody>
          </p:sp>
          <p:sp>
            <p:nvSpPr>
              <p:cNvPr id="14" name="Text Box 11">
                <a:extLst>
                  <a:ext uri="{FF2B5EF4-FFF2-40B4-BE49-F238E27FC236}">
                    <a16:creationId xmlns:a16="http://schemas.microsoft.com/office/drawing/2014/main" id="{CB4BDA81-4221-433F-B4CE-B18EE88AA03C}"/>
                  </a:ext>
                </a:extLst>
              </p:cNvPr>
              <p:cNvSpPr txBox="1">
                <a:spLocks noChangeArrowheads="1"/>
              </p:cNvSpPr>
              <p:nvPr/>
            </p:nvSpPr>
            <p:spPr bwMode="auto">
              <a:xfrm>
                <a:off x="3397" y="7489"/>
                <a:ext cx="2700" cy="54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a:latin typeface="Times New Roman" panose="02020603050405020304" pitchFamily="18" charset="0"/>
                  </a:rPr>
                  <a:t>Solving the model</a:t>
                </a:r>
                <a:endParaRPr lang="cs-CZ" altLang="cs-CZ" sz="1800"/>
              </a:p>
            </p:txBody>
          </p:sp>
          <p:sp>
            <p:nvSpPr>
              <p:cNvPr id="15" name="Text Box 12">
                <a:extLst>
                  <a:ext uri="{FF2B5EF4-FFF2-40B4-BE49-F238E27FC236}">
                    <a16:creationId xmlns:a16="http://schemas.microsoft.com/office/drawing/2014/main" id="{E3A4B801-A30A-4B6E-B4BB-C1AB5F9ADB12}"/>
                  </a:ext>
                </a:extLst>
              </p:cNvPr>
              <p:cNvSpPr txBox="1">
                <a:spLocks noChangeArrowheads="1"/>
              </p:cNvSpPr>
              <p:nvPr/>
            </p:nvSpPr>
            <p:spPr bwMode="auto">
              <a:xfrm>
                <a:off x="3397" y="8389"/>
                <a:ext cx="2700" cy="54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a:latin typeface="Times New Roman" panose="02020603050405020304" pitchFamily="18" charset="0"/>
                  </a:rPr>
                  <a:t>Interpretation and verification</a:t>
                </a:r>
                <a:endParaRPr lang="cs-CZ" altLang="cs-CZ" sz="1800"/>
              </a:p>
            </p:txBody>
          </p:sp>
          <p:sp>
            <p:nvSpPr>
              <p:cNvPr id="16" name="Text Box 13">
                <a:extLst>
                  <a:ext uri="{FF2B5EF4-FFF2-40B4-BE49-F238E27FC236}">
                    <a16:creationId xmlns:a16="http://schemas.microsoft.com/office/drawing/2014/main" id="{71029438-F8BC-492C-AEF8-89B29CDB53D5}"/>
                  </a:ext>
                </a:extLst>
              </p:cNvPr>
              <p:cNvSpPr txBox="1">
                <a:spLocks noChangeArrowheads="1"/>
              </p:cNvSpPr>
              <p:nvPr/>
            </p:nvSpPr>
            <p:spPr bwMode="auto">
              <a:xfrm>
                <a:off x="3397" y="9289"/>
                <a:ext cx="2700" cy="54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a:latin typeface="Times New Roman" panose="02020603050405020304" pitchFamily="18" charset="0"/>
                  </a:rPr>
                  <a:t>Implementation</a:t>
                </a:r>
                <a:endParaRPr lang="cs-CZ" altLang="cs-CZ" sz="1800"/>
              </a:p>
            </p:txBody>
          </p:sp>
          <p:sp>
            <p:nvSpPr>
              <p:cNvPr id="17" name="Line 14">
                <a:extLst>
                  <a:ext uri="{FF2B5EF4-FFF2-40B4-BE49-F238E27FC236}">
                    <a16:creationId xmlns:a16="http://schemas.microsoft.com/office/drawing/2014/main" id="{B68B102D-403F-4A91-A785-C438AF9C3DA5}"/>
                  </a:ext>
                </a:extLst>
              </p:cNvPr>
              <p:cNvSpPr>
                <a:spLocks noChangeShapeType="1"/>
              </p:cNvSpPr>
              <p:nvPr/>
            </p:nvSpPr>
            <p:spPr bwMode="auto">
              <a:xfrm>
                <a:off x="4657" y="7129"/>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 name="Line 15">
                <a:extLst>
                  <a:ext uri="{FF2B5EF4-FFF2-40B4-BE49-F238E27FC236}">
                    <a16:creationId xmlns:a16="http://schemas.microsoft.com/office/drawing/2014/main" id="{1C87318E-ED44-4D07-8FD1-A3D8CB975EB5}"/>
                  </a:ext>
                </a:extLst>
              </p:cNvPr>
              <p:cNvSpPr>
                <a:spLocks noChangeShapeType="1"/>
              </p:cNvSpPr>
              <p:nvPr/>
            </p:nvSpPr>
            <p:spPr bwMode="auto">
              <a:xfrm>
                <a:off x="4657" y="8029"/>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 name="Line 16">
                <a:extLst>
                  <a:ext uri="{FF2B5EF4-FFF2-40B4-BE49-F238E27FC236}">
                    <a16:creationId xmlns:a16="http://schemas.microsoft.com/office/drawing/2014/main" id="{0FA5F5CF-67C2-47CA-9AA8-946A67769AC2}"/>
                  </a:ext>
                </a:extLst>
              </p:cNvPr>
              <p:cNvSpPr>
                <a:spLocks noChangeShapeType="1"/>
              </p:cNvSpPr>
              <p:nvPr/>
            </p:nvSpPr>
            <p:spPr bwMode="auto">
              <a:xfrm>
                <a:off x="4657" y="8929"/>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grpSp>
    </p:spTree>
    <p:extLst>
      <p:ext uri="{BB962C8B-B14F-4D97-AF65-F5344CB8AC3E}">
        <p14:creationId xmlns:p14="http://schemas.microsoft.com/office/powerpoint/2010/main" val="976672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03806"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Formulation of the Economical Model</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Verbal description of the main elements of the real system and relations between the elements from the point of view of the solved problem </a:t>
            </a:r>
          </a:p>
          <a:p>
            <a:r>
              <a:rPr lang="en-US" sz="2200" b="1" dirty="0">
                <a:solidFill>
                  <a:srgbClr val="307871"/>
                </a:solidFill>
                <a:latin typeface="Times New Roman" panose="02020603050405020304" pitchFamily="18" charset="0"/>
                <a:cs typeface="Times New Roman" panose="02020603050405020304" pitchFamily="18" charset="0"/>
              </a:rPr>
              <a:t>Elements of the economical model:</a:t>
            </a:r>
          </a:p>
          <a:p>
            <a:pPr lvl="1"/>
            <a:r>
              <a:rPr lang="en-US" sz="1800" b="1" dirty="0">
                <a:solidFill>
                  <a:srgbClr val="307871"/>
                </a:solidFill>
                <a:latin typeface="Times New Roman" panose="02020603050405020304" pitchFamily="18" charset="0"/>
                <a:cs typeface="Times New Roman" panose="02020603050405020304" pitchFamily="18" charset="0"/>
              </a:rPr>
              <a:t>Target of analysis </a:t>
            </a:r>
          </a:p>
          <a:p>
            <a:pPr lvl="1"/>
            <a:r>
              <a:rPr lang="en-US" sz="1800" b="1" dirty="0">
                <a:solidFill>
                  <a:srgbClr val="307871"/>
                </a:solidFill>
                <a:latin typeface="Times New Roman" panose="02020603050405020304" pitchFamily="18" charset="0"/>
                <a:cs typeface="Times New Roman" panose="02020603050405020304" pitchFamily="18" charset="0"/>
              </a:rPr>
              <a:t>Descriptions of processes in the system</a:t>
            </a:r>
          </a:p>
          <a:p>
            <a:pPr lvl="1"/>
            <a:r>
              <a:rPr lang="en-US" sz="1800" b="1" dirty="0">
                <a:solidFill>
                  <a:srgbClr val="307871"/>
                </a:solidFill>
                <a:latin typeface="Times New Roman" panose="02020603050405020304" pitchFamily="18" charset="0"/>
                <a:cs typeface="Times New Roman" panose="02020603050405020304" pitchFamily="18" charset="0"/>
              </a:rPr>
              <a:t>Description of factors that restrict the intensity of the processes</a:t>
            </a:r>
          </a:p>
          <a:p>
            <a:pPr lvl="1"/>
            <a:r>
              <a:rPr lang="en-US" sz="1800" b="1" dirty="0">
                <a:solidFill>
                  <a:srgbClr val="307871"/>
                </a:solidFill>
                <a:latin typeface="Times New Roman" panose="02020603050405020304" pitchFamily="18" charset="0"/>
                <a:cs typeface="Times New Roman" panose="02020603050405020304" pitchFamily="18" charset="0"/>
              </a:rPr>
              <a:t>Description of relations of processes, factors and target of analysis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653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960286"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Formulation of the Mathematical Model</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Formalization of the verbal economical model</a:t>
            </a:r>
          </a:p>
          <a:p>
            <a:r>
              <a:rPr lang="en-US" sz="2200" b="1" dirty="0">
                <a:solidFill>
                  <a:srgbClr val="307871"/>
                </a:solidFill>
                <a:latin typeface="Times New Roman" panose="02020603050405020304" pitchFamily="18" charset="0"/>
                <a:cs typeface="Times New Roman" panose="02020603050405020304" pitchFamily="18" charset="0"/>
              </a:rPr>
              <a:t>The mathematical model must contain the same elements as the economical model, but they must be expressed by mathematical apparatus</a:t>
            </a:r>
          </a:p>
          <a:p>
            <a:r>
              <a:rPr lang="en-US" sz="2200" b="1" dirty="0">
                <a:solidFill>
                  <a:srgbClr val="307871"/>
                </a:solidFill>
                <a:latin typeface="Times New Roman" panose="02020603050405020304" pitchFamily="18" charset="0"/>
                <a:cs typeface="Times New Roman" panose="02020603050405020304" pitchFamily="18" charset="0"/>
              </a:rPr>
              <a:t>The target of the analysis: The function of n variables</a:t>
            </a:r>
          </a:p>
          <a:p>
            <a:r>
              <a:rPr lang="en-US" sz="2200" b="1" dirty="0">
                <a:solidFill>
                  <a:srgbClr val="307871"/>
                </a:solidFill>
                <a:latin typeface="Times New Roman" panose="02020603050405020304" pitchFamily="18" charset="0"/>
                <a:cs typeface="Times New Roman" panose="02020603050405020304" pitchFamily="18" charset="0"/>
              </a:rPr>
              <a:t>Processes → variables</a:t>
            </a:r>
          </a:p>
          <a:p>
            <a:r>
              <a:rPr lang="en-US" sz="2200" b="1" dirty="0">
                <a:solidFill>
                  <a:srgbClr val="307871"/>
                </a:solidFill>
                <a:latin typeface="Times New Roman" panose="02020603050405020304" pitchFamily="18" charset="0"/>
                <a:cs typeface="Times New Roman" panose="02020603050405020304" pitchFamily="18" charset="0"/>
              </a:rPr>
              <a:t>Intensity of processes → values of variables</a:t>
            </a:r>
          </a:p>
          <a:p>
            <a:r>
              <a:rPr lang="en-US" sz="2200" b="1" dirty="0">
                <a:solidFill>
                  <a:srgbClr val="307871"/>
                </a:solidFill>
                <a:latin typeface="Times New Roman" panose="02020603050405020304" pitchFamily="18" charset="0"/>
                <a:cs typeface="Times New Roman" panose="02020603050405020304" pitchFamily="18" charset="0"/>
              </a:rPr>
              <a:t>Factors → </a:t>
            </a:r>
            <a:r>
              <a:rPr lang="en-US" sz="2200" b="1" dirty="0" err="1">
                <a:solidFill>
                  <a:srgbClr val="307871"/>
                </a:solidFill>
                <a:latin typeface="Times New Roman" panose="02020603050405020304" pitchFamily="18" charset="0"/>
                <a:cs typeface="Times New Roman" panose="02020603050405020304" pitchFamily="18" charset="0"/>
              </a:rPr>
              <a:t>nonchangable</a:t>
            </a:r>
            <a:r>
              <a:rPr lang="en-US" sz="2200" b="1" dirty="0">
                <a:solidFill>
                  <a:srgbClr val="307871"/>
                </a:solidFill>
                <a:latin typeface="Times New Roman" panose="02020603050405020304" pitchFamily="18" charset="0"/>
                <a:cs typeface="Times New Roman" panose="02020603050405020304" pitchFamily="18" charset="0"/>
              </a:rPr>
              <a:t> parameters,</a:t>
            </a:r>
          </a:p>
          <a:p>
            <a:r>
              <a:rPr lang="en-US" sz="2200" b="1" dirty="0">
                <a:solidFill>
                  <a:srgbClr val="307871"/>
                </a:solidFill>
                <a:latin typeface="Times New Roman" panose="02020603050405020304" pitchFamily="18" charset="0"/>
                <a:cs typeface="Times New Roman" panose="02020603050405020304" pitchFamily="18" charset="0"/>
              </a:rPr>
              <a:t>Relations between processes, factors and target of analysis → equations and inequalities</a:t>
            </a:r>
          </a:p>
        </p:txBody>
      </p:sp>
    </p:spTree>
    <p:extLst>
      <p:ext uri="{BB962C8B-B14F-4D97-AF65-F5344CB8AC3E}">
        <p14:creationId xmlns:p14="http://schemas.microsoft.com/office/powerpoint/2010/main" val="1049075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59054"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firm plan production of two kinds of feeding mixtures. The capacity of rice is 270 tons, corn 100 tons and oat 60 tons. It is necessary to abide the ratio of the compounds according to the following table:</a:t>
            </a:r>
            <a:endParaRPr lang="cs-CZ" sz="2200" b="1" dirty="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The profit from selling 1 ton of mixture I is 2000 Euro and for the mixture II the profit is 3000 Euro/t. How much of each mixture should the firm produce to maximize the profit?</a:t>
            </a: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3A163724-EB4B-40B5-B2E1-DCD7C412D7F3}"/>
              </a:ext>
            </a:extLst>
          </p:cNvPr>
          <p:cNvPicPr>
            <a:picLocks noChangeAspect="1"/>
          </p:cNvPicPr>
          <p:nvPr/>
        </p:nvPicPr>
        <p:blipFill>
          <a:blip r:embed="rId2"/>
          <a:stretch>
            <a:fillRect/>
          </a:stretch>
        </p:blipFill>
        <p:spPr>
          <a:xfrm>
            <a:off x="1163000" y="2815721"/>
            <a:ext cx="5578460" cy="2036760"/>
          </a:xfrm>
          <a:prstGeom prst="rect">
            <a:avLst/>
          </a:prstGeom>
        </p:spPr>
      </p:pic>
    </p:spTree>
    <p:extLst>
      <p:ext uri="{BB962C8B-B14F-4D97-AF65-F5344CB8AC3E}">
        <p14:creationId xmlns:p14="http://schemas.microsoft.com/office/powerpoint/2010/main" val="3838949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1427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Disciplines of Operational Analysis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Mathematical Programming</a:t>
            </a:r>
          </a:p>
          <a:p>
            <a:r>
              <a:rPr lang="en-US" sz="2200" b="1" dirty="0">
                <a:solidFill>
                  <a:srgbClr val="307871"/>
                </a:solidFill>
                <a:latin typeface="Times New Roman" panose="02020603050405020304" pitchFamily="18" charset="0"/>
                <a:cs typeface="Times New Roman" panose="02020603050405020304" pitchFamily="18" charset="0"/>
              </a:rPr>
              <a:t>Linear Programming</a:t>
            </a:r>
          </a:p>
          <a:p>
            <a:r>
              <a:rPr lang="en-US" sz="2200" b="1" dirty="0">
                <a:solidFill>
                  <a:srgbClr val="307871"/>
                </a:solidFill>
                <a:latin typeface="Times New Roman" panose="02020603050405020304" pitchFamily="18" charset="0"/>
                <a:cs typeface="Times New Roman" panose="02020603050405020304" pitchFamily="18" charset="0"/>
              </a:rPr>
              <a:t>Optimization Problems on Graphs</a:t>
            </a:r>
          </a:p>
          <a:p>
            <a:r>
              <a:rPr lang="en-US" sz="2200" b="1" dirty="0">
                <a:solidFill>
                  <a:srgbClr val="307871"/>
                </a:solidFill>
                <a:latin typeface="Times New Roman" panose="02020603050405020304" pitchFamily="18" charset="0"/>
                <a:cs typeface="Times New Roman" panose="02020603050405020304" pitchFamily="18" charset="0"/>
              </a:rPr>
              <a:t>Theory of Inventory</a:t>
            </a:r>
          </a:p>
          <a:p>
            <a:r>
              <a:rPr lang="en-US" sz="2200" b="1" dirty="0">
                <a:solidFill>
                  <a:srgbClr val="307871"/>
                </a:solidFill>
                <a:latin typeface="Times New Roman" panose="02020603050405020304" pitchFamily="18" charset="0"/>
                <a:cs typeface="Times New Roman" panose="02020603050405020304" pitchFamily="18" charset="0"/>
              </a:rPr>
              <a:t>Queue Theory</a:t>
            </a:r>
          </a:p>
          <a:p>
            <a:r>
              <a:rPr lang="en-US" sz="2200" b="1" dirty="0">
                <a:solidFill>
                  <a:srgbClr val="307871"/>
                </a:solidFill>
                <a:latin typeface="Times New Roman" panose="02020603050405020304" pitchFamily="18" charset="0"/>
                <a:cs typeface="Times New Roman" panose="02020603050405020304" pitchFamily="18" charset="0"/>
              </a:rPr>
              <a:t>Simulation</a:t>
            </a:r>
          </a:p>
          <a:p>
            <a:r>
              <a:rPr lang="en-US" sz="2200" b="1" dirty="0">
                <a:solidFill>
                  <a:srgbClr val="307871"/>
                </a:solidFill>
                <a:latin typeface="Times New Roman" panose="02020603050405020304" pitchFamily="18" charset="0"/>
                <a:cs typeface="Times New Roman" panose="02020603050405020304" pitchFamily="18" charset="0"/>
              </a:rPr>
              <a:t>Theory of Games</a:t>
            </a:r>
          </a:p>
          <a:p>
            <a:r>
              <a:rPr lang="en-US" sz="2200" b="1" dirty="0">
                <a:solidFill>
                  <a:srgbClr val="307871"/>
                </a:solidFill>
                <a:latin typeface="Times New Roman" panose="02020603050405020304" pitchFamily="18" charset="0"/>
                <a:cs typeface="Times New Roman" panose="02020603050405020304" pitchFamily="18" charset="0"/>
              </a:rPr>
              <a:t>....</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2522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7737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Management Applications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Production Management</a:t>
            </a:r>
          </a:p>
          <a:p>
            <a:r>
              <a:rPr lang="en-US" sz="2200" b="1" dirty="0">
                <a:solidFill>
                  <a:srgbClr val="307871"/>
                </a:solidFill>
                <a:latin typeface="Times New Roman" panose="02020603050405020304" pitchFamily="18" charset="0"/>
                <a:cs typeface="Times New Roman" panose="02020603050405020304" pitchFamily="18" charset="0"/>
              </a:rPr>
              <a:t>Marketing Management</a:t>
            </a:r>
          </a:p>
          <a:p>
            <a:r>
              <a:rPr lang="en-US" sz="2200" b="1" dirty="0">
                <a:solidFill>
                  <a:srgbClr val="307871"/>
                </a:solidFill>
                <a:latin typeface="Times New Roman" panose="02020603050405020304" pitchFamily="18" charset="0"/>
                <a:cs typeface="Times New Roman" panose="02020603050405020304" pitchFamily="18" charset="0"/>
              </a:rPr>
              <a:t>Financial Management</a:t>
            </a:r>
          </a:p>
          <a:p>
            <a:r>
              <a:rPr lang="en-US" sz="2200" b="1" dirty="0">
                <a:solidFill>
                  <a:srgbClr val="307871"/>
                </a:solidFill>
                <a:latin typeface="Times New Roman" panose="02020603050405020304" pitchFamily="18" charset="0"/>
                <a:cs typeface="Times New Roman" panose="02020603050405020304" pitchFamily="18" charset="0"/>
              </a:rPr>
              <a:t>Personal Management</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1870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587188" y="2584453"/>
            <a:ext cx="110176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6000" b="1" dirty="0">
                <a:solidFill>
                  <a:srgbClr val="002060"/>
                </a:solidFill>
                <a:latin typeface="Times New Roman" panose="02020603050405020304" pitchFamily="18" charset="0"/>
                <a:cs typeface="Times New Roman" panose="02020603050405020304" pitchFamily="18" charset="0"/>
              </a:rPr>
              <a:t>Thank you for your attention</a:t>
            </a:r>
            <a:endParaRPr lang="en-US" altLang="cs-CZ" sz="6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9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618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History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Origin: World War II</a:t>
            </a:r>
          </a:p>
          <a:p>
            <a:r>
              <a:rPr lang="en-US" sz="2200" b="1" dirty="0">
                <a:solidFill>
                  <a:srgbClr val="307871"/>
                </a:solidFill>
                <a:latin typeface="Times New Roman" panose="02020603050405020304" pitchFamily="18" charset="0"/>
                <a:cs typeface="Times New Roman" panose="02020603050405020304" pitchFamily="18" charset="0"/>
              </a:rPr>
              <a:t>Military problems: Deployment of radars. Management of convoy, bombing, antisubmarine and mining operations.</a:t>
            </a:r>
          </a:p>
          <a:p>
            <a:r>
              <a:rPr lang="en-US" sz="2200" b="1" dirty="0">
                <a:solidFill>
                  <a:srgbClr val="307871"/>
                </a:solidFill>
                <a:latin typeface="Times New Roman" panose="02020603050405020304" pitchFamily="18" charset="0"/>
                <a:cs typeface="Times New Roman" panose="02020603050405020304" pitchFamily="18" charset="0"/>
              </a:rPr>
              <a:t>The result was called Military Operations Research</a:t>
            </a:r>
          </a:p>
          <a:p>
            <a:r>
              <a:rPr lang="en-US" sz="2200" b="1" dirty="0">
                <a:solidFill>
                  <a:srgbClr val="307871"/>
                </a:solidFill>
                <a:latin typeface="Times New Roman" panose="02020603050405020304" pitchFamily="18" charset="0"/>
                <a:cs typeface="Times New Roman" panose="02020603050405020304" pitchFamily="18" charset="0"/>
              </a:rPr>
              <a:t>After World War II spreading to civil sector</a:t>
            </a:r>
          </a:p>
          <a:p>
            <a:r>
              <a:rPr lang="en-US" sz="2200" b="1" dirty="0">
                <a:solidFill>
                  <a:srgbClr val="307871"/>
                </a:solidFill>
                <a:latin typeface="Times New Roman" panose="02020603050405020304" pitchFamily="18" charset="0"/>
                <a:cs typeface="Times New Roman" panose="02020603050405020304" pitchFamily="18" charset="0"/>
              </a:rPr>
              <a:t>From 50s of 20th  century – taught at economical and technical universities</a:t>
            </a:r>
          </a:p>
          <a:p>
            <a:r>
              <a:rPr lang="en-US" sz="2200" b="1" dirty="0">
                <a:solidFill>
                  <a:srgbClr val="307871"/>
                </a:solidFill>
                <a:latin typeface="Times New Roman" panose="02020603050405020304" pitchFamily="18" charset="0"/>
                <a:cs typeface="Times New Roman" panose="02020603050405020304" pitchFamily="18" charset="0"/>
              </a:rPr>
              <a:t>Operational Research = Operational Analysis</a:t>
            </a:r>
          </a:p>
        </p:txBody>
      </p:sp>
    </p:spTree>
    <p:extLst>
      <p:ext uri="{BB962C8B-B14F-4D97-AF65-F5344CB8AC3E}">
        <p14:creationId xmlns:p14="http://schemas.microsoft.com/office/powerpoint/2010/main" val="3400413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618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History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roots of OR can be traced back many decades, when early attempts were made to use a scientific approach in the management of organizations.</a:t>
            </a:r>
          </a:p>
          <a:p>
            <a:r>
              <a:rPr lang="en-US" sz="2200" b="1" dirty="0">
                <a:solidFill>
                  <a:srgbClr val="307871"/>
                </a:solidFill>
                <a:latin typeface="Times New Roman" panose="02020603050405020304" pitchFamily="18" charset="0"/>
                <a:cs typeface="Times New Roman" panose="02020603050405020304" pitchFamily="18" charset="0"/>
              </a:rPr>
              <a:t>However, the beginning of the activity called operations research has generally been attributed to the military services early in World War II.</a:t>
            </a:r>
          </a:p>
          <a:p>
            <a:r>
              <a:rPr lang="en-US" sz="2200" b="1" dirty="0">
                <a:solidFill>
                  <a:srgbClr val="307871"/>
                </a:solidFill>
                <a:latin typeface="Times New Roman" panose="02020603050405020304" pitchFamily="18" charset="0"/>
                <a:cs typeface="Times New Roman" panose="02020603050405020304" pitchFamily="18" charset="0"/>
              </a:rPr>
              <a:t>Because of the war effort, there was an urgent need to allocate scarce resources to the various military operations and to the activities within each operation in an effective manner.</a:t>
            </a:r>
          </a:p>
          <a:p>
            <a:r>
              <a:rPr lang="en-US" sz="2200" b="1" dirty="0">
                <a:solidFill>
                  <a:srgbClr val="307871"/>
                </a:solidFill>
                <a:latin typeface="Times New Roman" panose="02020603050405020304" pitchFamily="18" charset="0"/>
                <a:cs typeface="Times New Roman" panose="02020603050405020304" pitchFamily="18" charset="0"/>
              </a:rPr>
              <a:t>Therefore, the British and then the U.S. military management called upon a large number of scientists to apply a scientific approach to dealing with this and other strategic and tactical problems.</a:t>
            </a:r>
          </a:p>
        </p:txBody>
      </p:sp>
    </p:spTree>
    <p:extLst>
      <p:ext uri="{BB962C8B-B14F-4D97-AF65-F5344CB8AC3E}">
        <p14:creationId xmlns:p14="http://schemas.microsoft.com/office/powerpoint/2010/main" val="15499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618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History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In effect, they were asked to do research on (military) operations. These teams of scientists were the first OR teams.</a:t>
            </a:r>
          </a:p>
          <a:p>
            <a:r>
              <a:rPr lang="en-US" sz="2200" b="1" dirty="0">
                <a:solidFill>
                  <a:srgbClr val="307871"/>
                </a:solidFill>
                <a:latin typeface="Times New Roman" panose="02020603050405020304" pitchFamily="18" charset="0"/>
                <a:cs typeface="Times New Roman" panose="02020603050405020304" pitchFamily="18" charset="0"/>
              </a:rPr>
              <a:t>By developing effective methods of using the new tool of radar, these teams were instrumental in winning the Air Battle of Britain.</a:t>
            </a:r>
          </a:p>
          <a:p>
            <a:r>
              <a:rPr lang="en-US" sz="2200" b="1" dirty="0">
                <a:solidFill>
                  <a:srgbClr val="307871"/>
                </a:solidFill>
                <a:latin typeface="Times New Roman" panose="02020603050405020304" pitchFamily="18" charset="0"/>
                <a:cs typeface="Times New Roman" panose="02020603050405020304" pitchFamily="18" charset="0"/>
              </a:rPr>
              <a:t>Through their research on how to better manage convoy and antisubmarine operations, they also played a major role in winning the Battle of the North Atlantic.</a:t>
            </a:r>
          </a:p>
          <a:p>
            <a:r>
              <a:rPr lang="en-US" sz="2200" b="1" dirty="0">
                <a:solidFill>
                  <a:srgbClr val="307871"/>
                </a:solidFill>
                <a:latin typeface="Times New Roman" panose="02020603050405020304" pitchFamily="18" charset="0"/>
                <a:cs typeface="Times New Roman" panose="02020603050405020304" pitchFamily="18" charset="0"/>
              </a:rPr>
              <a:t>Similar efforts assisted the Island Campaign in the Pacific.</a:t>
            </a:r>
          </a:p>
          <a:p>
            <a:r>
              <a:rPr lang="en-US" sz="2200" b="1" dirty="0">
                <a:solidFill>
                  <a:srgbClr val="307871"/>
                </a:solidFill>
                <a:latin typeface="Times New Roman" panose="02020603050405020304" pitchFamily="18" charset="0"/>
                <a:cs typeface="Times New Roman" panose="02020603050405020304" pitchFamily="18" charset="0"/>
              </a:rPr>
              <a:t>A key person in the post-war development of OR was George B Dantzig. In 1947, he developed linear programming and its solution method known as simplex method.</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141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618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History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Besides linear programming, many other tools of OR such as statistical control, dynamic programming queuing theory and inventory theory were well developed before the end of the 1950s. </a:t>
            </a:r>
          </a:p>
          <a:p>
            <a:r>
              <a:rPr lang="en-US" sz="2200" b="1" dirty="0">
                <a:solidFill>
                  <a:srgbClr val="307871"/>
                </a:solidFill>
                <a:latin typeface="Times New Roman" panose="02020603050405020304" pitchFamily="18" charset="0"/>
                <a:cs typeface="Times New Roman" panose="02020603050405020304" pitchFamily="18" charset="0"/>
              </a:rPr>
              <a:t>O.R. as a formal subject is about fifty five years old, origins may be traced to the latter half of World War II. The impetus for its origin was the development of radar defense systems for the Royal Air Force, and the first recorded use of the term Operations Research is attributed to a British Air Ministry official named A. P. Rowe who constituted teams to do “operational researches” on the communication system and the control room at a British radar station.</a:t>
            </a:r>
          </a:p>
        </p:txBody>
      </p:sp>
    </p:spTree>
    <p:extLst>
      <p:ext uri="{BB962C8B-B14F-4D97-AF65-F5344CB8AC3E}">
        <p14:creationId xmlns:p14="http://schemas.microsoft.com/office/powerpoint/2010/main" val="3322988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618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History</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studies had to do with improving the operational efficiency of systems (an objective which is still one of the cornerstones of modern O.R.). This new approach of picking an “operational’’ system and conducting “research” on how to make it run more efficiently soon started to expand into other arenas of the war.</a:t>
            </a:r>
          </a:p>
          <a:p>
            <a:r>
              <a:rPr lang="en-US" sz="2200" b="1" dirty="0">
                <a:solidFill>
                  <a:srgbClr val="307871"/>
                </a:solidFill>
                <a:latin typeface="Times New Roman" panose="02020603050405020304" pitchFamily="18" charset="0"/>
                <a:cs typeface="Times New Roman" panose="02020603050405020304" pitchFamily="18" charset="0"/>
              </a:rPr>
              <a:t>Perhaps the most famous of the groups involved in this effort was the one led by a physicist named P. M. S. Blackett which included physiologists, mathematicians, astrophysicists, and even a surveyor. This multifunctional team focus of an operations research project group is one carried forward to this day. Blackett’s biggest contribution was in convincing the authorities of the need for a scientific approach to manage complex operations, and indeed he is regarded in many circles as the original operations research analyst.</a:t>
            </a:r>
          </a:p>
        </p:txBody>
      </p:sp>
    </p:spTree>
    <p:extLst>
      <p:ext uri="{BB962C8B-B14F-4D97-AF65-F5344CB8AC3E}">
        <p14:creationId xmlns:p14="http://schemas.microsoft.com/office/powerpoint/2010/main" val="414917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98890"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Definitions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science that applies mathematical and computer science tools to support decision making.</a:t>
            </a:r>
          </a:p>
          <a:p>
            <a:r>
              <a:rPr lang="en-US" sz="2200" b="1" dirty="0">
                <a:solidFill>
                  <a:srgbClr val="307871"/>
                </a:solidFill>
                <a:latin typeface="Times New Roman" panose="02020603050405020304" pitchFamily="18" charset="0"/>
                <a:cs typeface="Times New Roman" panose="02020603050405020304" pitchFamily="18" charset="0"/>
              </a:rPr>
              <a:t>Operation Analysis is concerned with scientifically deciding how to best design and operate man-machine systems usually requiring the allocating of scarce resources. -Operations Research Society, America</a:t>
            </a:r>
          </a:p>
          <a:p>
            <a:r>
              <a:rPr lang="en-US" sz="2200" b="1" dirty="0">
                <a:solidFill>
                  <a:srgbClr val="307871"/>
                </a:solidFill>
                <a:latin typeface="Times New Roman" panose="02020603050405020304" pitchFamily="18" charset="0"/>
                <a:cs typeface="Times New Roman" panose="02020603050405020304" pitchFamily="18" charset="0"/>
              </a:rPr>
              <a:t>Operation Analysis is the art of winning wars without actually fighting. -Arthur Clarke</a:t>
            </a:r>
          </a:p>
          <a:p>
            <a:r>
              <a:rPr lang="en-US" sz="2200" b="1" dirty="0">
                <a:solidFill>
                  <a:srgbClr val="307871"/>
                </a:solidFill>
                <a:latin typeface="Times New Roman" panose="02020603050405020304" pitchFamily="18" charset="0"/>
                <a:cs typeface="Times New Roman" panose="02020603050405020304" pitchFamily="18" charset="0"/>
              </a:rPr>
              <a:t>Operation Analysis is a scientific method of providing executive departments with a quantitative basis for decision regarding the operations under their control. -Morse and </a:t>
            </a:r>
            <a:r>
              <a:rPr lang="en-US" sz="2200" b="1" dirty="0" err="1">
                <a:solidFill>
                  <a:srgbClr val="307871"/>
                </a:solidFill>
                <a:latin typeface="Times New Roman" panose="02020603050405020304" pitchFamily="18" charset="0"/>
                <a:cs typeface="Times New Roman" panose="02020603050405020304" pitchFamily="18" charset="0"/>
              </a:rPr>
              <a:t>Kimbal</a:t>
            </a:r>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Operation Analysis is the art of giving bad answers to problems where otherwise worse answers are given. -T.L. </a:t>
            </a:r>
            <a:r>
              <a:rPr lang="en-US" sz="2200" b="1" dirty="0" err="1">
                <a:solidFill>
                  <a:srgbClr val="307871"/>
                </a:solidFill>
                <a:latin typeface="Times New Roman" panose="02020603050405020304" pitchFamily="18" charset="0"/>
                <a:cs typeface="Times New Roman" panose="02020603050405020304" pitchFamily="18" charset="0"/>
              </a:rPr>
              <a:t>Satty</a:t>
            </a:r>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926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86649"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Operational Analysis Foundations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Team solving of a complex problem</a:t>
            </a:r>
          </a:p>
          <a:p>
            <a:r>
              <a:rPr lang="en-US" sz="2200" b="1" dirty="0">
                <a:solidFill>
                  <a:srgbClr val="307871"/>
                </a:solidFill>
                <a:latin typeface="Times New Roman" panose="02020603050405020304" pitchFamily="18" charset="0"/>
                <a:cs typeface="Times New Roman" panose="02020603050405020304" pitchFamily="18" charset="0"/>
              </a:rPr>
              <a:t>OA = a set of disciplines for solving various decision-making problems. Exact definition of OA is not possible. </a:t>
            </a:r>
          </a:p>
          <a:p>
            <a:r>
              <a:rPr lang="en-US" sz="2200" b="1" dirty="0">
                <a:solidFill>
                  <a:srgbClr val="307871"/>
                </a:solidFill>
                <a:latin typeface="Times New Roman" panose="02020603050405020304" pitchFamily="18" charset="0"/>
                <a:cs typeface="Times New Roman" panose="02020603050405020304" pitchFamily="18" charset="0"/>
              </a:rPr>
              <a:t>System methods for solving problems.</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026431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2009</Words>
  <Application>Microsoft Office PowerPoint</Application>
  <PresentationFormat>Widescreen</PresentationFormat>
  <Paragraphs>145</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Motiv Office</vt:lpstr>
      <vt:lpstr>Principles and Methods of Operational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 </cp:lastModifiedBy>
  <cp:revision>32</cp:revision>
  <dcterms:created xsi:type="dcterms:W3CDTF">2016-11-25T20:36:16Z</dcterms:created>
  <dcterms:modified xsi:type="dcterms:W3CDTF">2019-12-16T21:26:30Z</dcterms:modified>
</cp:coreProperties>
</file>