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312" r:id="rId4"/>
    <p:sldId id="283" r:id="rId5"/>
    <p:sldId id="284" r:id="rId6"/>
    <p:sldId id="285" r:id="rId7"/>
    <p:sldId id="286" r:id="rId8"/>
    <p:sldId id="287" r:id="rId9"/>
    <p:sldId id="270" r:id="rId10"/>
    <p:sldId id="271" r:id="rId11"/>
    <p:sldId id="272" r:id="rId12"/>
    <p:sldId id="273" r:id="rId13"/>
    <p:sldId id="274" r:id="rId14"/>
    <p:sldId id="275" r:id="rId15"/>
    <p:sldId id="276" r:id="rId16"/>
    <p:sldId id="277" r:id="rId17"/>
    <p:sldId id="278" r:id="rId18"/>
    <p:sldId id="289" r:id="rId19"/>
    <p:sldId id="290" r:id="rId20"/>
    <p:sldId id="291" r:id="rId21"/>
    <p:sldId id="292" r:id="rId22"/>
    <p:sldId id="293" r:id="rId23"/>
    <p:sldId id="294" r:id="rId24"/>
    <p:sldId id="295" r:id="rId25"/>
    <p:sldId id="288" r:id="rId26"/>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5" d="100"/>
          <a:sy n="85" d="100"/>
        </p:scale>
        <p:origin x="5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045050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119729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6399736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3986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42600217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735005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7293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3E9BAEC6-A37A-4403-B919-4854A6448652}" type="datetimeFigureOut">
              <a:rPr lang="cs-CZ" smtClean="0"/>
              <a:t>13.12.2019</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29154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3E9BAEC6-A37A-4403-B919-4854A6448652}" type="datetimeFigureOut">
              <a:rPr lang="cs-CZ" smtClean="0"/>
              <a:t>13.12.2019</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52277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3E9BAEC6-A37A-4403-B919-4854A6448652}" type="datetimeFigureOut">
              <a:rPr lang="cs-CZ" smtClean="0"/>
              <a:t>13.12.2019</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3773999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5365812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3E9BAEC6-A37A-4403-B919-4854A6448652}" type="datetimeFigureOut">
              <a:rPr lang="cs-CZ" smtClean="0"/>
              <a:t>13.12.2019</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96887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a:stretch>
        </a:blip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E9BAEC6-A37A-4403-B919-4854A6448652}" type="datetimeFigureOut">
              <a:rPr lang="cs-CZ" smtClean="0"/>
              <a:t>13.12.2019</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DA23C2D-3845-4F8C-9F64-DBE4B5B8108A}" type="slidenum">
              <a:rPr lang="cs-CZ" smtClean="0"/>
              <a:t>‹#›</a:t>
            </a:fld>
            <a:endParaRPr lang="cs-CZ"/>
          </a:p>
        </p:txBody>
      </p:sp>
    </p:spTree>
    <p:extLst>
      <p:ext uri="{BB962C8B-B14F-4D97-AF65-F5344CB8AC3E}">
        <p14:creationId xmlns:p14="http://schemas.microsoft.com/office/powerpoint/2010/main" val="420354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21.wmf"/><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264351" y="752054"/>
            <a:ext cx="2266000" cy="1744775"/>
          </a:xfrm>
          <a:prstGeom prst="rect">
            <a:avLst/>
          </a:prstGeom>
        </p:spPr>
      </p:pic>
      <p:sp>
        <p:nvSpPr>
          <p:cNvPr id="7" name="Obdélník 6"/>
          <p:cNvSpPr/>
          <p:nvPr/>
        </p:nvSpPr>
        <p:spPr>
          <a:xfrm>
            <a:off x="335360" y="356659"/>
            <a:ext cx="7488832" cy="6144683"/>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24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623392" y="932723"/>
            <a:ext cx="6816757" cy="2880320"/>
          </a:xfrm>
          <a:prstGeom prst="rect">
            <a:avLst/>
          </a:prstGeom>
        </p:spPr>
        <p:txBody>
          <a:bodyPr anchor="t">
            <a:normAutofit/>
          </a:bodyPr>
          <a:lstStyle/>
          <a:p>
            <a:r>
              <a:rPr lang="en-US" sz="5333" b="1" dirty="0">
                <a:solidFill>
                  <a:schemeClr val="bg1"/>
                </a:solidFill>
                <a:latin typeface="Times New Roman" panose="02020603050405020304" pitchFamily="18" charset="0"/>
                <a:cs typeface="Times New Roman" panose="02020603050405020304" pitchFamily="18" charset="0"/>
              </a:rPr>
              <a:t>Linear Programming I</a:t>
            </a:r>
            <a:endParaRPr lang="en-GB" sz="5333"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2351584" y="4101075"/>
            <a:ext cx="5184576" cy="1056117"/>
          </a:xfrm>
          <a:prstGeom prst="rect">
            <a:avLst/>
          </a:prstGeom>
        </p:spPr>
        <p:txBody>
          <a:bodyPr>
            <a:normAutofit/>
          </a:bodyPr>
          <a:lstStyle/>
          <a:p>
            <a:pPr marL="0" indent="0" algn="r">
              <a:buNone/>
            </a:pPr>
            <a:endParaRPr lang="en-GB" sz="1867"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9274729" y="4965171"/>
            <a:ext cx="2688299" cy="1536171"/>
          </a:xfrm>
          <a:prstGeom prst="rect">
            <a:avLst/>
          </a:prstGeom>
        </p:spPr>
        <p:txBody>
          <a:bodyPr vert="horz" lIns="121920" tIns="60960" rIns="121920" bIns="6096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GB" altLang="cs-CZ" sz="1200" b="1" dirty="0">
                <a:solidFill>
                  <a:srgbClr val="307871"/>
                </a:solidFill>
                <a:latin typeface="Times New Roman" panose="02020603050405020304" pitchFamily="18" charset="0"/>
                <a:cs typeface="Times New Roman" panose="02020603050405020304" pitchFamily="18" charset="0"/>
              </a:rPr>
              <a:t>Ing. Radom</a:t>
            </a:r>
            <a:r>
              <a:rPr lang="cs-CZ" altLang="cs-CZ" sz="1200" b="1" dirty="0" err="1">
                <a:solidFill>
                  <a:srgbClr val="307871"/>
                </a:solidFill>
                <a:latin typeface="Times New Roman" panose="02020603050405020304" pitchFamily="18" charset="0"/>
                <a:cs typeface="Times New Roman" panose="02020603050405020304" pitchFamily="18" charset="0"/>
              </a:rPr>
              <a:t>ír</a:t>
            </a:r>
            <a:r>
              <a:rPr lang="cs-CZ" altLang="cs-CZ" sz="1200" b="1" dirty="0">
                <a:solidFill>
                  <a:srgbClr val="307871"/>
                </a:solidFill>
                <a:latin typeface="Times New Roman" panose="02020603050405020304" pitchFamily="18" charset="0"/>
                <a:cs typeface="Times New Roman" panose="02020603050405020304" pitchFamily="18" charset="0"/>
              </a:rPr>
              <a:t> Perzina, Ph.D.</a:t>
            </a:r>
            <a:endParaRPr lang="en-GB" altLang="cs-CZ" sz="1200" b="1"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err="1">
                <a:solidFill>
                  <a:srgbClr val="307871"/>
                </a:solidFill>
                <a:latin typeface="Times New Roman" panose="02020603050405020304" pitchFamily="18" charset="0"/>
                <a:cs typeface="Times New Roman" panose="02020603050405020304" pitchFamily="18" charset="0"/>
              </a:rPr>
              <a:t>Operational</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Analysis</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for</a:t>
            </a:r>
            <a:r>
              <a:rPr lang="cs-CZ" altLang="cs-CZ" sz="1200" dirty="0">
                <a:solidFill>
                  <a:srgbClr val="307871"/>
                </a:solidFill>
                <a:latin typeface="Times New Roman" panose="02020603050405020304" pitchFamily="18" charset="0"/>
                <a:cs typeface="Times New Roman" panose="02020603050405020304" pitchFamily="18" charset="0"/>
              </a:rPr>
              <a:t> </a:t>
            </a:r>
            <a:r>
              <a:rPr lang="cs-CZ" altLang="cs-CZ" sz="1200" dirty="0" err="1">
                <a:solidFill>
                  <a:srgbClr val="307871"/>
                </a:solidFill>
                <a:latin typeface="Times New Roman" panose="02020603050405020304" pitchFamily="18" charset="0"/>
                <a:cs typeface="Times New Roman" panose="02020603050405020304" pitchFamily="18" charset="0"/>
              </a:rPr>
              <a:t>Economists</a:t>
            </a:r>
            <a:endParaRPr lang="en-GB" altLang="cs-CZ" sz="1200" dirty="0">
              <a:solidFill>
                <a:srgbClr val="307871"/>
              </a:solidFill>
              <a:latin typeface="Times New Roman" panose="02020603050405020304" pitchFamily="18" charset="0"/>
              <a:cs typeface="Times New Roman" panose="02020603050405020304" pitchFamily="18" charset="0"/>
            </a:endParaRPr>
          </a:p>
          <a:p>
            <a:pPr algn="r"/>
            <a:r>
              <a:rPr lang="cs-CZ" altLang="cs-CZ" sz="1200" dirty="0">
                <a:solidFill>
                  <a:srgbClr val="307871"/>
                </a:solidFill>
                <a:latin typeface="Times New Roman" panose="02020603050405020304" pitchFamily="18" charset="0"/>
                <a:cs typeface="Times New Roman" panose="02020603050405020304" pitchFamily="18" charset="0"/>
              </a:rPr>
              <a:t>INMBAOAE</a:t>
            </a:r>
            <a:endParaRPr lang="en-GB" altLang="cs-CZ" sz="12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338329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Equivalent Forms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Maximization of the function: </a:t>
            </a:r>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Minimization of the function : </a:t>
            </a:r>
            <a:r>
              <a:rPr lang="en-US" sz="2200" b="1" i="1" dirty="0">
                <a:solidFill>
                  <a:srgbClr val="307871"/>
                </a:solidFill>
                <a:latin typeface="Times New Roman" panose="02020603050405020304" pitchFamily="18" charset="0"/>
                <a:cs typeface="Times New Roman" panose="02020603050405020304" pitchFamily="18" charset="0"/>
              </a:rPr>
              <a:t>w</a:t>
            </a:r>
            <a:r>
              <a:rPr lang="en-US" sz="2200" b="1" dirty="0">
                <a:solidFill>
                  <a:srgbClr val="307871"/>
                </a:solidFill>
                <a:latin typeface="Times New Roman" panose="02020603050405020304" pitchFamily="18" charset="0"/>
                <a:cs typeface="Times New Roman" panose="02020603050405020304" pitchFamily="18" charset="0"/>
              </a:rPr>
              <a:t> = - </a:t>
            </a:r>
            <a:r>
              <a:rPr lang="en-US" sz="2200" b="1" i="1" dirty="0">
                <a:solidFill>
                  <a:srgbClr val="307871"/>
                </a:solidFill>
                <a:latin typeface="Times New Roman" panose="02020603050405020304" pitchFamily="18" charset="0"/>
                <a:cs typeface="Times New Roman" panose="02020603050405020304" pitchFamily="18" charset="0"/>
              </a:rPr>
              <a:t>f</a:t>
            </a:r>
            <a:r>
              <a:rPr lang="en-US" sz="2200" b="1" dirty="0">
                <a:solidFill>
                  <a:srgbClr val="307871"/>
                </a:solidFill>
                <a:latin typeface="Times New Roman" panose="02020603050405020304" pitchFamily="18" charset="0"/>
                <a:cs typeface="Times New Roman" panose="02020603050405020304" pitchFamily="18" charset="0"/>
              </a:rPr>
              <a:t>(</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a:t>
            </a:r>
          </a:p>
          <a:p>
            <a:r>
              <a:rPr lang="en-US" sz="2200" b="1" dirty="0">
                <a:solidFill>
                  <a:srgbClr val="307871"/>
                </a:solidFill>
                <a:latin typeface="Times New Roman" panose="02020603050405020304" pitchFamily="18" charset="0"/>
                <a:cs typeface="Times New Roman" panose="02020603050405020304" pitchFamily="18" charset="0"/>
              </a:rPr>
              <a:t>Example:</a:t>
            </a:r>
          </a:p>
          <a:p>
            <a:r>
              <a:rPr lang="en-US" sz="2200" b="1" dirty="0">
                <a:solidFill>
                  <a:srgbClr val="307871"/>
                </a:solidFill>
                <a:latin typeface="Times New Roman" panose="02020603050405020304" pitchFamily="18" charset="0"/>
                <a:cs typeface="Times New Roman" panose="02020603050405020304" pitchFamily="18" charset="0"/>
              </a:rPr>
              <a:t>Max </a:t>
            </a:r>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2</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 + 3</a:t>
            </a:r>
            <a:r>
              <a:rPr lang="en-US" sz="2200" b="1" i="1" dirty="0">
                <a:solidFill>
                  <a:srgbClr val="307871"/>
                </a:solidFill>
                <a:latin typeface="Times New Roman" panose="02020603050405020304" pitchFamily="18" charset="0"/>
                <a:cs typeface="Times New Roman" panose="02020603050405020304" pitchFamily="18" charset="0"/>
              </a:rPr>
              <a:t>y</a:t>
            </a:r>
            <a:r>
              <a:rPr lang="en-US" sz="2200" b="1" dirty="0">
                <a:solidFill>
                  <a:srgbClr val="307871"/>
                </a:solidFill>
                <a:latin typeface="Times New Roman" panose="02020603050405020304" pitchFamily="18" charset="0"/>
                <a:cs typeface="Times New Roman" panose="02020603050405020304" pitchFamily="18" charset="0"/>
              </a:rPr>
              <a:t>	          Min </a:t>
            </a:r>
            <a:r>
              <a:rPr lang="en-US" sz="2200" b="1" i="1" dirty="0">
                <a:solidFill>
                  <a:srgbClr val="307871"/>
                </a:solidFill>
                <a:latin typeface="Times New Roman" panose="02020603050405020304" pitchFamily="18" charset="0"/>
                <a:cs typeface="Times New Roman" panose="02020603050405020304" pitchFamily="18" charset="0"/>
              </a:rPr>
              <a:t>w</a:t>
            </a:r>
            <a:r>
              <a:rPr lang="en-US" sz="2200" b="1" dirty="0">
                <a:solidFill>
                  <a:srgbClr val="307871"/>
                </a:solidFill>
                <a:latin typeface="Times New Roman" panose="02020603050405020304" pitchFamily="18" charset="0"/>
                <a:cs typeface="Times New Roman" panose="02020603050405020304" pitchFamily="18" charset="0"/>
              </a:rPr>
              <a:t> = -2</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dirty="0">
                <a:solidFill>
                  <a:srgbClr val="307871"/>
                </a:solidFill>
                <a:latin typeface="Times New Roman" panose="02020603050405020304" pitchFamily="18" charset="0"/>
                <a:cs typeface="Times New Roman" panose="02020603050405020304" pitchFamily="18" charset="0"/>
              </a:rPr>
              <a:t> - 3</a:t>
            </a:r>
            <a:r>
              <a:rPr lang="en-US" sz="2200" b="1" i="1" dirty="0">
                <a:solidFill>
                  <a:srgbClr val="307871"/>
                </a:solidFill>
                <a:latin typeface="Times New Roman" panose="02020603050405020304" pitchFamily="18" charset="0"/>
                <a:cs typeface="Times New Roman" panose="02020603050405020304" pitchFamily="18" charset="0"/>
              </a:rPr>
              <a:t>y</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
        <p:nvSpPr>
          <p:cNvPr id="3" name="Šipka: obousměrná svislá 2">
            <a:extLst>
              <a:ext uri="{FF2B5EF4-FFF2-40B4-BE49-F238E27FC236}">
                <a16:creationId xmlns:a16="http://schemas.microsoft.com/office/drawing/2014/main" id="{6DCE2227-B034-4B2A-B67B-F0AC9F2EDD7E}"/>
              </a:ext>
            </a:extLst>
          </p:cNvPr>
          <p:cNvSpPr/>
          <p:nvPr/>
        </p:nvSpPr>
        <p:spPr>
          <a:xfrm>
            <a:off x="2375647" y="1891553"/>
            <a:ext cx="295835" cy="869576"/>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Šipka: obousměrná vodorovná 5">
            <a:extLst>
              <a:ext uri="{FF2B5EF4-FFF2-40B4-BE49-F238E27FC236}">
                <a16:creationId xmlns:a16="http://schemas.microsoft.com/office/drawing/2014/main" id="{4016531B-8454-450A-9C43-24CF0B7738A3}"/>
              </a:ext>
            </a:extLst>
          </p:cNvPr>
          <p:cNvSpPr/>
          <p:nvPr/>
        </p:nvSpPr>
        <p:spPr>
          <a:xfrm>
            <a:off x="2734236" y="3599870"/>
            <a:ext cx="1048870" cy="398389"/>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899718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Equivalent Forms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Example:</a:t>
            </a:r>
          </a:p>
        </p:txBody>
      </p:sp>
      <p:pic>
        <p:nvPicPr>
          <p:cNvPr id="2" name="Obrázek 1">
            <a:extLst>
              <a:ext uri="{FF2B5EF4-FFF2-40B4-BE49-F238E27FC236}">
                <a16:creationId xmlns:a16="http://schemas.microsoft.com/office/drawing/2014/main" id="{786F77D3-9714-42B8-AAE9-536109078E2E}"/>
              </a:ext>
            </a:extLst>
          </p:cNvPr>
          <p:cNvPicPr>
            <a:picLocks noChangeAspect="1"/>
          </p:cNvPicPr>
          <p:nvPr/>
        </p:nvPicPr>
        <p:blipFill>
          <a:blip r:embed="rId2"/>
          <a:stretch>
            <a:fillRect/>
          </a:stretch>
        </p:blipFill>
        <p:spPr>
          <a:xfrm>
            <a:off x="483700" y="1346655"/>
            <a:ext cx="4949361" cy="1958519"/>
          </a:xfrm>
          <a:prstGeom prst="rect">
            <a:avLst/>
          </a:prstGeom>
        </p:spPr>
      </p:pic>
      <p:pic>
        <p:nvPicPr>
          <p:cNvPr id="3" name="Obrázek 2">
            <a:extLst>
              <a:ext uri="{FF2B5EF4-FFF2-40B4-BE49-F238E27FC236}">
                <a16:creationId xmlns:a16="http://schemas.microsoft.com/office/drawing/2014/main" id="{9E6E772C-4E43-4186-9F33-349C3C076882}"/>
              </a:ext>
            </a:extLst>
          </p:cNvPr>
          <p:cNvPicPr>
            <a:picLocks noChangeAspect="1"/>
          </p:cNvPicPr>
          <p:nvPr/>
        </p:nvPicPr>
        <p:blipFill>
          <a:blip r:embed="rId3"/>
          <a:stretch>
            <a:fillRect/>
          </a:stretch>
        </p:blipFill>
        <p:spPr>
          <a:xfrm>
            <a:off x="483700" y="4406747"/>
            <a:ext cx="6262264" cy="651028"/>
          </a:xfrm>
          <a:prstGeom prst="rect">
            <a:avLst/>
          </a:prstGeom>
        </p:spPr>
      </p:pic>
    </p:spTree>
    <p:extLst>
      <p:ext uri="{BB962C8B-B14F-4D97-AF65-F5344CB8AC3E}">
        <p14:creationId xmlns:p14="http://schemas.microsoft.com/office/powerpoint/2010/main" val="36308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Equivalent Forms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Example:</a:t>
            </a:r>
          </a:p>
        </p:txBody>
      </p:sp>
      <p:pic>
        <p:nvPicPr>
          <p:cNvPr id="2" name="Obrázek 1">
            <a:extLst>
              <a:ext uri="{FF2B5EF4-FFF2-40B4-BE49-F238E27FC236}">
                <a16:creationId xmlns:a16="http://schemas.microsoft.com/office/drawing/2014/main" id="{F19DA210-7FBF-4D72-A5B1-AB285EB44DF3}"/>
              </a:ext>
            </a:extLst>
          </p:cNvPr>
          <p:cNvPicPr>
            <a:picLocks noChangeAspect="1"/>
          </p:cNvPicPr>
          <p:nvPr/>
        </p:nvPicPr>
        <p:blipFill>
          <a:blip r:embed="rId2"/>
          <a:stretch>
            <a:fillRect/>
          </a:stretch>
        </p:blipFill>
        <p:spPr>
          <a:xfrm>
            <a:off x="251520" y="1470212"/>
            <a:ext cx="7443394" cy="1958788"/>
          </a:xfrm>
          <a:prstGeom prst="rect">
            <a:avLst/>
          </a:prstGeom>
        </p:spPr>
      </p:pic>
      <p:pic>
        <p:nvPicPr>
          <p:cNvPr id="3" name="Obrázek 2">
            <a:extLst>
              <a:ext uri="{FF2B5EF4-FFF2-40B4-BE49-F238E27FC236}">
                <a16:creationId xmlns:a16="http://schemas.microsoft.com/office/drawing/2014/main" id="{D5AC25ED-D53B-48D6-82B8-6A92A115FDC0}"/>
              </a:ext>
            </a:extLst>
          </p:cNvPr>
          <p:cNvPicPr>
            <a:picLocks noChangeAspect="1"/>
          </p:cNvPicPr>
          <p:nvPr/>
        </p:nvPicPr>
        <p:blipFill>
          <a:blip r:embed="rId3"/>
          <a:stretch>
            <a:fillRect/>
          </a:stretch>
        </p:blipFill>
        <p:spPr>
          <a:xfrm>
            <a:off x="395535" y="4402438"/>
            <a:ext cx="8463561" cy="760112"/>
          </a:xfrm>
          <a:prstGeom prst="rect">
            <a:avLst/>
          </a:prstGeom>
        </p:spPr>
      </p:pic>
    </p:spTree>
    <p:extLst>
      <p:ext uri="{BB962C8B-B14F-4D97-AF65-F5344CB8AC3E}">
        <p14:creationId xmlns:p14="http://schemas.microsoft.com/office/powerpoint/2010/main" val="1622123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283603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Equivalent Forms </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Example:</a:t>
            </a:r>
          </a:p>
        </p:txBody>
      </p:sp>
      <p:pic>
        <p:nvPicPr>
          <p:cNvPr id="2" name="Obrázek 1">
            <a:extLst>
              <a:ext uri="{FF2B5EF4-FFF2-40B4-BE49-F238E27FC236}">
                <a16:creationId xmlns:a16="http://schemas.microsoft.com/office/drawing/2014/main" id="{9E2EC2D0-6726-4E39-82A9-6B2F54E63699}"/>
              </a:ext>
            </a:extLst>
          </p:cNvPr>
          <p:cNvPicPr>
            <a:picLocks noChangeAspect="1"/>
          </p:cNvPicPr>
          <p:nvPr/>
        </p:nvPicPr>
        <p:blipFill>
          <a:blip r:embed="rId2"/>
          <a:stretch>
            <a:fillRect/>
          </a:stretch>
        </p:blipFill>
        <p:spPr>
          <a:xfrm>
            <a:off x="251519" y="1226408"/>
            <a:ext cx="9496639" cy="2307367"/>
          </a:xfrm>
          <a:prstGeom prst="rect">
            <a:avLst/>
          </a:prstGeom>
        </p:spPr>
      </p:pic>
      <p:pic>
        <p:nvPicPr>
          <p:cNvPr id="3" name="Obrázek 2">
            <a:extLst>
              <a:ext uri="{FF2B5EF4-FFF2-40B4-BE49-F238E27FC236}">
                <a16:creationId xmlns:a16="http://schemas.microsoft.com/office/drawing/2014/main" id="{D339668B-A179-4006-BFFA-34B7692AE180}"/>
              </a:ext>
            </a:extLst>
          </p:cNvPr>
          <p:cNvPicPr>
            <a:picLocks noChangeAspect="1"/>
          </p:cNvPicPr>
          <p:nvPr/>
        </p:nvPicPr>
        <p:blipFill>
          <a:blip r:embed="rId3"/>
          <a:stretch>
            <a:fillRect/>
          </a:stretch>
        </p:blipFill>
        <p:spPr>
          <a:xfrm>
            <a:off x="328373" y="4587218"/>
            <a:ext cx="7435591" cy="800570"/>
          </a:xfrm>
          <a:prstGeom prst="rect">
            <a:avLst/>
          </a:prstGeom>
        </p:spPr>
      </p:pic>
    </p:spTree>
    <p:extLst>
      <p:ext uri="{BB962C8B-B14F-4D97-AF65-F5344CB8AC3E}">
        <p14:creationId xmlns:p14="http://schemas.microsoft.com/office/powerpoint/2010/main" val="2617502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7133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Alternative Formulation LP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Sum notation</a:t>
            </a:r>
          </a:p>
        </p:txBody>
      </p:sp>
      <p:pic>
        <p:nvPicPr>
          <p:cNvPr id="2" name="Obrázek 1">
            <a:extLst>
              <a:ext uri="{FF2B5EF4-FFF2-40B4-BE49-F238E27FC236}">
                <a16:creationId xmlns:a16="http://schemas.microsoft.com/office/drawing/2014/main" id="{B471ADDE-C93F-4FB4-9273-C0E883CBF682}"/>
              </a:ext>
            </a:extLst>
          </p:cNvPr>
          <p:cNvPicPr>
            <a:picLocks noChangeAspect="1"/>
          </p:cNvPicPr>
          <p:nvPr/>
        </p:nvPicPr>
        <p:blipFill>
          <a:blip r:embed="rId2"/>
          <a:stretch>
            <a:fillRect/>
          </a:stretch>
        </p:blipFill>
        <p:spPr>
          <a:xfrm>
            <a:off x="251519" y="2059167"/>
            <a:ext cx="4970843" cy="3598683"/>
          </a:xfrm>
          <a:prstGeom prst="rect">
            <a:avLst/>
          </a:prstGeom>
        </p:spPr>
      </p:pic>
    </p:spTree>
    <p:extLst>
      <p:ext uri="{BB962C8B-B14F-4D97-AF65-F5344CB8AC3E}">
        <p14:creationId xmlns:p14="http://schemas.microsoft.com/office/powerpoint/2010/main" val="30256223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17133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Alternative Formulation LP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Vector notation</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B966F853-910E-4D67-913E-9E9A976D0390}"/>
              </a:ext>
            </a:extLst>
          </p:cNvPr>
          <p:cNvPicPr>
            <a:picLocks noChangeAspect="1"/>
          </p:cNvPicPr>
          <p:nvPr/>
        </p:nvPicPr>
        <p:blipFill>
          <a:blip r:embed="rId2"/>
          <a:stretch>
            <a:fillRect/>
          </a:stretch>
        </p:blipFill>
        <p:spPr>
          <a:xfrm>
            <a:off x="395536" y="2070651"/>
            <a:ext cx="4464862" cy="2625174"/>
          </a:xfrm>
          <a:prstGeom prst="rect">
            <a:avLst/>
          </a:prstGeom>
        </p:spPr>
      </p:pic>
    </p:spTree>
    <p:extLst>
      <p:ext uri="{BB962C8B-B14F-4D97-AF65-F5344CB8AC3E}">
        <p14:creationId xmlns:p14="http://schemas.microsoft.com/office/powerpoint/2010/main" val="31263972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7237879"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Interpretation of Basic Elements of LP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Feasible solution: </a:t>
            </a:r>
            <a:r>
              <a:rPr lang="en-US" sz="2200" dirty="0">
                <a:solidFill>
                  <a:srgbClr val="307871"/>
                </a:solidFill>
                <a:latin typeface="Times New Roman" panose="02020603050405020304" pitchFamily="18" charset="0"/>
                <a:cs typeface="Times New Roman" panose="02020603050405020304" pitchFamily="18" charset="0"/>
              </a:rPr>
              <a:t>Solution, i.e. the vector that satisfy all constraints. Every other solution is called the infeasible solution. </a:t>
            </a: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Optimal solution: </a:t>
            </a:r>
            <a:r>
              <a:rPr lang="en-US" sz="2200" dirty="0">
                <a:solidFill>
                  <a:srgbClr val="307871"/>
                </a:solidFill>
                <a:latin typeface="Times New Roman" panose="02020603050405020304" pitchFamily="18" charset="0"/>
                <a:cs typeface="Times New Roman" panose="02020603050405020304" pitchFamily="18" charset="0"/>
              </a:rPr>
              <a:t>The feasible solution with maximal (minimal) value of the objective function</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208368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576387"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Some Feasible and Infeasible Solutions of the LP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AE5AE4DB-2BF4-41DC-9251-D007F1769F9B}"/>
              </a:ext>
            </a:extLst>
          </p:cNvPr>
          <p:cNvPicPr>
            <a:picLocks noChangeAspect="1"/>
          </p:cNvPicPr>
          <p:nvPr/>
        </p:nvPicPr>
        <p:blipFill>
          <a:blip r:embed="rId2"/>
          <a:stretch>
            <a:fillRect/>
          </a:stretch>
        </p:blipFill>
        <p:spPr>
          <a:xfrm>
            <a:off x="323572" y="1373347"/>
            <a:ext cx="8648978" cy="4911384"/>
          </a:xfrm>
          <a:prstGeom prst="rect">
            <a:avLst/>
          </a:prstGeom>
        </p:spPr>
      </p:pic>
    </p:spTree>
    <p:extLst>
      <p:ext uri="{BB962C8B-B14F-4D97-AF65-F5344CB8AC3E}">
        <p14:creationId xmlns:p14="http://schemas.microsoft.com/office/powerpoint/2010/main" val="15112743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0281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Depiction of the Constraint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93B37EE1-5A27-46B4-8ABE-4F2E6B3D7D07}"/>
              </a:ext>
            </a:extLst>
          </p:cNvPr>
          <p:cNvPicPr>
            <a:picLocks noChangeAspect="1"/>
          </p:cNvPicPr>
          <p:nvPr/>
        </p:nvPicPr>
        <p:blipFill>
          <a:blip r:embed="rId2"/>
          <a:stretch>
            <a:fillRect/>
          </a:stretch>
        </p:blipFill>
        <p:spPr>
          <a:xfrm>
            <a:off x="395536" y="1226408"/>
            <a:ext cx="6859228" cy="4923380"/>
          </a:xfrm>
          <a:prstGeom prst="rect">
            <a:avLst/>
          </a:prstGeom>
        </p:spPr>
      </p:pic>
    </p:spTree>
    <p:extLst>
      <p:ext uri="{BB962C8B-B14F-4D97-AF65-F5344CB8AC3E}">
        <p14:creationId xmlns:p14="http://schemas.microsoft.com/office/powerpoint/2010/main" val="145835212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0281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Depiction of the Constraint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B8EC7993-1F65-420E-92C3-9A9133D6A13C}"/>
              </a:ext>
            </a:extLst>
          </p:cNvPr>
          <p:cNvPicPr>
            <a:picLocks noChangeAspect="1"/>
          </p:cNvPicPr>
          <p:nvPr/>
        </p:nvPicPr>
        <p:blipFill>
          <a:blip r:embed="rId2"/>
          <a:stretch>
            <a:fillRect/>
          </a:stretch>
        </p:blipFill>
        <p:spPr>
          <a:xfrm>
            <a:off x="271387" y="1226408"/>
            <a:ext cx="7132402" cy="5021992"/>
          </a:xfrm>
          <a:prstGeom prst="rect">
            <a:avLst/>
          </a:prstGeom>
        </p:spPr>
      </p:pic>
    </p:spTree>
    <p:extLst>
      <p:ext uri="{BB962C8B-B14F-4D97-AF65-F5344CB8AC3E}">
        <p14:creationId xmlns:p14="http://schemas.microsoft.com/office/powerpoint/2010/main" val="1563489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241593"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Outline of the lecture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Transform the economical model to the mathematical model</a:t>
            </a:r>
          </a:p>
          <a:p>
            <a:r>
              <a:rPr lang="en-US" sz="2200" b="1" dirty="0">
                <a:solidFill>
                  <a:srgbClr val="307871"/>
                </a:solidFill>
                <a:latin typeface="Times New Roman" panose="02020603050405020304" pitchFamily="18" charset="0"/>
                <a:cs typeface="Times New Roman" panose="02020603050405020304" pitchFamily="18" charset="0"/>
              </a:rPr>
              <a:t>Compounds of mathematical model</a:t>
            </a:r>
          </a:p>
          <a:p>
            <a:r>
              <a:rPr lang="en-US" sz="2200" b="1" dirty="0">
                <a:solidFill>
                  <a:srgbClr val="307871"/>
                </a:solidFill>
                <a:latin typeface="Times New Roman" panose="02020603050405020304" pitchFamily="18" charset="0"/>
                <a:cs typeface="Times New Roman" panose="02020603050405020304" pitchFamily="18" charset="0"/>
              </a:rPr>
              <a:t>Basic terms concerning the Linear Programming (LP)</a:t>
            </a:r>
          </a:p>
          <a:p>
            <a:r>
              <a:rPr lang="en-US" sz="2200" b="1" dirty="0">
                <a:solidFill>
                  <a:srgbClr val="307871"/>
                </a:solidFill>
                <a:latin typeface="Times New Roman" panose="02020603050405020304" pitchFamily="18" charset="0"/>
                <a:cs typeface="Times New Roman" panose="02020603050405020304" pitchFamily="18" charset="0"/>
              </a:rPr>
              <a:t>Graphically depict the set of feasible solutions of the LP problem with two variables</a:t>
            </a:r>
          </a:p>
          <a:p>
            <a:r>
              <a:rPr lang="en-US" sz="2200" b="1" dirty="0">
                <a:solidFill>
                  <a:srgbClr val="307871"/>
                </a:solidFill>
                <a:latin typeface="Times New Roman" panose="02020603050405020304" pitchFamily="18" charset="0"/>
                <a:cs typeface="Times New Roman" panose="02020603050405020304" pitchFamily="18" charset="0"/>
              </a:rPr>
              <a:t>Solving the LP problem</a:t>
            </a:r>
          </a:p>
        </p:txBody>
      </p:sp>
    </p:spTree>
    <p:extLst>
      <p:ext uri="{BB962C8B-B14F-4D97-AF65-F5344CB8AC3E}">
        <p14:creationId xmlns:p14="http://schemas.microsoft.com/office/powerpoint/2010/main" val="30080279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02816"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Depiction of the Constraint</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05057965-93AD-41EC-8440-8A978251D303}"/>
              </a:ext>
            </a:extLst>
          </p:cNvPr>
          <p:cNvPicPr>
            <a:picLocks noChangeAspect="1"/>
          </p:cNvPicPr>
          <p:nvPr/>
        </p:nvPicPr>
        <p:blipFill>
          <a:blip r:embed="rId2"/>
          <a:stretch>
            <a:fillRect/>
          </a:stretch>
        </p:blipFill>
        <p:spPr>
          <a:xfrm>
            <a:off x="251520" y="1226408"/>
            <a:ext cx="6758880" cy="4962949"/>
          </a:xfrm>
          <a:prstGeom prst="rect">
            <a:avLst/>
          </a:prstGeom>
        </p:spPr>
      </p:pic>
    </p:spTree>
    <p:extLst>
      <p:ext uri="{BB962C8B-B14F-4D97-AF65-F5344CB8AC3E}">
        <p14:creationId xmlns:p14="http://schemas.microsoft.com/office/powerpoint/2010/main" val="1535770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8234947"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Depiction of the Set of All Feasible Solutions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6" name="Picture 5">
            <a:extLst>
              <a:ext uri="{FF2B5EF4-FFF2-40B4-BE49-F238E27FC236}">
                <a16:creationId xmlns:a16="http://schemas.microsoft.com/office/drawing/2014/main" id="{A3993859-4800-44C6-9FDA-51D79142514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1057835"/>
            <a:ext cx="8134946" cy="4930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38198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638082"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Graphical Solution of the LP Problem</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6" name="Picture 6">
            <a:extLst>
              <a:ext uri="{FF2B5EF4-FFF2-40B4-BE49-F238E27FC236}">
                <a16:creationId xmlns:a16="http://schemas.microsoft.com/office/drawing/2014/main" id="{410142CC-32D5-486E-9725-B526BD1841D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519" y="1098176"/>
            <a:ext cx="7520489" cy="49709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6496667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113353"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Points to Remember</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fr-FR" sz="2200" b="1" dirty="0">
                <a:solidFill>
                  <a:srgbClr val="307871"/>
                </a:solidFill>
                <a:latin typeface="Times New Roman" panose="02020603050405020304" pitchFamily="18" charset="0"/>
                <a:cs typeface="Times New Roman" panose="02020603050405020304" pitchFamily="18" charset="0"/>
              </a:rPr>
              <a:t>Objective Function</a:t>
            </a:r>
          </a:p>
          <a:p>
            <a:r>
              <a:rPr lang="fr-FR" sz="2200" b="1" dirty="0">
                <a:solidFill>
                  <a:srgbClr val="307871"/>
                </a:solidFill>
                <a:latin typeface="Times New Roman" panose="02020603050405020304" pitchFamily="18" charset="0"/>
                <a:cs typeface="Times New Roman" panose="02020603050405020304" pitchFamily="18" charset="0"/>
              </a:rPr>
              <a:t>Profit Coefficients</a:t>
            </a:r>
          </a:p>
          <a:p>
            <a:r>
              <a:rPr lang="fr-FR" sz="2200" b="1" dirty="0">
                <a:solidFill>
                  <a:srgbClr val="307871"/>
                </a:solidFill>
                <a:latin typeface="Times New Roman" panose="02020603050405020304" pitchFamily="18" charset="0"/>
                <a:cs typeface="Times New Roman" panose="02020603050405020304" pitchFamily="18" charset="0"/>
              </a:rPr>
              <a:t>Constraints</a:t>
            </a:r>
          </a:p>
          <a:p>
            <a:r>
              <a:rPr lang="fr-FR" sz="2200" b="1" dirty="0">
                <a:solidFill>
                  <a:srgbClr val="307871"/>
                </a:solidFill>
                <a:latin typeface="Times New Roman" panose="02020603050405020304" pitchFamily="18" charset="0"/>
                <a:cs typeface="Times New Roman" panose="02020603050405020304" pitchFamily="18" charset="0"/>
              </a:rPr>
              <a:t>Structural Coefficients</a:t>
            </a:r>
          </a:p>
          <a:p>
            <a:r>
              <a:rPr lang="fr-FR" sz="2200" b="1" dirty="0">
                <a:solidFill>
                  <a:srgbClr val="307871"/>
                </a:solidFill>
                <a:latin typeface="Times New Roman" panose="02020603050405020304" pitchFamily="18" charset="0"/>
                <a:cs typeface="Times New Roman" panose="02020603050405020304" pitchFamily="18" charset="0"/>
              </a:rPr>
              <a:t>Feasible Solution</a:t>
            </a:r>
          </a:p>
          <a:p>
            <a:r>
              <a:rPr lang="fr-FR" sz="2200" b="1" dirty="0">
                <a:solidFill>
                  <a:srgbClr val="307871"/>
                </a:solidFill>
                <a:latin typeface="Times New Roman" panose="02020603050405020304" pitchFamily="18" charset="0"/>
                <a:cs typeface="Times New Roman" panose="02020603050405020304" pitchFamily="18" charset="0"/>
              </a:rPr>
              <a:t>Optimal Solution</a:t>
            </a:r>
          </a:p>
        </p:txBody>
      </p:sp>
    </p:spTree>
    <p:extLst>
      <p:ext uri="{BB962C8B-B14F-4D97-AF65-F5344CB8AC3E}">
        <p14:creationId xmlns:p14="http://schemas.microsoft.com/office/powerpoint/2010/main" val="25148960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619354" cy="523220"/>
          </a:xfrm>
          <a:prstGeom prst="rect">
            <a:avLst/>
          </a:prstGeom>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GB" sz="2800" b="0" i="0" u="none" strike="noStrike" kern="0" cap="none" spc="0" normalizeH="0" baseline="0" dirty="0">
                <a:ln>
                  <a:noFill/>
                </a:ln>
                <a:solidFill>
                  <a:srgbClr val="307871"/>
                </a:solidFill>
                <a:effectLst/>
                <a:uLnTx/>
                <a:uFillTx/>
                <a:latin typeface="Times New Roman"/>
                <a:ea typeface="+mj-ea"/>
                <a:cs typeface="+mj-cs"/>
              </a:rPr>
              <a:t>Questions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What is linear programming?</a:t>
            </a:r>
          </a:p>
          <a:p>
            <a:r>
              <a:rPr lang="en-US" sz="2200" b="1" dirty="0">
                <a:solidFill>
                  <a:srgbClr val="307871"/>
                </a:solidFill>
                <a:latin typeface="Times New Roman" panose="02020603050405020304" pitchFamily="18" charset="0"/>
                <a:cs typeface="Times New Roman" panose="02020603050405020304" pitchFamily="18" charset="0"/>
              </a:rPr>
              <a:t>What is the difference between feasible and optimal solution?</a:t>
            </a:r>
          </a:p>
          <a:p>
            <a:r>
              <a:rPr lang="en-US" sz="2200" b="1" dirty="0">
                <a:solidFill>
                  <a:srgbClr val="307871"/>
                </a:solidFill>
                <a:latin typeface="Times New Roman" panose="02020603050405020304" pitchFamily="18" charset="0"/>
                <a:cs typeface="Times New Roman" panose="02020603050405020304" pitchFamily="18" charset="0"/>
              </a:rPr>
              <a:t>What is objective function?</a:t>
            </a:r>
          </a:p>
          <a:p>
            <a:r>
              <a:rPr lang="en-US" sz="2200" b="1" dirty="0">
                <a:solidFill>
                  <a:srgbClr val="307871"/>
                </a:solidFill>
                <a:latin typeface="Times New Roman" panose="02020603050405020304" pitchFamily="18" charset="0"/>
                <a:cs typeface="Times New Roman" panose="02020603050405020304" pitchFamily="18" charset="0"/>
              </a:rPr>
              <a:t>Is the condition of non-negativity obligatory?</a:t>
            </a:r>
          </a:p>
          <a:p>
            <a:r>
              <a:rPr lang="en-US" sz="2200" b="1" dirty="0">
                <a:solidFill>
                  <a:srgbClr val="307871"/>
                </a:solidFill>
                <a:latin typeface="Times New Roman" panose="02020603050405020304" pitchFamily="18" charset="0"/>
                <a:cs typeface="Times New Roman" panose="02020603050405020304" pitchFamily="18" charset="0"/>
              </a:rPr>
              <a:t>Describe structural coefficients</a:t>
            </a:r>
          </a:p>
        </p:txBody>
      </p:sp>
    </p:spTree>
    <p:extLst>
      <p:ext uri="{BB962C8B-B14F-4D97-AF65-F5344CB8AC3E}">
        <p14:creationId xmlns:p14="http://schemas.microsoft.com/office/powerpoint/2010/main" val="17444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7" name="Zástupný symbol pro obsah 2"/>
          <p:cNvSpPr txBox="1">
            <a:spLocks/>
          </p:cNvSpPr>
          <p:nvPr/>
        </p:nvSpPr>
        <p:spPr>
          <a:xfrm>
            <a:off x="587188" y="2584453"/>
            <a:ext cx="110176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en-US" sz="6000" b="1" dirty="0">
                <a:solidFill>
                  <a:srgbClr val="002060"/>
                </a:solidFill>
                <a:latin typeface="Times New Roman" panose="02020603050405020304" pitchFamily="18" charset="0"/>
                <a:cs typeface="Times New Roman" panose="02020603050405020304" pitchFamily="18" charset="0"/>
              </a:rPr>
              <a:t>Thank you for your attention</a:t>
            </a:r>
            <a:endParaRPr lang="en-US" altLang="cs-CZ" sz="60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8089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541847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Introduction to Linear Programming</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A Linear Programming model seeks to maximize or minimize a linear function, subject to a set of linear constraints.</a:t>
            </a:r>
          </a:p>
          <a:p>
            <a:r>
              <a:rPr lang="en-US" sz="2200" b="1" dirty="0">
                <a:solidFill>
                  <a:srgbClr val="307871"/>
                </a:solidFill>
                <a:latin typeface="Times New Roman" panose="02020603050405020304" pitchFamily="18" charset="0"/>
                <a:cs typeface="Times New Roman" panose="02020603050405020304" pitchFamily="18" charset="0"/>
              </a:rPr>
              <a:t>The linear model consists of the following</a:t>
            </a:r>
            <a:br>
              <a:rPr lang="en-US" sz="2200" b="1" dirty="0">
                <a:solidFill>
                  <a:srgbClr val="307871"/>
                </a:solidFill>
                <a:latin typeface="Times New Roman" panose="02020603050405020304" pitchFamily="18" charset="0"/>
                <a:cs typeface="Times New Roman" panose="02020603050405020304" pitchFamily="18" charset="0"/>
              </a:rPr>
            </a:br>
            <a:r>
              <a:rPr lang="en-US" sz="2200" b="1" dirty="0">
                <a:solidFill>
                  <a:srgbClr val="307871"/>
                </a:solidFill>
                <a:latin typeface="Times New Roman" panose="02020603050405020304" pitchFamily="18" charset="0"/>
                <a:cs typeface="Times New Roman" panose="02020603050405020304" pitchFamily="18" charset="0"/>
              </a:rPr>
              <a:t>components:</a:t>
            </a:r>
          </a:p>
          <a:p>
            <a:pPr lvl="1"/>
            <a:r>
              <a:rPr lang="en-US" sz="1800" b="1" dirty="0">
                <a:solidFill>
                  <a:srgbClr val="307871"/>
                </a:solidFill>
                <a:latin typeface="Times New Roman" panose="02020603050405020304" pitchFamily="18" charset="0"/>
                <a:cs typeface="Times New Roman" panose="02020603050405020304" pitchFamily="18" charset="0"/>
              </a:rPr>
              <a:t>A set of decision variables.</a:t>
            </a:r>
          </a:p>
          <a:p>
            <a:pPr lvl="1"/>
            <a:r>
              <a:rPr lang="en-US" sz="1800" b="1" dirty="0">
                <a:solidFill>
                  <a:srgbClr val="307871"/>
                </a:solidFill>
                <a:latin typeface="Times New Roman" panose="02020603050405020304" pitchFamily="18" charset="0"/>
                <a:cs typeface="Times New Roman" panose="02020603050405020304" pitchFamily="18" charset="0"/>
              </a:rPr>
              <a:t>An objective function.</a:t>
            </a:r>
          </a:p>
          <a:p>
            <a:pPr lvl="1"/>
            <a:r>
              <a:rPr lang="en-US" sz="1800" b="1" dirty="0">
                <a:solidFill>
                  <a:srgbClr val="307871"/>
                </a:solidFill>
                <a:latin typeface="Times New Roman" panose="02020603050405020304" pitchFamily="18" charset="0"/>
                <a:cs typeface="Times New Roman" panose="02020603050405020304" pitchFamily="18" charset="0"/>
              </a:rPr>
              <a:t>A set of constraints.</a:t>
            </a:r>
          </a:p>
          <a:p>
            <a:r>
              <a:rPr lang="en-US" sz="2200" b="1" dirty="0">
                <a:solidFill>
                  <a:srgbClr val="307871"/>
                </a:solidFill>
                <a:latin typeface="Times New Roman" panose="02020603050405020304" pitchFamily="18" charset="0"/>
                <a:cs typeface="Times New Roman" panose="02020603050405020304" pitchFamily="18" charset="0"/>
              </a:rPr>
              <a:t>The Importance of Linear Programming</a:t>
            </a:r>
          </a:p>
          <a:p>
            <a:pPr lvl="1"/>
            <a:r>
              <a:rPr lang="en-US" sz="1800" b="1" dirty="0">
                <a:solidFill>
                  <a:srgbClr val="307871"/>
                </a:solidFill>
                <a:latin typeface="Times New Roman" panose="02020603050405020304" pitchFamily="18" charset="0"/>
                <a:cs typeface="Times New Roman" panose="02020603050405020304" pitchFamily="18" charset="0"/>
              </a:rPr>
              <a:t>Many real world problems lend themselves to linear  programming modeling. </a:t>
            </a:r>
          </a:p>
          <a:p>
            <a:pPr lvl="1"/>
            <a:r>
              <a:rPr lang="en-US" sz="1800" b="1" dirty="0">
                <a:solidFill>
                  <a:srgbClr val="307871"/>
                </a:solidFill>
                <a:latin typeface="Times New Roman" panose="02020603050405020304" pitchFamily="18" charset="0"/>
                <a:cs typeface="Times New Roman" panose="02020603050405020304" pitchFamily="18" charset="0"/>
              </a:rPr>
              <a:t>Many real world problems can be approximated by linear models.</a:t>
            </a:r>
          </a:p>
        </p:txBody>
      </p:sp>
    </p:spTree>
    <p:extLst>
      <p:ext uri="{BB962C8B-B14F-4D97-AF65-F5344CB8AC3E}">
        <p14:creationId xmlns:p14="http://schemas.microsoft.com/office/powerpoint/2010/main" val="23090336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459054"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Example</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The firm plan production of two kinds of feeding mixtures. The capacity of rice is 270 tons, corn 100 tons and oat 60 tons. It is necessary to abide the ratio of the compounds according to the following table:</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The profit from selling 1 ton of mixture I is 2000 Euro and for the mixture II the profit is 3000 Euro/t. How much of each mixture should the firm produce to maximize the profit?</a:t>
            </a:r>
          </a:p>
        </p:txBody>
      </p:sp>
      <p:pic>
        <p:nvPicPr>
          <p:cNvPr id="2" name="Obrázek 1">
            <a:extLst>
              <a:ext uri="{FF2B5EF4-FFF2-40B4-BE49-F238E27FC236}">
                <a16:creationId xmlns:a16="http://schemas.microsoft.com/office/drawing/2014/main" id="{275BE7A8-54A9-417D-BD62-28D4CD1B634B}"/>
              </a:ext>
            </a:extLst>
          </p:cNvPr>
          <p:cNvPicPr>
            <a:picLocks noChangeAspect="1"/>
          </p:cNvPicPr>
          <p:nvPr/>
        </p:nvPicPr>
        <p:blipFill>
          <a:blip r:embed="rId2"/>
          <a:stretch>
            <a:fillRect/>
          </a:stretch>
        </p:blipFill>
        <p:spPr>
          <a:xfrm>
            <a:off x="981047" y="2741647"/>
            <a:ext cx="6477904" cy="2181529"/>
          </a:xfrm>
          <a:prstGeom prst="rect">
            <a:avLst/>
          </a:prstGeom>
        </p:spPr>
      </p:pic>
    </p:spTree>
    <p:extLst>
      <p:ext uri="{BB962C8B-B14F-4D97-AF65-F5344CB8AC3E}">
        <p14:creationId xmlns:p14="http://schemas.microsoft.com/office/powerpoint/2010/main" val="414963684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6397905" cy="523220"/>
          </a:xfrm>
          <a:prstGeom prst="rect">
            <a:avLst/>
          </a:prstGeom>
        </p:spPr>
        <p:txBody>
          <a:bodyPr wrap="none">
            <a:spAutoFit/>
          </a:bodyPr>
          <a:lstStyle/>
          <a:p>
            <a:pPr lvl="0">
              <a:defRPr/>
            </a:pPr>
            <a:r>
              <a:rPr lang="en-US" sz="2800" kern="0" dirty="0">
                <a:solidFill>
                  <a:srgbClr val="307871"/>
                </a:solidFill>
                <a:latin typeface="Times New Roman"/>
                <a:ea typeface="+mj-ea"/>
                <a:cs typeface="+mj-cs"/>
              </a:rPr>
              <a:t>Transformation to the Mathematical Model</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2 processes: </a:t>
            </a:r>
          </a:p>
          <a:p>
            <a:r>
              <a:rPr lang="en-US" sz="2200" b="1" dirty="0">
                <a:solidFill>
                  <a:srgbClr val="307871"/>
                </a:solidFill>
                <a:latin typeface="Times New Roman" panose="02020603050405020304" pitchFamily="18" charset="0"/>
                <a:cs typeface="Times New Roman" panose="02020603050405020304" pitchFamily="18" charset="0"/>
              </a:rPr>
              <a:t>1. Production of the mixture I of quantity </a:t>
            </a:r>
            <a:r>
              <a:rPr lang="cs-CZ" altLang="cs-CZ" sz="2000" b="1" i="1" dirty="0">
                <a:solidFill>
                  <a:schemeClr val="accent2"/>
                </a:solidFill>
              </a:rPr>
              <a:t>x</a:t>
            </a:r>
            <a:r>
              <a:rPr lang="cs-CZ" altLang="cs-CZ" sz="2000" b="1" baseline="-25000" dirty="0">
                <a:solidFill>
                  <a:schemeClr val="accent2"/>
                </a:solidFill>
              </a:rPr>
              <a:t>1 </a:t>
            </a:r>
            <a:r>
              <a:rPr lang="cs-CZ" altLang="cs-CZ" sz="2000" b="1" dirty="0">
                <a:solidFill>
                  <a:schemeClr val="accent2"/>
                </a:solidFill>
                <a:sym typeface="Symbol" panose="05050102010706020507" pitchFamily="18" charset="2"/>
              </a:rPr>
              <a:t> 0</a:t>
            </a:r>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2. Production of the mixture II of quantity </a:t>
            </a:r>
            <a:r>
              <a:rPr lang="cs-CZ" altLang="cs-CZ" sz="2000" b="1" i="1" dirty="0">
                <a:solidFill>
                  <a:schemeClr val="accent2"/>
                </a:solidFill>
              </a:rPr>
              <a:t>x</a:t>
            </a:r>
            <a:r>
              <a:rPr lang="cs-CZ" altLang="cs-CZ" sz="2000" b="1" baseline="-25000" dirty="0">
                <a:solidFill>
                  <a:schemeClr val="accent2"/>
                </a:solidFill>
              </a:rPr>
              <a:t>2 </a:t>
            </a:r>
            <a:r>
              <a:rPr lang="cs-CZ" altLang="cs-CZ" sz="2000" b="1" dirty="0">
                <a:solidFill>
                  <a:schemeClr val="accent2"/>
                </a:solidFill>
                <a:sym typeface="Symbol" panose="05050102010706020507" pitchFamily="18" charset="2"/>
              </a:rPr>
              <a:t> 0</a:t>
            </a:r>
            <a:endParaRPr lang="cs-CZ" altLang="cs-CZ" sz="2000" b="1" baseline="-25000" dirty="0">
              <a:solidFill>
                <a:schemeClr val="accent2"/>
              </a:solidFill>
            </a:endParaRPr>
          </a:p>
          <a:p>
            <a:r>
              <a:rPr lang="en-US" sz="2200" b="1" dirty="0">
                <a:solidFill>
                  <a:srgbClr val="307871"/>
                </a:solidFill>
                <a:latin typeface="Times New Roman" panose="02020603050405020304" pitchFamily="18" charset="0"/>
                <a:cs typeface="Times New Roman" panose="02020603050405020304" pitchFamily="18" charset="0"/>
              </a:rPr>
              <a:t>3 sources (factors): Rice, Corn, Oat</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484D0DDA-5E7F-4AF6-9C90-2CCE80AAFDCC}"/>
              </a:ext>
            </a:extLst>
          </p:cNvPr>
          <p:cNvPicPr>
            <a:picLocks noChangeAspect="1"/>
          </p:cNvPicPr>
          <p:nvPr/>
        </p:nvPicPr>
        <p:blipFill>
          <a:blip r:embed="rId2"/>
          <a:stretch>
            <a:fillRect/>
          </a:stretch>
        </p:blipFill>
        <p:spPr>
          <a:xfrm>
            <a:off x="1733140" y="3262141"/>
            <a:ext cx="5868219" cy="2448267"/>
          </a:xfrm>
          <a:prstGeom prst="rect">
            <a:avLst/>
          </a:prstGeom>
        </p:spPr>
      </p:pic>
    </p:spTree>
    <p:extLst>
      <p:ext uri="{BB962C8B-B14F-4D97-AF65-F5344CB8AC3E}">
        <p14:creationId xmlns:p14="http://schemas.microsoft.com/office/powerpoint/2010/main" val="1755644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396935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Effectiveness of processes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1 t of the mixture I gains profit  2000 Euro</a:t>
            </a:r>
          </a:p>
          <a:p>
            <a:r>
              <a:rPr lang="en-US" sz="2200" b="1" dirty="0">
                <a:solidFill>
                  <a:srgbClr val="307871"/>
                </a:solidFill>
                <a:latin typeface="Times New Roman" panose="02020603050405020304" pitchFamily="18" charset="0"/>
                <a:cs typeface="Times New Roman" panose="02020603050405020304" pitchFamily="18" charset="0"/>
              </a:rPr>
              <a:t>1 t of the mixture II gains profit 3000 Euro</a:t>
            </a: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i="1" dirty="0">
                <a:solidFill>
                  <a:srgbClr val="307871"/>
                </a:solidFill>
                <a:latin typeface="Times New Roman" panose="02020603050405020304" pitchFamily="18" charset="0"/>
                <a:cs typeface="Times New Roman" panose="02020603050405020304" pitchFamily="18" charset="0"/>
              </a:rPr>
              <a:t>z</a:t>
            </a:r>
            <a:r>
              <a:rPr lang="en-US" sz="2200" b="1" dirty="0">
                <a:solidFill>
                  <a:srgbClr val="307871"/>
                </a:solidFill>
                <a:latin typeface="Times New Roman" panose="02020603050405020304" pitchFamily="18" charset="0"/>
                <a:cs typeface="Times New Roman" panose="02020603050405020304" pitchFamily="18" charset="0"/>
              </a:rPr>
              <a:t> = 2000</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+ 3000</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 total profit</a:t>
            </a:r>
          </a:p>
          <a:p>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1</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t</a:t>
            </a:r>
            <a:r>
              <a:rPr lang="en-US" sz="2200" b="1" dirty="0">
                <a:solidFill>
                  <a:srgbClr val="307871"/>
                </a:solidFill>
                <a:latin typeface="Times New Roman" panose="02020603050405020304" pitchFamily="18" charset="0"/>
                <a:cs typeface="Times New Roman" panose="02020603050405020304" pitchFamily="18" charset="0"/>
              </a:rPr>
              <a:t> of the mixture I </a:t>
            </a:r>
          </a:p>
          <a:p>
            <a:r>
              <a:rPr lang="en-US" sz="2200" b="1" dirty="0">
                <a:solidFill>
                  <a:srgbClr val="307871"/>
                </a:solidFill>
                <a:latin typeface="Times New Roman" panose="02020603050405020304" pitchFamily="18" charset="0"/>
                <a:cs typeface="Times New Roman" panose="02020603050405020304" pitchFamily="18" charset="0"/>
              </a:rPr>
              <a:t>	- </a:t>
            </a:r>
            <a:r>
              <a:rPr lang="en-US" sz="2200" b="1" i="1" dirty="0">
                <a:solidFill>
                  <a:srgbClr val="307871"/>
                </a:solidFill>
                <a:latin typeface="Times New Roman" panose="02020603050405020304" pitchFamily="18" charset="0"/>
                <a:cs typeface="Times New Roman" panose="02020603050405020304" pitchFamily="18" charset="0"/>
              </a:rPr>
              <a:t>x</a:t>
            </a:r>
            <a:r>
              <a:rPr lang="en-US" sz="2200" b="1" baseline="-25000" dirty="0">
                <a:solidFill>
                  <a:srgbClr val="307871"/>
                </a:solidFill>
                <a:latin typeface="Times New Roman" panose="02020603050405020304" pitchFamily="18" charset="0"/>
                <a:cs typeface="Times New Roman" panose="02020603050405020304" pitchFamily="18" charset="0"/>
              </a:rPr>
              <a:t>2</a:t>
            </a:r>
            <a:r>
              <a:rPr lang="en-US" sz="2200" b="1" dirty="0">
                <a:solidFill>
                  <a:srgbClr val="307871"/>
                </a:solidFill>
                <a:latin typeface="Times New Roman" panose="02020603050405020304" pitchFamily="18" charset="0"/>
                <a:cs typeface="Times New Roman" panose="02020603050405020304" pitchFamily="18" charset="0"/>
              </a:rPr>
              <a:t> </a:t>
            </a:r>
            <a:r>
              <a:rPr lang="en-US" sz="2200" b="1" i="1" dirty="0">
                <a:solidFill>
                  <a:srgbClr val="307871"/>
                </a:solidFill>
                <a:latin typeface="Times New Roman" panose="02020603050405020304" pitchFamily="18" charset="0"/>
                <a:cs typeface="Times New Roman" panose="02020603050405020304" pitchFamily="18" charset="0"/>
              </a:rPr>
              <a:t>t</a:t>
            </a:r>
            <a:r>
              <a:rPr lang="en-US" sz="2200" b="1" dirty="0">
                <a:solidFill>
                  <a:srgbClr val="307871"/>
                </a:solidFill>
                <a:latin typeface="Times New Roman" panose="02020603050405020304" pitchFamily="18" charset="0"/>
                <a:cs typeface="Times New Roman" panose="02020603050405020304" pitchFamily="18" charset="0"/>
              </a:rPr>
              <a:t> of the mixture II </a:t>
            </a:r>
          </a:p>
          <a:p>
            <a:endParaRPr lang="en-US" sz="2200" b="1"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79736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1818126"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Constraints</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Main constraints:</a:t>
            </a: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endParaRPr lang="en-US" sz="2200" b="1" dirty="0">
              <a:solidFill>
                <a:srgbClr val="307871"/>
              </a:solidFill>
              <a:latin typeface="Times New Roman" panose="02020603050405020304" pitchFamily="18" charset="0"/>
              <a:cs typeface="Times New Roman" panose="02020603050405020304" pitchFamily="18" charset="0"/>
            </a:endParaRPr>
          </a:p>
          <a:p>
            <a:r>
              <a:rPr lang="en-US" sz="2200" b="1" dirty="0">
                <a:solidFill>
                  <a:srgbClr val="307871"/>
                </a:solidFill>
                <a:latin typeface="Times New Roman" panose="02020603050405020304" pitchFamily="18" charset="0"/>
                <a:cs typeface="Times New Roman" panose="02020603050405020304" pitchFamily="18" charset="0"/>
              </a:rPr>
              <a:t>Conditions of non-negativity: </a:t>
            </a:r>
            <a:r>
              <a:rPr lang="cs-CZ" altLang="cs-CZ" sz="2400" i="1" dirty="0"/>
              <a:t>x</a:t>
            </a:r>
            <a:r>
              <a:rPr lang="cs-CZ" altLang="cs-CZ" sz="2400" baseline="-25000" dirty="0"/>
              <a:t>1 </a:t>
            </a:r>
            <a:r>
              <a:rPr lang="cs-CZ" altLang="cs-CZ" sz="2400" dirty="0">
                <a:sym typeface="Symbol" panose="05050102010706020507" pitchFamily="18" charset="2"/>
              </a:rPr>
              <a:t> 0, </a:t>
            </a:r>
            <a:r>
              <a:rPr lang="cs-CZ" altLang="cs-CZ" sz="2400" i="1" dirty="0"/>
              <a:t>x</a:t>
            </a:r>
            <a:r>
              <a:rPr lang="cs-CZ" altLang="cs-CZ" sz="2400" baseline="-25000" dirty="0"/>
              <a:t>2 </a:t>
            </a:r>
            <a:r>
              <a:rPr lang="cs-CZ" altLang="cs-CZ" sz="2400" dirty="0">
                <a:sym typeface="Symbol" panose="05050102010706020507" pitchFamily="18" charset="2"/>
              </a:rPr>
              <a:t> 0</a:t>
            </a:r>
            <a:endParaRPr lang="cs-CZ" altLang="cs-CZ" sz="2400" dirty="0"/>
          </a:p>
          <a:p>
            <a:endParaRPr lang="en-US" sz="2200" b="1" dirty="0">
              <a:solidFill>
                <a:srgbClr val="307871"/>
              </a:solidFill>
              <a:latin typeface="Times New Roman" panose="02020603050405020304" pitchFamily="18" charset="0"/>
              <a:cs typeface="Times New Roman" panose="02020603050405020304" pitchFamily="18" charset="0"/>
            </a:endParaRPr>
          </a:p>
        </p:txBody>
      </p:sp>
      <p:pic>
        <p:nvPicPr>
          <p:cNvPr id="2" name="Obrázek 1">
            <a:extLst>
              <a:ext uri="{FF2B5EF4-FFF2-40B4-BE49-F238E27FC236}">
                <a16:creationId xmlns:a16="http://schemas.microsoft.com/office/drawing/2014/main" id="{946DEED2-F1D5-4092-98C2-E3C773CB6B32}"/>
              </a:ext>
            </a:extLst>
          </p:cNvPr>
          <p:cNvPicPr>
            <a:picLocks noChangeAspect="1"/>
          </p:cNvPicPr>
          <p:nvPr/>
        </p:nvPicPr>
        <p:blipFill>
          <a:blip r:embed="rId2"/>
          <a:stretch>
            <a:fillRect/>
          </a:stretch>
        </p:blipFill>
        <p:spPr>
          <a:xfrm>
            <a:off x="550983" y="1836987"/>
            <a:ext cx="8223694" cy="3039813"/>
          </a:xfrm>
          <a:prstGeom prst="rect">
            <a:avLst/>
          </a:prstGeom>
        </p:spPr>
      </p:pic>
    </p:spTree>
    <p:extLst>
      <p:ext uri="{BB962C8B-B14F-4D97-AF65-F5344CB8AC3E}">
        <p14:creationId xmlns:p14="http://schemas.microsoft.com/office/powerpoint/2010/main" val="39694000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078361"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Mathematical Model of LP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2 processes, 3 sources (factors)</a:t>
            </a:r>
          </a:p>
        </p:txBody>
      </p:sp>
      <p:pic>
        <p:nvPicPr>
          <p:cNvPr id="2" name="Obrázek 1">
            <a:extLst>
              <a:ext uri="{FF2B5EF4-FFF2-40B4-BE49-F238E27FC236}">
                <a16:creationId xmlns:a16="http://schemas.microsoft.com/office/drawing/2014/main" id="{A9C23127-0AA7-4E8B-996C-3A3DE646F47C}"/>
              </a:ext>
            </a:extLst>
          </p:cNvPr>
          <p:cNvPicPr>
            <a:picLocks noChangeAspect="1"/>
          </p:cNvPicPr>
          <p:nvPr/>
        </p:nvPicPr>
        <p:blipFill>
          <a:blip r:embed="rId2"/>
          <a:stretch>
            <a:fillRect/>
          </a:stretch>
        </p:blipFill>
        <p:spPr>
          <a:xfrm>
            <a:off x="712045" y="2034418"/>
            <a:ext cx="5552299" cy="3353369"/>
          </a:xfrm>
          <a:prstGeom prst="rect">
            <a:avLst/>
          </a:prstGeom>
        </p:spPr>
      </p:pic>
    </p:spTree>
    <p:extLst>
      <p:ext uri="{BB962C8B-B14F-4D97-AF65-F5344CB8AC3E}">
        <p14:creationId xmlns:p14="http://schemas.microsoft.com/office/powerpoint/2010/main" val="1064080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251520" y="195486"/>
            <a:ext cx="4536504" cy="507703"/>
          </a:xfrm>
          <a:prstGeom prst="rect">
            <a:avLst/>
          </a:prstGeom>
        </p:spPr>
        <p:txBody>
          <a:bodyPr vert="horz" lIns="91440" tIns="45720" rIns="91440" bIns="45720" rtlCol="0" anchor="b">
            <a:normAutofit fontScale="5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dirty="0"/>
          </a:p>
        </p:txBody>
      </p:sp>
      <p:sp>
        <p:nvSpPr>
          <p:cNvPr id="5" name="Obdélník 4"/>
          <p:cNvSpPr/>
          <p:nvPr/>
        </p:nvSpPr>
        <p:spPr>
          <a:xfrm>
            <a:off x="251520" y="449337"/>
            <a:ext cx="4913525" cy="523220"/>
          </a:xfrm>
          <a:prstGeom prst="rect">
            <a:avLst/>
          </a:prstGeom>
        </p:spPr>
        <p:txBody>
          <a:bodyPr wrap="none">
            <a:spAutoFit/>
          </a:bodyPr>
          <a:lstStyle/>
          <a:p>
            <a:pPr lvl="0">
              <a:defRPr/>
            </a:pPr>
            <a:r>
              <a:rPr lang="en-GB" sz="2800" kern="0" dirty="0">
                <a:solidFill>
                  <a:srgbClr val="307871"/>
                </a:solidFill>
                <a:latin typeface="Times New Roman"/>
                <a:ea typeface="+mj-ea"/>
                <a:cs typeface="+mj-cs"/>
              </a:rPr>
              <a:t>General Mathematical Model LP</a:t>
            </a:r>
            <a:endParaRPr kumimoji="0" lang="en-GB" sz="2800" b="0" i="0" u="none" strike="noStrike" kern="0" cap="none" spc="0" normalizeH="0" baseline="0" dirty="0">
              <a:ln>
                <a:noFill/>
              </a:ln>
              <a:solidFill>
                <a:sysClr val="windowText" lastClr="000000"/>
              </a:solidFill>
              <a:effectLst/>
              <a:uLnTx/>
              <a:uFillTx/>
            </a:endParaRPr>
          </a:p>
        </p:txBody>
      </p:sp>
      <p:sp>
        <p:nvSpPr>
          <p:cNvPr id="8" name="Zástupný symbol pro obsah 2"/>
          <p:cNvSpPr txBox="1">
            <a:spLocks/>
          </p:cNvSpPr>
          <p:nvPr/>
        </p:nvSpPr>
        <p:spPr>
          <a:xfrm>
            <a:off x="395536" y="1470212"/>
            <a:ext cx="8280920" cy="4518211"/>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2200" b="1" dirty="0">
                <a:solidFill>
                  <a:srgbClr val="307871"/>
                </a:solidFill>
                <a:latin typeface="Times New Roman" panose="02020603050405020304" pitchFamily="18" charset="0"/>
                <a:cs typeface="Times New Roman" panose="02020603050405020304" pitchFamily="18" charset="0"/>
              </a:rPr>
              <a:t>n processes, m sources (factors)</a:t>
            </a:r>
          </a:p>
        </p:txBody>
      </p:sp>
      <p:pic>
        <p:nvPicPr>
          <p:cNvPr id="2" name="Obrázek 1">
            <a:extLst>
              <a:ext uri="{FF2B5EF4-FFF2-40B4-BE49-F238E27FC236}">
                <a16:creationId xmlns:a16="http://schemas.microsoft.com/office/drawing/2014/main" id="{DEE86187-255F-408E-ACAC-6F310726EF8C}"/>
              </a:ext>
            </a:extLst>
          </p:cNvPr>
          <p:cNvPicPr>
            <a:picLocks noChangeAspect="1"/>
          </p:cNvPicPr>
          <p:nvPr/>
        </p:nvPicPr>
        <p:blipFill>
          <a:blip r:embed="rId2"/>
          <a:stretch>
            <a:fillRect/>
          </a:stretch>
        </p:blipFill>
        <p:spPr>
          <a:xfrm>
            <a:off x="508740" y="2000126"/>
            <a:ext cx="7096329" cy="3817968"/>
          </a:xfrm>
          <a:prstGeom prst="rect">
            <a:avLst/>
          </a:prstGeom>
        </p:spPr>
      </p:pic>
    </p:spTree>
    <p:extLst>
      <p:ext uri="{BB962C8B-B14F-4D97-AF65-F5344CB8AC3E}">
        <p14:creationId xmlns:p14="http://schemas.microsoft.com/office/powerpoint/2010/main" val="4291785411"/>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229</TotalTime>
  <Words>550</Words>
  <Application>Microsoft Office PowerPoint</Application>
  <PresentationFormat>Širokoúhlá obrazovka</PresentationFormat>
  <Paragraphs>115</Paragraphs>
  <Slides>25</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25</vt:i4>
      </vt:variant>
    </vt:vector>
  </HeadingPairs>
  <TitlesOfParts>
    <vt:vector size="30" baseType="lpstr">
      <vt:lpstr>Arial</vt:lpstr>
      <vt:lpstr>Calibri</vt:lpstr>
      <vt:lpstr>Calibri Light</vt:lpstr>
      <vt:lpstr>Times New Roman</vt:lpstr>
      <vt:lpstr>Motiv Office</vt:lpstr>
      <vt:lpstr>Linear Programming I</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Roman Šperka</dc:creator>
  <cp:lastModifiedBy> </cp:lastModifiedBy>
  <cp:revision>34</cp:revision>
  <dcterms:created xsi:type="dcterms:W3CDTF">2016-11-25T20:36:16Z</dcterms:created>
  <dcterms:modified xsi:type="dcterms:W3CDTF">2019-12-13T22:04:37Z</dcterms:modified>
</cp:coreProperties>
</file>