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3" r:id="rId4"/>
    <p:sldId id="313" r:id="rId5"/>
    <p:sldId id="314" r:id="rId6"/>
    <p:sldId id="284" r:id="rId7"/>
    <p:sldId id="316" r:id="rId8"/>
    <p:sldId id="318" r:id="rId9"/>
    <p:sldId id="315" r:id="rId10"/>
    <p:sldId id="317" r:id="rId11"/>
    <p:sldId id="319" r:id="rId12"/>
    <p:sldId id="323" r:id="rId13"/>
    <p:sldId id="322" r:id="rId14"/>
    <p:sldId id="324" r:id="rId15"/>
    <p:sldId id="321" r:id="rId16"/>
    <p:sldId id="312" r:id="rId17"/>
    <p:sldId id="285" r:id="rId18"/>
    <p:sldId id="286" r:id="rId19"/>
    <p:sldId id="287" r:id="rId20"/>
    <p:sldId id="270" r:id="rId21"/>
    <p:sldId id="325" r:id="rId22"/>
    <p:sldId id="272" r:id="rId23"/>
    <p:sldId id="326" r:id="rId24"/>
    <p:sldId id="271" r:id="rId25"/>
    <p:sldId id="288"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15.12.2019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15.12.2019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15.12.2019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15.12.2019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en-US" sz="5333" b="1" dirty="0">
                <a:solidFill>
                  <a:schemeClr val="bg1"/>
                </a:solidFill>
                <a:latin typeface="Times New Roman" panose="02020603050405020304" pitchFamily="18" charset="0"/>
                <a:cs typeface="Times New Roman" panose="02020603050405020304" pitchFamily="18" charset="0"/>
              </a:rPr>
              <a:t>Integer Linear Programming</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altLang="cs-CZ" sz="1200" b="1" dirty="0">
                <a:solidFill>
                  <a:srgbClr val="307871"/>
                </a:solidFill>
                <a:latin typeface="Times New Roman" panose="02020603050405020304" pitchFamily="18" charset="0"/>
                <a:cs typeface="Times New Roman" panose="02020603050405020304" pitchFamily="18" charset="0"/>
              </a:rPr>
              <a:t>Ing. Radom</a:t>
            </a:r>
            <a:r>
              <a:rPr lang="cs-CZ" altLang="cs-CZ" sz="1200" b="1" dirty="0" err="1">
                <a:solidFill>
                  <a:srgbClr val="307871"/>
                </a:solidFill>
                <a:latin typeface="Times New Roman" panose="02020603050405020304" pitchFamily="18" charset="0"/>
                <a:cs typeface="Times New Roman" panose="02020603050405020304" pitchFamily="18" charset="0"/>
              </a:rPr>
              <a:t>ír</a:t>
            </a:r>
            <a:r>
              <a:rPr lang="cs-CZ" altLang="cs-CZ" sz="1200" b="1" dirty="0">
                <a:solidFill>
                  <a:srgbClr val="307871"/>
                </a:solidFill>
                <a:latin typeface="Times New Roman" panose="02020603050405020304" pitchFamily="18" charset="0"/>
                <a:cs typeface="Times New Roman" panose="02020603050405020304" pitchFamily="18" charset="0"/>
              </a:rPr>
              <a:t> Perzina,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err="1">
                <a:solidFill>
                  <a:srgbClr val="307871"/>
                </a:solidFill>
                <a:latin typeface="Times New Roman" panose="02020603050405020304" pitchFamily="18" charset="0"/>
                <a:cs typeface="Times New Roman" panose="02020603050405020304" pitchFamily="18" charset="0"/>
              </a:rPr>
              <a:t>Operational</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Analysis</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for</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Economists</a:t>
            </a:r>
            <a:endParaRPr lang="en-GB"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INMBAOAE</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80577" cy="523220"/>
          </a:xfrm>
          <a:prstGeom prst="rect">
            <a:avLst/>
          </a:prstGeom>
        </p:spPr>
        <p:txBody>
          <a:bodyPr wrap="none">
            <a:spAutoFit/>
          </a:bodyPr>
          <a:lstStyle/>
          <a:p>
            <a:pPr lvl="0">
              <a:defRPr/>
            </a:pPr>
            <a:r>
              <a:rPr lang="en-GB" sz="2800" kern="0" dirty="0">
                <a:solidFill>
                  <a:srgbClr val="307871"/>
                </a:solidFill>
                <a:latin typeface="Times New Roman"/>
              </a:rPr>
              <a:t>Branch and bound method</a:t>
            </a:r>
            <a:endParaRPr lang="en-GB" sz="2800" kern="0" dirty="0">
              <a:solidFill>
                <a:sysClr val="windowText" lastClr="000000"/>
              </a:solidFill>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FATHOMED SUBPROBLEM / NODE: A problem is said to be fathomed if any one of the following three conditions is true:</a:t>
            </a:r>
          </a:p>
          <a:p>
            <a:pPr lvl="1"/>
            <a:r>
              <a:rPr lang="en-US" sz="1800" b="1" dirty="0">
                <a:solidFill>
                  <a:srgbClr val="307871"/>
                </a:solidFill>
                <a:latin typeface="Times New Roman" panose="02020603050405020304" pitchFamily="18" charset="0"/>
                <a:cs typeface="Times New Roman" panose="02020603050405020304" pitchFamily="18" charset="0"/>
              </a:rPr>
              <a:t>The values of the decision variables of the problem are integer.</a:t>
            </a:r>
          </a:p>
          <a:p>
            <a:pPr lvl="1"/>
            <a:r>
              <a:rPr lang="en-US" sz="1800" b="1" dirty="0">
                <a:solidFill>
                  <a:srgbClr val="307871"/>
                </a:solidFill>
                <a:latin typeface="Times New Roman" panose="02020603050405020304" pitchFamily="18" charset="0"/>
                <a:cs typeface="Times New Roman" panose="02020603050405020304" pitchFamily="18" charset="0"/>
              </a:rPr>
              <a:t>The upper bound of the problem which has non–integer values for its decision variables is not greater than the current best lower bound.</a:t>
            </a:r>
          </a:p>
          <a:p>
            <a:pPr lvl="1"/>
            <a:r>
              <a:rPr lang="en-US" sz="1800" b="1" dirty="0">
                <a:solidFill>
                  <a:srgbClr val="307871"/>
                </a:solidFill>
                <a:latin typeface="Times New Roman" panose="02020603050405020304" pitchFamily="18" charset="0"/>
                <a:cs typeface="Times New Roman" panose="02020603050405020304" pitchFamily="18" charset="0"/>
              </a:rPr>
              <a:t>The problem has infeasible solution. This means that further branching from this type of fathomed nodes is not necessary.</a:t>
            </a:r>
          </a:p>
          <a:p>
            <a:r>
              <a:rPr lang="en-US" sz="2200" b="1" dirty="0">
                <a:solidFill>
                  <a:srgbClr val="307871"/>
                </a:solidFill>
                <a:latin typeface="Times New Roman" panose="02020603050405020304" pitchFamily="18" charset="0"/>
                <a:cs typeface="Times New Roman" panose="02020603050405020304" pitchFamily="18" charset="0"/>
              </a:rPr>
              <a:t>CURRENT BEST LOWER BOUND: This is the best lower bound (highest in the case of maximization problem and lowest in the case of minimization problem) among the lower bounds of all the fathomed nodes. Initially, it is assumed as infinity for the root node.</a:t>
            </a:r>
          </a:p>
        </p:txBody>
      </p:sp>
    </p:spTree>
    <p:extLst>
      <p:ext uri="{BB962C8B-B14F-4D97-AF65-F5344CB8AC3E}">
        <p14:creationId xmlns:p14="http://schemas.microsoft.com/office/powerpoint/2010/main" val="2934079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99575" cy="523220"/>
          </a:xfrm>
          <a:prstGeom prst="rect">
            <a:avLst/>
          </a:prstGeom>
        </p:spPr>
        <p:txBody>
          <a:bodyPr wrap="none">
            <a:spAutoFit/>
          </a:bodyPr>
          <a:lstStyle/>
          <a:p>
            <a:pPr lvl="0">
              <a:defRPr/>
            </a:pPr>
            <a:r>
              <a:rPr lang="en-GB" sz="2800" kern="0" dirty="0">
                <a:solidFill>
                  <a:srgbClr val="307871"/>
                </a:solidFill>
                <a:latin typeface="Times New Roman"/>
              </a:rPr>
              <a:t>Branch and bound algorithm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Solve the given linear programming problem graphically or using iterative method. Set, the current best lower bound ZB as ∞.</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Check, Whether the problem has integer solution. If yes, print the current solution as the optimal solution and stop; Otherwise go to Step–3.</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Identify the variable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k</a:t>
            </a:r>
            <a:r>
              <a:rPr lang="en-US" sz="2200" b="1" dirty="0">
                <a:solidFill>
                  <a:srgbClr val="307871"/>
                </a:solidFill>
                <a:latin typeface="Times New Roman" panose="02020603050405020304" pitchFamily="18" charset="0"/>
                <a:cs typeface="Times New Roman" panose="02020603050405020304" pitchFamily="18" charset="0"/>
              </a:rPr>
              <a:t> which has the maximum fractional part as the branching variable. (In case of tie, select the variable which has the highest objective function coefficient.)</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Create two more problems by including each of the following constraints to the current problem and solve them.</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a.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k</a:t>
            </a:r>
            <a:r>
              <a:rPr lang="en-US" sz="2200" b="1" dirty="0">
                <a:solidFill>
                  <a:srgbClr val="307871"/>
                </a:solidFill>
                <a:latin typeface="Times New Roman" panose="02020603050405020304" pitchFamily="18" charset="0"/>
                <a:cs typeface="Times New Roman" panose="02020603050405020304" pitchFamily="18" charset="0"/>
              </a:rPr>
              <a:t> ≤ Integer part of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k</a:t>
            </a:r>
            <a:endParaRPr lang="en-US" sz="2200" b="1" i="1" baseline="-25000" dirty="0">
              <a:solidFill>
                <a:srgbClr val="307871"/>
              </a:solidFill>
              <a:latin typeface="Times New Roman" panose="02020603050405020304" pitchFamily="18" charset="0"/>
              <a:cs typeface="Times New Roman" panose="02020603050405020304" pitchFamily="18" charset="0"/>
            </a:endParaRP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b.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k</a:t>
            </a:r>
            <a:r>
              <a:rPr lang="en-US" sz="2200" b="1" dirty="0">
                <a:solidFill>
                  <a:srgbClr val="307871"/>
                </a:solidFill>
                <a:latin typeface="Times New Roman" panose="02020603050405020304" pitchFamily="18" charset="0"/>
                <a:cs typeface="Times New Roman" panose="02020603050405020304" pitchFamily="18" charset="0"/>
              </a:rPr>
              <a:t> ≥ Next Integer of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k</a:t>
            </a:r>
            <a:endParaRPr lang="en-US" sz="2200" b="1" i="1" baseline="-25000"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7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99575" cy="523220"/>
          </a:xfrm>
          <a:prstGeom prst="rect">
            <a:avLst/>
          </a:prstGeom>
        </p:spPr>
        <p:txBody>
          <a:bodyPr wrap="none">
            <a:spAutoFit/>
          </a:bodyPr>
          <a:lstStyle/>
          <a:p>
            <a:pPr lvl="0">
              <a:defRPr/>
            </a:pPr>
            <a:r>
              <a:rPr lang="en-GB" sz="2800" kern="0" dirty="0">
                <a:solidFill>
                  <a:srgbClr val="307871"/>
                </a:solidFill>
                <a:latin typeface="Times New Roman"/>
              </a:rPr>
              <a:t>Branch and bound algorithm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5"/>
            </a:pPr>
            <a:r>
              <a:rPr lang="en-US" sz="2200" b="1" dirty="0">
                <a:solidFill>
                  <a:srgbClr val="307871"/>
                </a:solidFill>
                <a:latin typeface="Times New Roman" panose="02020603050405020304" pitchFamily="18" charset="0"/>
                <a:cs typeface="Times New Roman" panose="02020603050405020304" pitchFamily="18" charset="0"/>
              </a:rPr>
              <a:t>If any one of the new sub-problems has infeasible solution or fully integer values for the decision variables, the corresponding node is fathomed. If a new node has integer values for the decision variables, update the current best lower bound as the lower bound of that node if its lower bound is greater than the previous current best lower bound.</a:t>
            </a:r>
          </a:p>
          <a:p>
            <a:pPr marL="457200" indent="-457200">
              <a:buFont typeface="+mj-lt"/>
              <a:buAutoNum type="arabicPeriod" startAt="5"/>
            </a:pPr>
            <a:r>
              <a:rPr lang="en-US" sz="2200" b="1" dirty="0">
                <a:solidFill>
                  <a:srgbClr val="307871"/>
                </a:solidFill>
                <a:latin typeface="Times New Roman" panose="02020603050405020304" pitchFamily="18" charset="0"/>
                <a:cs typeface="Times New Roman" panose="02020603050405020304" pitchFamily="18" charset="0"/>
              </a:rPr>
              <a:t>Are all terminal nodes fathomed? If answer is yes, go to step–7; otherwise, identify the node with the highest lower bound and go to step–3.</a:t>
            </a:r>
          </a:p>
          <a:p>
            <a:pPr marL="457200" indent="-457200">
              <a:buFont typeface="+mj-lt"/>
              <a:buAutoNum type="arabicPeriod" startAt="5"/>
            </a:pPr>
            <a:r>
              <a:rPr lang="en-US" sz="2200" b="1" dirty="0">
                <a:solidFill>
                  <a:srgbClr val="307871"/>
                </a:solidFill>
                <a:latin typeface="Times New Roman" panose="02020603050405020304" pitchFamily="18" charset="0"/>
                <a:cs typeface="Times New Roman" panose="02020603050405020304" pitchFamily="18" charset="0"/>
              </a:rPr>
              <a:t>Select the solution of the problem with respect to the fathomed node whose lower bound is equal to the current best lower bound as the optimal solution.</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6972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180992"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The Additive algorithm for Zero–One integer programming problems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Convert the problem into the minimization form with all “≥” type constraints &amp; all the coefficients of the objective function must be in positive form.</a:t>
            </a:r>
          </a:p>
          <a:p>
            <a:r>
              <a:rPr lang="en-US" sz="2200" b="1" dirty="0">
                <a:solidFill>
                  <a:srgbClr val="307871"/>
                </a:solidFill>
                <a:latin typeface="Times New Roman" panose="02020603050405020304" pitchFamily="18" charset="0"/>
                <a:cs typeface="Times New Roman" panose="02020603050405020304" pitchFamily="18" charset="0"/>
              </a:rPr>
              <a:t>Define a new variable </a:t>
            </a:r>
            <a:r>
              <a:rPr lang="en-US" sz="2200" b="1" i="1" dirty="0" err="1">
                <a:solidFill>
                  <a:srgbClr val="307871"/>
                </a:solidFill>
                <a:latin typeface="Times New Roman" panose="02020603050405020304" pitchFamily="18" charset="0"/>
                <a:cs typeface="Times New Roman" panose="02020603050405020304" pitchFamily="18" charset="0"/>
              </a:rPr>
              <a:t>Y</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such that </a:t>
            </a:r>
            <a:r>
              <a:rPr lang="en-US" sz="2200" b="1" i="1" dirty="0" err="1">
                <a:solidFill>
                  <a:srgbClr val="307871"/>
                </a:solidFill>
                <a:latin typeface="Times New Roman" panose="02020603050405020304" pitchFamily="18" charset="0"/>
                <a:cs typeface="Times New Roman" panose="02020603050405020304" pitchFamily="18" charset="0"/>
              </a:rPr>
              <a:t>Y</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“if </a:t>
            </a:r>
            <a:r>
              <a:rPr lang="en-US" sz="2200" b="1" i="1" dirty="0" err="1">
                <a:solidFill>
                  <a:srgbClr val="307871"/>
                </a:solidFill>
                <a:latin typeface="Times New Roman" panose="02020603050405020304" pitchFamily="18" charset="0"/>
                <a:cs typeface="Times New Roman" panose="02020603050405020304" pitchFamily="18" charset="0"/>
              </a:rPr>
              <a:t>C</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 0 in the minimization problem” </a:t>
            </a:r>
            <a:r>
              <a:rPr lang="en-US" sz="2200" b="1" i="1" dirty="0" err="1">
                <a:solidFill>
                  <a:srgbClr val="307871"/>
                </a:solidFill>
                <a:latin typeface="Times New Roman" panose="02020603050405020304" pitchFamily="18" charset="0"/>
                <a:cs typeface="Times New Roman" panose="02020603050405020304" pitchFamily="18" charset="0"/>
              </a:rPr>
              <a:t>Y</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 1–</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“if </a:t>
            </a:r>
            <a:r>
              <a:rPr lang="en-US" sz="2200" b="1" i="1" dirty="0" err="1">
                <a:solidFill>
                  <a:srgbClr val="307871"/>
                </a:solidFill>
                <a:latin typeface="Times New Roman" panose="02020603050405020304" pitchFamily="18" charset="0"/>
                <a:cs typeface="Times New Roman" panose="02020603050405020304" pitchFamily="18" charset="0"/>
              </a:rPr>
              <a:t>C</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 0 in the minimization problem” Where </a:t>
            </a:r>
            <a:r>
              <a:rPr lang="en-US" sz="2200" b="1" i="1" dirty="0" err="1">
                <a:solidFill>
                  <a:srgbClr val="307871"/>
                </a:solidFill>
                <a:latin typeface="Times New Roman" panose="02020603050405020304" pitchFamily="18" charset="0"/>
                <a:cs typeface="Times New Roman" panose="02020603050405020304" pitchFamily="18" charset="0"/>
              </a:rPr>
              <a:t>Y</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is the binary variable in objective function as well as constraints. Slack variables </a:t>
            </a:r>
            <a:r>
              <a:rPr lang="en-US" sz="2200" b="1" i="1" dirty="0">
                <a:solidFill>
                  <a:srgbClr val="307871"/>
                </a:solidFill>
                <a:latin typeface="Times New Roman" panose="02020603050405020304" pitchFamily="18" charset="0"/>
                <a:cs typeface="Times New Roman" panose="02020603050405020304" pitchFamily="18" charset="0"/>
              </a:rPr>
              <a:t>S</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can be now added to constraints to put them into equality form.</a:t>
            </a:r>
          </a:p>
          <a:p>
            <a:r>
              <a:rPr lang="en-US" sz="2200" b="1" dirty="0">
                <a:solidFill>
                  <a:srgbClr val="307871"/>
                </a:solidFill>
                <a:latin typeface="Times New Roman" panose="02020603050405020304" pitchFamily="18" charset="0"/>
                <a:cs typeface="Times New Roman" panose="02020603050405020304" pitchFamily="18" charset="0"/>
              </a:rPr>
              <a:t>A Branch &amp; Bound procedure is used to solve the 0–1 programming problem. </a:t>
            </a:r>
          </a:p>
          <a:p>
            <a:r>
              <a:rPr lang="en-US" sz="2200" b="1" dirty="0">
                <a:solidFill>
                  <a:srgbClr val="307871"/>
                </a:solidFill>
                <a:latin typeface="Times New Roman" panose="02020603050405020304" pitchFamily="18" charset="0"/>
                <a:cs typeface="Times New Roman" panose="02020603050405020304" pitchFamily="18" charset="0"/>
              </a:rPr>
              <a:t>SOLUTION VECTOR (S): A set of binary variables picked for the solution to be fixed (i.e.: either (“+” or “1”) or (“–” or “0”). Initially it always be a NULL set.</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0079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180992"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The Additive algorithm for Zero–One integer programming problems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VIOLATED CONSTRAINT VECTOR (V): All those constraints which are not feasible at particular solution. </a:t>
            </a:r>
          </a:p>
          <a:p>
            <a:r>
              <a:rPr lang="en-US" sz="2200" b="1" dirty="0">
                <a:solidFill>
                  <a:srgbClr val="307871"/>
                </a:solidFill>
                <a:latin typeface="Times New Roman" panose="02020603050405020304" pitchFamily="18" charset="0"/>
                <a:cs typeface="Times New Roman" panose="02020603050405020304" pitchFamily="18" charset="0"/>
              </a:rPr>
              <a:t>SET of HELPFUL VARIABLE (H): A variable is helpful if it doesn’t figure in solution vector (S) either in “+” or “–” form and has positive coefficient in at least one violated constraint.” </a:t>
            </a:r>
          </a:p>
          <a:p>
            <a:r>
              <a:rPr lang="en-US" sz="2200" b="1" dirty="0">
                <a:solidFill>
                  <a:srgbClr val="307871"/>
                </a:solidFill>
                <a:latin typeface="Times New Roman" panose="02020603050405020304" pitchFamily="18" charset="0"/>
                <a:cs typeface="Times New Roman" panose="02020603050405020304" pitchFamily="18" charset="0"/>
              </a:rPr>
              <a:t>BACK TRACK (FATHOMED SOLUTION): Backtrack occurs if any one of the following condition occurs.</a:t>
            </a:r>
          </a:p>
          <a:p>
            <a:pPr lvl="1"/>
            <a:r>
              <a:rPr lang="en-US" sz="1800" b="1" dirty="0">
                <a:solidFill>
                  <a:srgbClr val="307871"/>
                </a:solidFill>
                <a:latin typeface="Times New Roman" panose="02020603050405020304" pitchFamily="18" charset="0"/>
                <a:cs typeface="Times New Roman" panose="02020603050405020304" pitchFamily="18" charset="0"/>
              </a:rPr>
              <a:t>If Violated Constraint Vector (V) or Set of Helpful Variable (H) appear to be a NULL set.</a:t>
            </a:r>
          </a:p>
          <a:p>
            <a:pPr lvl="1"/>
            <a:r>
              <a:rPr lang="en-US" sz="1800" b="1" dirty="0">
                <a:solidFill>
                  <a:srgbClr val="307871"/>
                </a:solidFill>
                <a:latin typeface="Times New Roman" panose="02020603050405020304" pitchFamily="18" charset="0"/>
                <a:cs typeface="Times New Roman" panose="02020603050405020304" pitchFamily="18" charset="0"/>
              </a:rPr>
              <a:t>If feasible solution found; When “V” is Null Set.</a:t>
            </a:r>
          </a:p>
          <a:p>
            <a:pPr lvl="1"/>
            <a:r>
              <a:rPr lang="en-US" sz="1800" b="1" dirty="0">
                <a:solidFill>
                  <a:srgbClr val="307871"/>
                </a:solidFill>
                <a:latin typeface="Times New Roman" panose="02020603050405020304" pitchFamily="18" charset="0"/>
                <a:cs typeface="Times New Roman" panose="02020603050405020304" pitchFamily="18" charset="0"/>
              </a:rPr>
              <a:t>If we did not have the helpful variable from the at least one of the violated constraints.</a:t>
            </a:r>
          </a:p>
          <a:p>
            <a:pPr lvl="1"/>
            <a:r>
              <a:rPr lang="en-US" sz="1800" b="1" dirty="0">
                <a:solidFill>
                  <a:srgbClr val="307871"/>
                </a:solidFill>
                <a:latin typeface="Times New Roman" panose="02020603050405020304" pitchFamily="18" charset="0"/>
                <a:cs typeface="Times New Roman" panose="02020603050405020304" pitchFamily="18" charset="0"/>
              </a:rPr>
              <a:t>If Solution is infeasible. </a:t>
            </a:r>
          </a:p>
          <a:p>
            <a:r>
              <a:rPr lang="en-US" sz="2200" b="1" dirty="0">
                <a:solidFill>
                  <a:srgbClr val="307871"/>
                </a:solidFill>
                <a:latin typeface="Times New Roman" panose="02020603050405020304" pitchFamily="18" charset="0"/>
                <a:cs typeface="Times New Roman" panose="02020603050405020304" pitchFamily="18" charset="0"/>
              </a:rPr>
              <a:t>TERMINATION CONDITION: When backtracking is not possible “means shifting from Zero (0) to One(1) is not possible.”</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268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8388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Assignment problem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It involves assignment of people to projects, jobs to machines, workers to jobs and teachers to classes etc., while maximizing the total assignment utility.</a:t>
            </a:r>
          </a:p>
          <a:p>
            <a:r>
              <a:rPr lang="en-US" sz="2200" b="1" dirty="0">
                <a:solidFill>
                  <a:srgbClr val="307871"/>
                </a:solidFill>
                <a:latin typeface="Times New Roman" panose="02020603050405020304" pitchFamily="18" charset="0"/>
                <a:cs typeface="Times New Roman" panose="02020603050405020304" pitchFamily="18" charset="0"/>
              </a:rPr>
              <a:t>One of the important characteristics of assignment problem is that only one job (or worker) is assigned to one machine (or project).</a:t>
            </a:r>
          </a:p>
          <a:p>
            <a:r>
              <a:rPr lang="en-US" sz="2200" b="1" dirty="0">
                <a:solidFill>
                  <a:srgbClr val="307871"/>
                </a:solidFill>
                <a:latin typeface="Times New Roman" panose="02020603050405020304" pitchFamily="18" charset="0"/>
                <a:cs typeface="Times New Roman" panose="02020603050405020304" pitchFamily="18" charset="0"/>
              </a:rPr>
              <a:t>An assignment problem is a special type of linear programming problem where the objective is to maximize the utility of completing a number of jobs by a number of persons.</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4802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8443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Assignment problem applications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Assign jobs to machines.</a:t>
            </a:r>
          </a:p>
          <a:p>
            <a:r>
              <a:rPr lang="en-US" sz="2200" b="1" dirty="0">
                <a:solidFill>
                  <a:srgbClr val="307871"/>
                </a:solidFill>
                <a:latin typeface="Times New Roman" panose="02020603050405020304" pitchFamily="18" charset="0"/>
                <a:cs typeface="Times New Roman" panose="02020603050405020304" pitchFamily="18" charset="0"/>
              </a:rPr>
              <a:t>Assign personnel to tasks.</a:t>
            </a:r>
          </a:p>
          <a:p>
            <a:r>
              <a:rPr lang="en-US" sz="2200" b="1" dirty="0">
                <a:solidFill>
                  <a:srgbClr val="307871"/>
                </a:solidFill>
                <a:latin typeface="Times New Roman" panose="02020603050405020304" pitchFamily="18" charset="0"/>
                <a:cs typeface="Times New Roman" panose="02020603050405020304" pitchFamily="18" charset="0"/>
              </a:rPr>
              <a:t>Assign students to writing seminars.</a:t>
            </a:r>
          </a:p>
          <a:p>
            <a:r>
              <a:rPr lang="en-US" sz="2200" b="1" dirty="0">
                <a:solidFill>
                  <a:srgbClr val="307871"/>
                </a:solidFill>
                <a:latin typeface="Times New Roman" panose="02020603050405020304" pitchFamily="18" charset="0"/>
                <a:cs typeface="Times New Roman" panose="02020603050405020304" pitchFamily="18" charset="0"/>
              </a:rPr>
              <a:t>Assign machines to factory orders.</a:t>
            </a:r>
          </a:p>
          <a:p>
            <a:r>
              <a:rPr lang="en-US" sz="2200" b="1" dirty="0">
                <a:solidFill>
                  <a:srgbClr val="307871"/>
                </a:solidFill>
                <a:latin typeface="Times New Roman" panose="02020603050405020304" pitchFamily="18" charset="0"/>
                <a:cs typeface="Times New Roman" panose="02020603050405020304" pitchFamily="18" charset="0"/>
              </a:rPr>
              <a:t>Assign sales/marketing people to sales territories.</a:t>
            </a:r>
          </a:p>
          <a:p>
            <a:r>
              <a:rPr lang="en-US" sz="2200" b="1" dirty="0">
                <a:solidFill>
                  <a:srgbClr val="307871"/>
                </a:solidFill>
                <a:latin typeface="Times New Roman" panose="02020603050405020304" pitchFamily="18" charset="0"/>
                <a:cs typeface="Times New Roman" panose="02020603050405020304" pitchFamily="18" charset="0"/>
              </a:rPr>
              <a:t>Assign contracts to bidders by systematic bid-evaluation.</a:t>
            </a:r>
          </a:p>
          <a:p>
            <a:r>
              <a:rPr lang="en-US" sz="2200" b="1" dirty="0">
                <a:solidFill>
                  <a:srgbClr val="307871"/>
                </a:solidFill>
                <a:latin typeface="Times New Roman" panose="02020603050405020304" pitchFamily="18" charset="0"/>
                <a:cs typeface="Times New Roman" panose="02020603050405020304" pitchFamily="18" charset="0"/>
              </a:rPr>
              <a:t>Assign teachers to classes.</a:t>
            </a:r>
          </a:p>
          <a:p>
            <a:r>
              <a:rPr lang="en-US" sz="2200" b="1" dirty="0">
                <a:solidFill>
                  <a:srgbClr val="307871"/>
                </a:solidFill>
                <a:latin typeface="Times New Roman" panose="02020603050405020304" pitchFamily="18" charset="0"/>
                <a:cs typeface="Times New Roman" panose="02020603050405020304" pitchFamily="18" charset="0"/>
              </a:rPr>
              <a:t>Assign accountants to accounts of the clients.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8925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59054"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A couch prepares children to dance competition. He has to match four girls and four boys to create pairs. </a:t>
            </a:r>
          </a:p>
          <a:p>
            <a:r>
              <a:rPr lang="en-US" sz="2200" b="1" dirty="0">
                <a:solidFill>
                  <a:srgbClr val="307871"/>
                </a:solidFill>
                <a:latin typeface="Times New Roman" panose="02020603050405020304" pitchFamily="18" charset="0"/>
                <a:cs typeface="Times New Roman" panose="02020603050405020304" pitchFamily="18" charset="0"/>
              </a:rPr>
              <a:t>Quality of different pairs is different – expected levels of pairs are given in table. Match girls to boys such that they perform in competition at the best possible level.</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85">
            <a:extLst>
              <a:ext uri="{FF2B5EF4-FFF2-40B4-BE49-F238E27FC236}">
                <a16:creationId xmlns:a16="http://schemas.microsoft.com/office/drawing/2014/main" id="{A0C9CD36-F612-48F6-871D-01AB55DE2DF2}"/>
              </a:ext>
            </a:extLst>
          </p:cNvPr>
          <p:cNvGraphicFramePr>
            <a:graphicFrameLocks noChangeAspect="1"/>
          </p:cNvGraphicFramePr>
          <p:nvPr>
            <p:extLst>
              <p:ext uri="{D42A27DB-BD31-4B8C-83A1-F6EECF244321}">
                <p14:modId xmlns:p14="http://schemas.microsoft.com/office/powerpoint/2010/main" val="1850125550"/>
              </p:ext>
            </p:extLst>
          </p:nvPr>
        </p:nvGraphicFramePr>
        <p:xfrm>
          <a:off x="1239370" y="3562350"/>
          <a:ext cx="6464300" cy="2641600"/>
        </p:xfrm>
        <a:graphic>
          <a:graphicData uri="http://schemas.openxmlformats.org/presentationml/2006/ole">
            <mc:AlternateContent xmlns:mc="http://schemas.openxmlformats.org/markup-compatibility/2006">
              <mc:Choice xmlns:v="urn:schemas-microsoft-com:vml" Requires="v">
                <p:oleObj spid="_x0000_s1035" name="Document" r:id="rId3" imgW="6080900" imgH="2484399" progId="Word.Document.8">
                  <p:embed/>
                </p:oleObj>
              </mc:Choice>
              <mc:Fallback>
                <p:oleObj name="Document" r:id="rId3" imgW="6080900" imgH="2484399" progId="Word.Document.8">
                  <p:embed/>
                  <p:pic>
                    <p:nvPicPr>
                      <p:cNvPr id="8195" name="Object 85">
                        <a:extLst>
                          <a:ext uri="{FF2B5EF4-FFF2-40B4-BE49-F238E27FC236}">
                            <a16:creationId xmlns:a16="http://schemas.microsoft.com/office/drawing/2014/main" id="{97A87423-16C6-4CA0-8ECB-0DB6661355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3730" r="23730"/>
                      <a:stretch>
                        <a:fillRect/>
                      </a:stretch>
                    </p:blipFill>
                    <p:spPr bwMode="auto">
                      <a:xfrm>
                        <a:off x="1239370" y="3562350"/>
                        <a:ext cx="6464300" cy="264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79736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39001"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Mathematical model</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Denote:</a:t>
            </a:r>
          </a:p>
          <a:p>
            <a:r>
              <a:rPr lang="en-US" sz="2200" b="1" i="1" dirty="0" err="1">
                <a:solidFill>
                  <a:srgbClr val="307871"/>
                </a:solidFill>
                <a:latin typeface="Times New Roman" panose="02020603050405020304" pitchFamily="18" charset="0"/>
                <a:cs typeface="Times New Roman" panose="02020603050405020304" pitchFamily="18" charset="0"/>
              </a:rPr>
              <a:t>c</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baseline="-25000" dirty="0" err="1">
                <a:solidFill>
                  <a:srgbClr val="307871"/>
                </a:solidFill>
                <a:latin typeface="Times New Roman" panose="02020603050405020304" pitchFamily="18" charset="0"/>
                <a:cs typeface="Times New Roman" panose="02020603050405020304" pitchFamily="18" charset="0"/>
              </a:rPr>
              <a:t>,</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…Quality of the pair girl </a:t>
            </a:r>
            <a:r>
              <a:rPr lang="en-US" sz="2200" b="1" i="1" dirty="0">
                <a:solidFill>
                  <a:srgbClr val="307871"/>
                </a:solidFill>
                <a:latin typeface="Times New Roman" panose="02020603050405020304" pitchFamily="18" charset="0"/>
                <a:cs typeface="Times New Roman" panose="02020603050405020304" pitchFamily="18" charset="0"/>
              </a:rPr>
              <a:t>A</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i="1" dirty="0">
                <a:solidFill>
                  <a:srgbClr val="307871"/>
                </a:solidFill>
                <a:latin typeface="Times New Roman" panose="02020603050405020304" pitchFamily="18" charset="0"/>
                <a:cs typeface="Times New Roman" panose="02020603050405020304" pitchFamily="18" charset="0"/>
              </a:rPr>
              <a:t> </a:t>
            </a:r>
            <a:r>
              <a:rPr lang="en-US" sz="2200" b="1" dirty="0">
                <a:solidFill>
                  <a:srgbClr val="307871"/>
                </a:solidFill>
                <a:latin typeface="Times New Roman" panose="02020603050405020304" pitchFamily="18" charset="0"/>
                <a:cs typeface="Times New Roman" panose="02020603050405020304" pitchFamily="18" charset="0"/>
              </a:rPr>
              <a:t>– boy </a:t>
            </a:r>
            <a:r>
              <a:rPr lang="en-US" sz="2200" b="1" i="1" dirty="0" err="1">
                <a:solidFill>
                  <a:srgbClr val="307871"/>
                </a:solidFill>
                <a:latin typeface="Times New Roman" panose="02020603050405020304" pitchFamily="18" charset="0"/>
                <a:cs typeface="Times New Roman" panose="02020603050405020304" pitchFamily="18" charset="0"/>
              </a:rPr>
              <a:t>B</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err="1">
                <a:solidFill>
                  <a:srgbClr val="307871"/>
                </a:solidFill>
                <a:latin typeface="Times New Roman" panose="02020603050405020304" pitchFamily="18" charset="0"/>
                <a:cs typeface="Times New Roman" panose="02020603050405020304" pitchFamily="18" charset="0"/>
              </a:rPr>
              <a:t>c</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baseline="-25000" dirty="0" err="1">
                <a:solidFill>
                  <a:srgbClr val="307871"/>
                </a:solidFill>
                <a:latin typeface="Times New Roman" panose="02020603050405020304" pitchFamily="18" charset="0"/>
                <a:cs typeface="Times New Roman" panose="02020603050405020304" pitchFamily="18" charset="0"/>
              </a:rPr>
              <a:t>,</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the higher the better quality</a:t>
            </a:r>
          </a:p>
          <a:p>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baseline="-25000" dirty="0" err="1">
                <a:solidFill>
                  <a:srgbClr val="307871"/>
                </a:solidFill>
                <a:latin typeface="Times New Roman" panose="02020603050405020304" pitchFamily="18" charset="0"/>
                <a:cs typeface="Times New Roman" panose="02020603050405020304" pitchFamily="18" charset="0"/>
              </a:rPr>
              <a:t>,</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…assignment of </a:t>
            </a:r>
            <a:r>
              <a:rPr lang="en-US" sz="2200" b="1" i="1" dirty="0">
                <a:solidFill>
                  <a:srgbClr val="307871"/>
                </a:solidFill>
                <a:latin typeface="Times New Roman" panose="02020603050405020304" pitchFamily="18" charset="0"/>
                <a:cs typeface="Times New Roman" panose="02020603050405020304" pitchFamily="18" charset="0"/>
              </a:rPr>
              <a:t>A</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and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a:t>
            </a:r>
            <a:br>
              <a:rPr lang="en-US" sz="2200" b="1" dirty="0">
                <a:solidFill>
                  <a:srgbClr val="307871"/>
                </a:solidFill>
                <a:latin typeface="Times New Roman" panose="02020603050405020304" pitchFamily="18" charset="0"/>
                <a:cs typeface="Times New Roman" panose="02020603050405020304" pitchFamily="18" charset="0"/>
              </a:rPr>
            </a:b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baseline="-25000" dirty="0" err="1">
                <a:solidFill>
                  <a:srgbClr val="307871"/>
                </a:solidFill>
                <a:latin typeface="Times New Roman" panose="02020603050405020304" pitchFamily="18" charset="0"/>
                <a:cs typeface="Times New Roman" panose="02020603050405020304" pitchFamily="18" charset="0"/>
              </a:rPr>
              <a:t>,</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 1… </a:t>
            </a:r>
            <a:r>
              <a:rPr lang="en-US" sz="2200" b="1" i="1" dirty="0">
                <a:solidFill>
                  <a:srgbClr val="307871"/>
                </a:solidFill>
                <a:latin typeface="Times New Roman" panose="02020603050405020304" pitchFamily="18" charset="0"/>
                <a:cs typeface="Times New Roman" panose="02020603050405020304" pitchFamily="18" charset="0"/>
              </a:rPr>
              <a:t>A</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is assigned to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a:t>
            </a:r>
            <a:br>
              <a:rPr lang="en-US" sz="2200" b="1" dirty="0">
                <a:solidFill>
                  <a:srgbClr val="307871"/>
                </a:solidFill>
                <a:latin typeface="Times New Roman" panose="02020603050405020304" pitchFamily="18" charset="0"/>
                <a:cs typeface="Times New Roman" panose="02020603050405020304" pitchFamily="18" charset="0"/>
              </a:rPr>
            </a:b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err="1">
                <a:solidFill>
                  <a:srgbClr val="307871"/>
                </a:solidFill>
                <a:latin typeface="Times New Roman" panose="02020603050405020304" pitchFamily="18" charset="0"/>
                <a:cs typeface="Times New Roman" panose="02020603050405020304" pitchFamily="18" charset="0"/>
              </a:rPr>
              <a:t>x</a:t>
            </a:r>
            <a:r>
              <a:rPr lang="en-US" sz="2200" b="1" i="1" baseline="-25000" dirty="0" err="1">
                <a:solidFill>
                  <a:srgbClr val="307871"/>
                </a:solidFill>
                <a:latin typeface="Times New Roman" panose="02020603050405020304" pitchFamily="18" charset="0"/>
                <a:cs typeface="Times New Roman" panose="02020603050405020304" pitchFamily="18" charset="0"/>
              </a:rPr>
              <a:t>i</a:t>
            </a:r>
            <a:r>
              <a:rPr lang="en-US" sz="2200" b="1" baseline="-25000" dirty="0" err="1">
                <a:solidFill>
                  <a:srgbClr val="307871"/>
                </a:solidFill>
                <a:latin typeface="Times New Roman" panose="02020603050405020304" pitchFamily="18" charset="0"/>
                <a:cs typeface="Times New Roman" panose="02020603050405020304" pitchFamily="18" charset="0"/>
              </a:rPr>
              <a:t>,</a:t>
            </a:r>
            <a:r>
              <a:rPr lang="en-US" sz="2200" b="1" i="1" baseline="-25000" dirty="0" err="1">
                <a:solidFill>
                  <a:srgbClr val="307871"/>
                </a:solidFill>
                <a:latin typeface="Times New Roman" panose="02020603050405020304" pitchFamily="18" charset="0"/>
                <a:cs typeface="Times New Roman" panose="02020603050405020304" pitchFamily="18" charset="0"/>
              </a:rPr>
              <a:t>j</a:t>
            </a:r>
            <a:r>
              <a:rPr lang="en-US" sz="2200" b="1" dirty="0">
                <a:solidFill>
                  <a:srgbClr val="307871"/>
                </a:solidFill>
                <a:latin typeface="Times New Roman" panose="02020603050405020304" pitchFamily="18" charset="0"/>
                <a:cs typeface="Times New Roman" panose="02020603050405020304" pitchFamily="18" charset="0"/>
              </a:rPr>
              <a:t> = 0 …not assigned elements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400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3900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Mathematical model</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B3208E42-F514-42DE-8965-84A94D6259F4}"/>
              </a:ext>
            </a:extLst>
          </p:cNvPr>
          <p:cNvPicPr>
            <a:picLocks noChangeAspect="1"/>
          </p:cNvPicPr>
          <p:nvPr/>
        </p:nvPicPr>
        <p:blipFill>
          <a:blip r:embed="rId2"/>
          <a:stretch>
            <a:fillRect/>
          </a:stretch>
        </p:blipFill>
        <p:spPr>
          <a:xfrm>
            <a:off x="534578" y="1470211"/>
            <a:ext cx="5078300" cy="4410635"/>
          </a:xfrm>
          <a:prstGeom prst="rect">
            <a:avLst/>
          </a:prstGeom>
        </p:spPr>
      </p:pic>
    </p:spTree>
    <p:extLst>
      <p:ext uri="{BB962C8B-B14F-4D97-AF65-F5344CB8AC3E}">
        <p14:creationId xmlns:p14="http://schemas.microsoft.com/office/powerpoint/2010/main" val="1064080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415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Integer linear programming classifications</a:t>
            </a:r>
          </a:p>
          <a:p>
            <a:r>
              <a:rPr lang="en-US" sz="2200" b="1" dirty="0">
                <a:solidFill>
                  <a:srgbClr val="307871"/>
                </a:solidFill>
                <a:latin typeface="Times New Roman" panose="02020603050405020304" pitchFamily="18" charset="0"/>
                <a:cs typeface="Times New Roman" panose="02020603050405020304" pitchFamily="18" charset="0"/>
              </a:rPr>
              <a:t>Solving methods</a:t>
            </a:r>
          </a:p>
          <a:p>
            <a:r>
              <a:rPr lang="en-US" sz="2200" b="1" dirty="0">
                <a:solidFill>
                  <a:srgbClr val="307871"/>
                </a:solidFill>
                <a:latin typeface="Times New Roman" panose="02020603050405020304" pitchFamily="18" charset="0"/>
                <a:cs typeface="Times New Roman" panose="02020603050405020304" pitchFamily="18" charset="0"/>
              </a:rPr>
              <a:t>Applications</a:t>
            </a:r>
          </a:p>
          <a:p>
            <a:r>
              <a:rPr lang="en-US" sz="2200" b="1" dirty="0">
                <a:solidFill>
                  <a:srgbClr val="307871"/>
                </a:solidFill>
                <a:latin typeface="Times New Roman" panose="02020603050405020304" pitchFamily="18" charset="0"/>
                <a:cs typeface="Times New Roman" panose="02020603050405020304" pitchFamily="18" charset="0"/>
              </a:rPr>
              <a:t>Assignment problem</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01346"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Solution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96">
            <a:extLst>
              <a:ext uri="{FF2B5EF4-FFF2-40B4-BE49-F238E27FC236}">
                <a16:creationId xmlns:a16="http://schemas.microsoft.com/office/drawing/2014/main" id="{78F2342E-E1E5-49D9-99C3-313010FB5781}"/>
              </a:ext>
            </a:extLst>
          </p:cNvPr>
          <p:cNvGraphicFramePr>
            <a:graphicFrameLocks noChangeAspect="1"/>
          </p:cNvGraphicFramePr>
          <p:nvPr>
            <p:extLst>
              <p:ext uri="{D42A27DB-BD31-4B8C-83A1-F6EECF244321}">
                <p14:modId xmlns:p14="http://schemas.microsoft.com/office/powerpoint/2010/main" val="2676628665"/>
              </p:ext>
            </p:extLst>
          </p:nvPr>
        </p:nvGraphicFramePr>
        <p:xfrm>
          <a:off x="-1" y="1226408"/>
          <a:ext cx="8776448" cy="5529415"/>
        </p:xfrm>
        <a:graphic>
          <a:graphicData uri="http://schemas.openxmlformats.org/presentationml/2006/ole">
            <mc:AlternateContent xmlns:mc="http://schemas.openxmlformats.org/markup-compatibility/2006">
              <mc:Choice xmlns:v="urn:schemas-microsoft-com:vml" Requires="v">
                <p:oleObj spid="_x0000_s2059" name="Document" r:id="rId3" imgW="7439867" imgH="9407355" progId="Word.Document.8">
                  <p:embed/>
                </p:oleObj>
              </mc:Choice>
              <mc:Fallback>
                <p:oleObj name="Document" r:id="rId3" imgW="7439867" imgH="9407355" progId="Word.Document.8">
                  <p:embed/>
                  <p:pic>
                    <p:nvPicPr>
                      <p:cNvPr id="11267" name="Object 96">
                        <a:extLst>
                          <a:ext uri="{FF2B5EF4-FFF2-40B4-BE49-F238E27FC236}">
                            <a16:creationId xmlns:a16="http://schemas.microsoft.com/office/drawing/2014/main" id="{CA6F3C10-2201-4805-860E-FF0DCB6486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9199" r="33597" b="76427"/>
                      <a:stretch>
                        <a:fillRect/>
                      </a:stretch>
                    </p:blipFill>
                    <p:spPr bwMode="auto">
                      <a:xfrm>
                        <a:off x="-1" y="1226408"/>
                        <a:ext cx="8776448" cy="552941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91785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28358"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Example 2</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A project manager needs to build a team for a new project. The project consists of 4 activities and there are 4 people available. </a:t>
            </a:r>
          </a:p>
          <a:p>
            <a:r>
              <a:rPr lang="en-US" sz="2200" b="1" dirty="0">
                <a:solidFill>
                  <a:srgbClr val="307871"/>
                </a:solidFill>
                <a:latin typeface="Times New Roman" panose="02020603050405020304" pitchFamily="18" charset="0"/>
                <a:cs typeface="Times New Roman" panose="02020603050405020304" pitchFamily="18" charset="0"/>
              </a:rPr>
              <a:t>Quality of different assignments is different – expected levels of assignments are given in table. Match activities to people such that they complete the project at the best possible level.</a:t>
            </a: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104EE837-11FA-4BFB-BF1E-B0671AD51FFE}"/>
              </a:ext>
            </a:extLst>
          </p:cNvPr>
          <p:cNvPicPr>
            <a:picLocks noChangeAspect="1"/>
          </p:cNvPicPr>
          <p:nvPr/>
        </p:nvPicPr>
        <p:blipFill>
          <a:blip r:embed="rId2"/>
          <a:stretch>
            <a:fillRect/>
          </a:stretch>
        </p:blipFill>
        <p:spPr>
          <a:xfrm>
            <a:off x="730587" y="3516687"/>
            <a:ext cx="7467298" cy="2391053"/>
          </a:xfrm>
          <a:prstGeom prst="rect">
            <a:avLst/>
          </a:prstGeom>
        </p:spPr>
      </p:pic>
    </p:spTree>
    <p:extLst>
      <p:ext uri="{BB962C8B-B14F-4D97-AF65-F5344CB8AC3E}">
        <p14:creationId xmlns:p14="http://schemas.microsoft.com/office/powerpoint/2010/main" val="2105378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8473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Solver parameters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669B4740-58B8-4E2B-A014-E222755C44B7}"/>
              </a:ext>
            </a:extLst>
          </p:cNvPr>
          <p:cNvPicPr>
            <a:picLocks noChangeAspect="1"/>
          </p:cNvPicPr>
          <p:nvPr/>
        </p:nvPicPr>
        <p:blipFill>
          <a:blip r:embed="rId2"/>
          <a:stretch>
            <a:fillRect/>
          </a:stretch>
        </p:blipFill>
        <p:spPr>
          <a:xfrm>
            <a:off x="2148356" y="1079237"/>
            <a:ext cx="5462119" cy="5089532"/>
          </a:xfrm>
          <a:prstGeom prst="rect">
            <a:avLst/>
          </a:prstGeom>
        </p:spPr>
      </p:pic>
    </p:spTree>
    <p:extLst>
      <p:ext uri="{BB962C8B-B14F-4D97-AF65-F5344CB8AC3E}">
        <p14:creationId xmlns:p14="http://schemas.microsoft.com/office/powerpoint/2010/main" val="363084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0134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Solution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Optimal total utility: 54</a:t>
            </a:r>
          </a:p>
        </p:txBody>
      </p:sp>
      <p:pic>
        <p:nvPicPr>
          <p:cNvPr id="2" name="Picture 1">
            <a:extLst>
              <a:ext uri="{FF2B5EF4-FFF2-40B4-BE49-F238E27FC236}">
                <a16:creationId xmlns:a16="http://schemas.microsoft.com/office/drawing/2014/main" id="{8CF17FA8-D804-443B-AF08-ED04963A902A}"/>
              </a:ext>
            </a:extLst>
          </p:cNvPr>
          <p:cNvPicPr>
            <a:picLocks noChangeAspect="1"/>
          </p:cNvPicPr>
          <p:nvPr/>
        </p:nvPicPr>
        <p:blipFill>
          <a:blip r:embed="rId2"/>
          <a:stretch>
            <a:fillRect/>
          </a:stretch>
        </p:blipFill>
        <p:spPr>
          <a:xfrm>
            <a:off x="395536" y="1470212"/>
            <a:ext cx="8482317" cy="2730313"/>
          </a:xfrm>
          <a:prstGeom prst="rect">
            <a:avLst/>
          </a:prstGeom>
        </p:spPr>
      </p:pic>
    </p:spTree>
    <p:extLst>
      <p:ext uri="{BB962C8B-B14F-4D97-AF65-F5344CB8AC3E}">
        <p14:creationId xmlns:p14="http://schemas.microsoft.com/office/powerpoint/2010/main" val="4126417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9473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Points to remember</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Integer variable</a:t>
            </a:r>
          </a:p>
          <a:p>
            <a:r>
              <a:rPr lang="en-US" sz="2200" b="1" dirty="0">
                <a:solidFill>
                  <a:srgbClr val="307871"/>
                </a:solidFill>
                <a:latin typeface="Times New Roman" panose="02020603050405020304" pitchFamily="18" charset="0"/>
                <a:cs typeface="Times New Roman" panose="02020603050405020304" pitchFamily="18" charset="0"/>
              </a:rPr>
              <a:t>Binary variable</a:t>
            </a:r>
          </a:p>
          <a:p>
            <a:r>
              <a:rPr lang="en-US" sz="2200" b="1" dirty="0">
                <a:solidFill>
                  <a:srgbClr val="307871"/>
                </a:solidFill>
                <a:latin typeface="Times New Roman" panose="02020603050405020304" pitchFamily="18" charset="0"/>
                <a:cs typeface="Times New Roman" panose="02020603050405020304" pitchFamily="18" charset="0"/>
              </a:rPr>
              <a:t>Cutting plane method</a:t>
            </a:r>
          </a:p>
          <a:p>
            <a:r>
              <a:rPr lang="en-US" sz="2200" b="1" dirty="0">
                <a:solidFill>
                  <a:srgbClr val="307871"/>
                </a:solidFill>
                <a:latin typeface="Times New Roman" panose="02020603050405020304" pitchFamily="18" charset="0"/>
                <a:cs typeface="Times New Roman" panose="02020603050405020304" pitchFamily="18" charset="0"/>
              </a:rPr>
              <a:t>Assignment problem</a:t>
            </a:r>
          </a:p>
          <a:p>
            <a:r>
              <a:rPr lang="en-US" sz="2200" b="1" dirty="0">
                <a:solidFill>
                  <a:srgbClr val="307871"/>
                </a:solidFill>
                <a:latin typeface="Times New Roman" panose="02020603050405020304" pitchFamily="18" charset="0"/>
                <a:cs typeface="Times New Roman" panose="02020603050405020304" pitchFamily="18" charset="0"/>
              </a:rPr>
              <a:t>Applications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9971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587188" y="2584453"/>
            <a:ext cx="110176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6000" b="1" dirty="0">
                <a:solidFill>
                  <a:srgbClr val="002060"/>
                </a:solidFill>
                <a:latin typeface="Times New Roman" panose="02020603050405020304" pitchFamily="18" charset="0"/>
                <a:cs typeface="Times New Roman" panose="02020603050405020304" pitchFamily="18" charset="0"/>
              </a:rPr>
              <a:t>Thank you for your attention</a:t>
            </a:r>
            <a:endParaRPr lang="en-US" altLang="cs-CZ" sz="6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9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5905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Solve with and without condition of integer variables</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err="1">
                <a:solidFill>
                  <a:srgbClr val="307871"/>
                </a:solidFill>
                <a:latin typeface="Times New Roman" panose="02020603050405020304" pitchFamily="18" charset="0"/>
                <a:cs typeface="Times New Roman" panose="02020603050405020304" pitchFamily="18" charset="0"/>
              </a:rPr>
              <a:t>x</a:t>
            </a:r>
            <a:r>
              <a:rPr lang="en-US" sz="2200" b="1" baseline="-25000" dirty="0" err="1">
                <a:solidFill>
                  <a:srgbClr val="307871"/>
                </a:solidFill>
                <a:latin typeface="Times New Roman" panose="02020603050405020304" pitchFamily="18" charset="0"/>
                <a:cs typeface="Times New Roman" panose="02020603050405020304" pitchFamily="18" charset="0"/>
              </a:rPr>
              <a:t>LP</a:t>
            </a:r>
            <a:r>
              <a:rPr lang="en-US" sz="2200" b="1" dirty="0">
                <a:solidFill>
                  <a:srgbClr val="307871"/>
                </a:solidFill>
                <a:latin typeface="Times New Roman" panose="02020603050405020304" pitchFamily="18" charset="0"/>
                <a:cs typeface="Times New Roman" panose="02020603050405020304" pitchFamily="18" charset="0"/>
              </a:rPr>
              <a:t> = (2.2, 1.6)	</a:t>
            </a:r>
            <a:r>
              <a:rPr lang="en-US" sz="2200" b="1" dirty="0" err="1">
                <a:solidFill>
                  <a:srgbClr val="307871"/>
                </a:solidFill>
                <a:latin typeface="Times New Roman" panose="02020603050405020304" pitchFamily="18" charset="0"/>
                <a:cs typeface="Times New Roman" panose="02020603050405020304" pitchFamily="18" charset="0"/>
              </a:rPr>
              <a:t>x</a:t>
            </a:r>
            <a:r>
              <a:rPr lang="en-US" sz="2200" b="1" baseline="-25000" dirty="0" err="1">
                <a:solidFill>
                  <a:srgbClr val="307871"/>
                </a:solidFill>
                <a:latin typeface="Times New Roman" panose="02020603050405020304" pitchFamily="18" charset="0"/>
                <a:cs typeface="Times New Roman" panose="02020603050405020304" pitchFamily="18" charset="0"/>
              </a:rPr>
              <a:t>ILP</a:t>
            </a:r>
            <a:r>
              <a:rPr lang="en-US" sz="2200" b="1" dirty="0">
                <a:solidFill>
                  <a:srgbClr val="307871"/>
                </a:solidFill>
                <a:latin typeface="Times New Roman" panose="02020603050405020304" pitchFamily="18" charset="0"/>
                <a:cs typeface="Times New Roman" panose="02020603050405020304" pitchFamily="18" charset="0"/>
              </a:rPr>
              <a:t> = (3, 0)</a:t>
            </a: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54D8A637-D89E-43C5-BD45-DF654CBF7AF5}"/>
              </a:ext>
            </a:extLst>
          </p:cNvPr>
          <p:cNvPicPr>
            <a:picLocks noChangeAspect="1"/>
          </p:cNvPicPr>
          <p:nvPr/>
        </p:nvPicPr>
        <p:blipFill>
          <a:blip r:embed="rId2"/>
          <a:stretch>
            <a:fillRect/>
          </a:stretch>
        </p:blipFill>
        <p:spPr>
          <a:xfrm>
            <a:off x="903306" y="2167780"/>
            <a:ext cx="2849398" cy="2798667"/>
          </a:xfrm>
          <a:prstGeom prst="rect">
            <a:avLst/>
          </a:prstGeom>
        </p:spPr>
      </p:pic>
    </p:spTree>
    <p:extLst>
      <p:ext uri="{BB962C8B-B14F-4D97-AF65-F5344CB8AC3E}">
        <p14:creationId xmlns:p14="http://schemas.microsoft.com/office/powerpoint/2010/main" val="414963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37010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Integer programming models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Total Integer Model: All decision variables required to have integer solution values.</a:t>
            </a:r>
          </a:p>
          <a:p>
            <a:r>
              <a:rPr lang="en-US" sz="2200" b="1" dirty="0">
                <a:solidFill>
                  <a:srgbClr val="307871"/>
                </a:solidFill>
                <a:latin typeface="Times New Roman" panose="02020603050405020304" pitchFamily="18" charset="0"/>
                <a:cs typeface="Times New Roman" panose="02020603050405020304" pitchFamily="18" charset="0"/>
              </a:rPr>
              <a:t>0-1 Integer Model: All decision variables required to have integer values of zero or one.</a:t>
            </a:r>
          </a:p>
          <a:p>
            <a:r>
              <a:rPr lang="en-US" sz="2200" b="1" dirty="0">
                <a:solidFill>
                  <a:srgbClr val="307871"/>
                </a:solidFill>
                <a:latin typeface="Times New Roman" panose="02020603050405020304" pitchFamily="18" charset="0"/>
                <a:cs typeface="Times New Roman" panose="02020603050405020304" pitchFamily="18" charset="0"/>
              </a:rPr>
              <a:t>Mixed Integer Model: Some of the decision variables (but not all) required to have integer values.</a:t>
            </a:r>
          </a:p>
        </p:txBody>
      </p:sp>
    </p:spTree>
    <p:extLst>
      <p:ext uri="{BB962C8B-B14F-4D97-AF65-F5344CB8AC3E}">
        <p14:creationId xmlns:p14="http://schemas.microsoft.com/office/powerpoint/2010/main" val="154795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57638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Methods for </a:t>
            </a:r>
            <a:r>
              <a:rPr lang="en-GB" sz="2800" kern="0" dirty="0">
                <a:solidFill>
                  <a:srgbClr val="307871"/>
                </a:solidFill>
                <a:latin typeface="Times New Roman"/>
                <a:ea typeface="+mj-ea"/>
                <a:cs typeface="+mj-cs"/>
              </a:rPr>
              <a:t>s</a:t>
            </a:r>
            <a:r>
              <a:rPr kumimoji="0" lang="en-GB" sz="2800" b="0" i="0" u="none" strike="noStrike" kern="0" cap="none" spc="0" normalizeH="0" baseline="0" dirty="0">
                <a:ln>
                  <a:noFill/>
                </a:ln>
                <a:solidFill>
                  <a:srgbClr val="307871"/>
                </a:solidFill>
                <a:effectLst/>
                <a:uLnTx/>
                <a:uFillTx/>
                <a:latin typeface="Times New Roman"/>
                <a:ea typeface="+mj-ea"/>
                <a:cs typeface="+mj-cs"/>
              </a:rPr>
              <a:t>olving integer linear programming problems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rgbClr val="307871"/>
                </a:solidFill>
                <a:latin typeface="Times New Roman" panose="02020603050405020304" pitchFamily="18" charset="0"/>
                <a:cs typeface="Times New Roman" panose="02020603050405020304" pitchFamily="18" charset="0"/>
              </a:rPr>
              <a:t>1. Rounding–Off A non–integer solution</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2. Cutting–Plane Method</a:t>
            </a:r>
          </a:p>
          <a:p>
            <a:pPr lvl="1"/>
            <a:r>
              <a:rPr lang="en-US" sz="1800" b="1" dirty="0">
                <a:solidFill>
                  <a:srgbClr val="307871"/>
                </a:solidFill>
                <a:latin typeface="Times New Roman" panose="02020603050405020304" pitchFamily="18" charset="0"/>
                <a:cs typeface="Times New Roman" panose="02020603050405020304" pitchFamily="18" charset="0"/>
              </a:rPr>
              <a:t>(developed by: Ralph E. </a:t>
            </a:r>
            <a:r>
              <a:rPr lang="en-US" sz="1800" b="1" dirty="0" err="1">
                <a:solidFill>
                  <a:srgbClr val="307871"/>
                </a:solidFill>
                <a:latin typeface="Times New Roman" panose="02020603050405020304" pitchFamily="18" charset="0"/>
                <a:cs typeface="Times New Roman" panose="02020603050405020304" pitchFamily="18" charset="0"/>
              </a:rPr>
              <a:t>Gomory</a:t>
            </a:r>
            <a:r>
              <a:rPr lang="en-US" sz="1800" b="1" dirty="0">
                <a:solidFill>
                  <a:srgbClr val="307871"/>
                </a:solidFill>
                <a:latin typeface="Times New Roman" panose="02020603050405020304" pitchFamily="18" charset="0"/>
                <a:cs typeface="Times New Roman" panose="02020603050405020304" pitchFamily="18" charset="0"/>
              </a:rPr>
              <a:t>)</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3. Branch–and–Bound Method</a:t>
            </a:r>
          </a:p>
          <a:p>
            <a:pPr lvl="1"/>
            <a:r>
              <a:rPr lang="en-US" sz="1800" b="1" dirty="0">
                <a:solidFill>
                  <a:srgbClr val="307871"/>
                </a:solidFill>
                <a:latin typeface="Times New Roman" panose="02020603050405020304" pitchFamily="18" charset="0"/>
                <a:cs typeface="Times New Roman" panose="02020603050405020304" pitchFamily="18" charset="0"/>
              </a:rPr>
              <a:t>(Developed By: A.H. Land and A. G. Doing)</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4. The Additive algorithm for Zero–One integer programming problems</a:t>
            </a:r>
          </a:p>
          <a:p>
            <a:pPr lvl="1"/>
            <a:r>
              <a:rPr lang="en-US" sz="1800" b="1" dirty="0">
                <a:solidFill>
                  <a:srgbClr val="307871"/>
                </a:solidFill>
                <a:latin typeface="Times New Roman" panose="02020603050405020304" pitchFamily="18" charset="0"/>
                <a:cs typeface="Times New Roman" panose="02020603050405020304" pitchFamily="18" charset="0"/>
              </a:rPr>
              <a:t>(Developed By: E. </a:t>
            </a:r>
            <a:r>
              <a:rPr lang="en-US" sz="1800" b="1" dirty="0" err="1">
                <a:solidFill>
                  <a:srgbClr val="307871"/>
                </a:solidFill>
                <a:latin typeface="Times New Roman" panose="02020603050405020304" pitchFamily="18" charset="0"/>
                <a:cs typeface="Times New Roman" panose="02020603050405020304" pitchFamily="18" charset="0"/>
              </a:rPr>
              <a:t>Balas</a:t>
            </a:r>
            <a:r>
              <a:rPr lang="en-US" sz="1800" b="1"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29281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77747" cy="523220"/>
          </a:xfrm>
          <a:prstGeom prst="rect">
            <a:avLst/>
          </a:prstGeom>
        </p:spPr>
        <p:txBody>
          <a:bodyPr wrap="none">
            <a:spAutoFit/>
          </a:bodyPr>
          <a:lstStyle/>
          <a:p>
            <a:pPr lvl="0">
              <a:defRPr/>
            </a:pPr>
            <a:r>
              <a:rPr kumimoji="0" lang="en-GB" sz="2800" b="0" i="0" u="none" strike="noStrike" kern="0" cap="none" spc="0" normalizeH="0" baseline="0" dirty="0">
                <a:ln>
                  <a:noFill/>
                </a:ln>
                <a:solidFill>
                  <a:srgbClr val="307871"/>
                </a:solidFill>
                <a:effectLst/>
                <a:uLnTx/>
                <a:uFillTx/>
                <a:latin typeface="Times New Roman"/>
                <a:ea typeface="+mj-ea"/>
                <a:cs typeface="+mj-cs"/>
              </a:rPr>
              <a:t>The cutting pla</a:t>
            </a:r>
            <a:r>
              <a:rPr lang="en-GB" sz="2800" kern="0" dirty="0">
                <a:solidFill>
                  <a:srgbClr val="307871"/>
                </a:solidFill>
                <a:latin typeface="Times New Roman"/>
                <a:ea typeface="+mj-ea"/>
                <a:cs typeface="+mj-cs"/>
              </a:rPr>
              <a:t>ne algorithm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An Algorithm for solving Pure integer and mixed integer programming problems has been developed by Ralph E. </a:t>
            </a:r>
            <a:r>
              <a:rPr lang="en-US" sz="2200" b="1" dirty="0" err="1">
                <a:solidFill>
                  <a:srgbClr val="307871"/>
                </a:solidFill>
                <a:latin typeface="Times New Roman" panose="02020603050405020304" pitchFamily="18" charset="0"/>
                <a:cs typeface="Times New Roman" panose="02020603050405020304" pitchFamily="18" charset="0"/>
              </a:rPr>
              <a:t>Gomory</a:t>
            </a:r>
            <a:endParaRPr lang="en-US" sz="2200" b="1" dirty="0">
              <a:solidFill>
                <a:srgbClr val="307871"/>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Relax the integer requirements.</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Solve the resulting LP problem using Simplex Method.</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If all the basic variables have integer values, Optimality of the Integer programming problem is reached. So go step 7; otherwise go to step 4.</a:t>
            </a:r>
          </a:p>
          <a:p>
            <a:pPr marL="457200" indent="-457200">
              <a:buFont typeface="+mj-lt"/>
              <a:buAutoNum type="arabicPeriod"/>
            </a:pPr>
            <a:r>
              <a:rPr lang="en-US" sz="2200" b="1" dirty="0">
                <a:solidFill>
                  <a:srgbClr val="307871"/>
                </a:solidFill>
                <a:latin typeface="Times New Roman" panose="02020603050405020304" pitchFamily="18" charset="0"/>
                <a:cs typeface="Times New Roman" panose="02020603050405020304" pitchFamily="18" charset="0"/>
              </a:rPr>
              <a:t>Examine the constraints corresponding to the current optimal solution. For each Basic Variable with non-integer solution in the current optimal table, find the fractional part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 Therefore,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where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is the integer part of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and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is the fractional part of </a:t>
            </a:r>
            <a:r>
              <a:rPr lang="en-US" sz="2200" b="1" i="1" dirty="0">
                <a:solidFill>
                  <a:srgbClr val="307871"/>
                </a:solidFill>
                <a:latin typeface="Times New Roman" panose="02020603050405020304" pitchFamily="18" charset="0"/>
                <a:cs typeface="Times New Roman" panose="02020603050405020304" pitchFamily="18" charset="0"/>
              </a:rPr>
              <a:t>b</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644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77747" cy="523220"/>
          </a:xfrm>
          <a:prstGeom prst="rect">
            <a:avLst/>
          </a:prstGeom>
        </p:spPr>
        <p:txBody>
          <a:bodyPr wrap="none">
            <a:spAutoFit/>
          </a:bodyPr>
          <a:lstStyle/>
          <a:p>
            <a:pPr lvl="0">
              <a:defRPr/>
            </a:pPr>
            <a:r>
              <a:rPr kumimoji="0" lang="en-GB" sz="2800" b="0" i="0" u="none" strike="noStrike" kern="0" cap="none" spc="0" normalizeH="0" baseline="0" dirty="0">
                <a:ln>
                  <a:noFill/>
                </a:ln>
                <a:solidFill>
                  <a:srgbClr val="307871"/>
                </a:solidFill>
                <a:effectLst/>
                <a:uLnTx/>
                <a:uFillTx/>
                <a:latin typeface="Times New Roman"/>
                <a:ea typeface="+mj-ea"/>
                <a:cs typeface="+mj-cs"/>
              </a:rPr>
              <a:t>The cutting pla</a:t>
            </a:r>
            <a:r>
              <a:rPr lang="en-GB" sz="2800" kern="0" dirty="0">
                <a:solidFill>
                  <a:srgbClr val="307871"/>
                </a:solidFill>
                <a:latin typeface="Times New Roman"/>
                <a:ea typeface="+mj-ea"/>
                <a:cs typeface="+mj-cs"/>
              </a:rPr>
              <a:t>ne algorithm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5"/>
            </a:pPr>
            <a:r>
              <a:rPr lang="en-US" sz="2200" b="1" dirty="0">
                <a:solidFill>
                  <a:srgbClr val="307871"/>
                </a:solidFill>
                <a:latin typeface="Times New Roman" panose="02020603050405020304" pitchFamily="18" charset="0"/>
                <a:cs typeface="Times New Roman" panose="02020603050405020304" pitchFamily="18" charset="0"/>
              </a:rPr>
              <a:t>Choose the largest fraction among various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 i.e. Max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Treat the constraint corresponding to the maximum fraction as the source row (equation). Based on the source equation, develop an additional constraint (</a:t>
            </a:r>
            <a:r>
              <a:rPr lang="en-US" sz="2200" b="1" dirty="0" err="1">
                <a:solidFill>
                  <a:srgbClr val="307871"/>
                </a:solidFill>
                <a:latin typeface="Times New Roman" panose="02020603050405020304" pitchFamily="18" charset="0"/>
                <a:cs typeface="Times New Roman" panose="02020603050405020304" pitchFamily="18" charset="0"/>
              </a:rPr>
              <a:t>Gomory’s</a:t>
            </a:r>
            <a:r>
              <a:rPr lang="en-US" sz="2200" b="1" dirty="0">
                <a:solidFill>
                  <a:srgbClr val="307871"/>
                </a:solidFill>
                <a:latin typeface="Times New Roman" panose="02020603050405020304" pitchFamily="18" charset="0"/>
                <a:cs typeface="Times New Roman" panose="02020603050405020304" pitchFamily="18" charset="0"/>
              </a:rPr>
              <a:t> constraint / fractional cut) as shown:</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S</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 Summation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i="1" baseline="-25000" dirty="0">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)(Non–Basic Variable))</a:t>
            </a:r>
          </a:p>
          <a:p>
            <a:pPr marL="457200" indent="-457200">
              <a:buFont typeface="+mj-lt"/>
              <a:buAutoNum type="arabicPeriod" startAt="6"/>
            </a:pPr>
            <a:r>
              <a:rPr lang="en-US" sz="2200" b="1" dirty="0">
                <a:solidFill>
                  <a:srgbClr val="307871"/>
                </a:solidFill>
                <a:latin typeface="Times New Roman" panose="02020603050405020304" pitchFamily="18" charset="0"/>
                <a:cs typeface="Times New Roman" panose="02020603050405020304" pitchFamily="18" charset="0"/>
              </a:rPr>
              <a:t>Add the fractional cut as the last row in the latest optimal table and proceed further using dual simplex method, and find the new optimum solution. If the new optimum solution is integer, then go to step 7; otherwise go to step 4.</a:t>
            </a:r>
          </a:p>
          <a:p>
            <a:pPr marL="457200" indent="-457200">
              <a:buFont typeface="+mj-lt"/>
              <a:buAutoNum type="arabicPeriod" startAt="6"/>
            </a:pPr>
            <a:r>
              <a:rPr lang="en-US" sz="2200" b="1" dirty="0">
                <a:solidFill>
                  <a:srgbClr val="307871"/>
                </a:solidFill>
                <a:latin typeface="Times New Roman" panose="02020603050405020304" pitchFamily="18" charset="0"/>
                <a:cs typeface="Times New Roman" panose="02020603050405020304" pitchFamily="18" charset="0"/>
              </a:rPr>
              <a:t>Print the integer solution [X’s and Z – Values]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410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8057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Branch and bound method</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Creates and solves a sequence of sub-problems to the original problem that are increasingly more restrictive until an optimal solution is found</a:t>
            </a:r>
          </a:p>
          <a:p>
            <a:r>
              <a:rPr lang="en-US" sz="2200" b="1" dirty="0">
                <a:solidFill>
                  <a:srgbClr val="307871"/>
                </a:solidFill>
                <a:latin typeface="Times New Roman" panose="02020603050405020304" pitchFamily="18" charset="0"/>
                <a:cs typeface="Times New Roman" panose="02020603050405020304" pitchFamily="18" charset="0"/>
              </a:rPr>
              <a:t>BRANCHING:</a:t>
            </a:r>
          </a:p>
          <a:p>
            <a:pPr lvl="1"/>
            <a:r>
              <a:rPr lang="en-US" sz="1800" b="1" dirty="0">
                <a:solidFill>
                  <a:srgbClr val="307871"/>
                </a:solidFill>
                <a:latin typeface="Times New Roman" panose="02020603050405020304" pitchFamily="18" charset="0"/>
                <a:cs typeface="Times New Roman" panose="02020603050405020304" pitchFamily="18" charset="0"/>
              </a:rPr>
              <a:t>Selection of an integer value of a decision variable to examine for a possible integer solution to a problem</a:t>
            </a:r>
          </a:p>
          <a:p>
            <a:pPr lvl="1"/>
            <a:r>
              <a:rPr lang="en-US" sz="1800" b="1" dirty="0">
                <a:solidFill>
                  <a:srgbClr val="307871"/>
                </a:solidFill>
                <a:latin typeface="Times New Roman" panose="02020603050405020304" pitchFamily="18" charset="0"/>
                <a:cs typeface="Times New Roman" panose="02020603050405020304" pitchFamily="18" charset="0"/>
              </a:rPr>
              <a:t>“If the solution to the linear programming problem contains non-integer values for some or all decision variables, then the solution space is reduced by introducing constraints with respect to any one of those decision variables. If the value of the decision variable “</a:t>
            </a:r>
            <a:r>
              <a:rPr lang="en-US" sz="1800" b="1" i="1" dirty="0">
                <a:solidFill>
                  <a:srgbClr val="307871"/>
                </a:solidFill>
                <a:latin typeface="Times New Roman" panose="02020603050405020304" pitchFamily="18" charset="0"/>
                <a:cs typeface="Times New Roman" panose="02020603050405020304" pitchFamily="18" charset="0"/>
              </a:rPr>
              <a:t>X</a:t>
            </a:r>
            <a:r>
              <a:rPr lang="en-US" sz="1800" b="1" baseline="-25000" dirty="0">
                <a:solidFill>
                  <a:srgbClr val="307871"/>
                </a:solidFill>
                <a:latin typeface="Times New Roman" panose="02020603050405020304" pitchFamily="18" charset="0"/>
                <a:cs typeface="Times New Roman" panose="02020603050405020304" pitchFamily="18" charset="0"/>
              </a:rPr>
              <a:t>1</a:t>
            </a:r>
            <a:r>
              <a:rPr lang="en-US" sz="1800" b="1" dirty="0">
                <a:solidFill>
                  <a:srgbClr val="307871"/>
                </a:solidFill>
                <a:latin typeface="Times New Roman" panose="02020603050405020304" pitchFamily="18" charset="0"/>
                <a:cs typeface="Times New Roman" panose="02020603050405020304" pitchFamily="18" charset="0"/>
              </a:rPr>
              <a:t>” is 2.5, then two more problems will be created by using each of the following constraints. </a:t>
            </a:r>
            <a:r>
              <a:rPr lang="en-US" sz="1800" b="1" i="1" dirty="0">
                <a:solidFill>
                  <a:srgbClr val="307871"/>
                </a:solidFill>
                <a:latin typeface="Times New Roman" panose="02020603050405020304" pitchFamily="18" charset="0"/>
                <a:cs typeface="Times New Roman" panose="02020603050405020304" pitchFamily="18" charset="0"/>
              </a:rPr>
              <a:t>X</a:t>
            </a:r>
            <a:r>
              <a:rPr lang="en-US" sz="1800" b="1" baseline="-25000" dirty="0">
                <a:solidFill>
                  <a:srgbClr val="307871"/>
                </a:solidFill>
                <a:latin typeface="Times New Roman" panose="02020603050405020304" pitchFamily="18" charset="0"/>
                <a:cs typeface="Times New Roman" panose="02020603050405020304" pitchFamily="18" charset="0"/>
              </a:rPr>
              <a:t>1</a:t>
            </a:r>
            <a:r>
              <a:rPr lang="en-US" sz="1800" b="1" dirty="0">
                <a:solidFill>
                  <a:srgbClr val="307871"/>
                </a:solidFill>
                <a:latin typeface="Times New Roman" panose="02020603050405020304" pitchFamily="18" charset="0"/>
                <a:cs typeface="Times New Roman" panose="02020603050405020304" pitchFamily="18" charset="0"/>
              </a:rPr>
              <a:t> ≤ 2 and </a:t>
            </a:r>
            <a:r>
              <a:rPr lang="en-US" sz="1800" b="1" i="1" dirty="0">
                <a:solidFill>
                  <a:srgbClr val="307871"/>
                </a:solidFill>
                <a:latin typeface="Times New Roman" panose="02020603050405020304" pitchFamily="18" charset="0"/>
                <a:cs typeface="Times New Roman" panose="02020603050405020304" pitchFamily="18" charset="0"/>
              </a:rPr>
              <a:t>X</a:t>
            </a:r>
            <a:r>
              <a:rPr lang="en-US" sz="1800" b="1" baseline="-25000" dirty="0">
                <a:solidFill>
                  <a:srgbClr val="307871"/>
                </a:solidFill>
                <a:latin typeface="Times New Roman" panose="02020603050405020304" pitchFamily="18" charset="0"/>
                <a:cs typeface="Times New Roman" panose="02020603050405020304" pitchFamily="18" charset="0"/>
              </a:rPr>
              <a:t>1</a:t>
            </a:r>
            <a:r>
              <a:rPr lang="en-US" sz="1800" b="1" dirty="0">
                <a:solidFill>
                  <a:srgbClr val="307871"/>
                </a:solidFill>
                <a:latin typeface="Times New Roman" panose="02020603050405020304" pitchFamily="18" charset="0"/>
                <a:cs typeface="Times New Roman" panose="02020603050405020304" pitchFamily="18" charset="0"/>
              </a:rPr>
              <a:t> ≥ 3.</a:t>
            </a:r>
          </a:p>
        </p:txBody>
      </p:sp>
    </p:spTree>
    <p:extLst>
      <p:ext uri="{BB962C8B-B14F-4D97-AF65-F5344CB8AC3E}">
        <p14:creationId xmlns:p14="http://schemas.microsoft.com/office/powerpoint/2010/main" val="3235361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8057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Branch and bound method</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rgbClr val="307871"/>
                </a:solidFill>
                <a:latin typeface="Times New Roman" panose="02020603050405020304" pitchFamily="18" charset="0"/>
                <a:cs typeface="Times New Roman" panose="02020603050405020304" pitchFamily="18" charset="0"/>
              </a:rPr>
              <a:t>BOUND:</a:t>
            </a:r>
          </a:p>
          <a:p>
            <a:r>
              <a:rPr lang="en-US" sz="2200" b="1" dirty="0">
                <a:solidFill>
                  <a:srgbClr val="307871"/>
                </a:solidFill>
                <a:latin typeface="Times New Roman" panose="02020603050405020304" pitchFamily="18" charset="0"/>
                <a:cs typeface="Times New Roman" panose="02020603050405020304" pitchFamily="18" charset="0"/>
              </a:rPr>
              <a:t>An upper or lower limit on the value of the objective function at a given stage of the analysis of an integer programming problem.</a:t>
            </a:r>
          </a:p>
          <a:p>
            <a:r>
              <a:rPr lang="en-US" sz="2200" b="1" dirty="0">
                <a:solidFill>
                  <a:srgbClr val="307871"/>
                </a:solidFill>
                <a:latin typeface="Times New Roman" panose="02020603050405020304" pitchFamily="18" charset="0"/>
                <a:cs typeface="Times New Roman" panose="02020603050405020304" pitchFamily="18" charset="0"/>
              </a:rPr>
              <a:t>LOWER BOUND: The lower bound at a node is the value of the objective function corresponding to the truncated values (integer parts) of the decision variables of the problem in that node.</a:t>
            </a:r>
          </a:p>
          <a:p>
            <a:r>
              <a:rPr lang="en-US" sz="2200" b="1" dirty="0">
                <a:solidFill>
                  <a:srgbClr val="307871"/>
                </a:solidFill>
                <a:latin typeface="Times New Roman" panose="02020603050405020304" pitchFamily="18" charset="0"/>
                <a:cs typeface="Times New Roman" panose="02020603050405020304" pitchFamily="18" charset="0"/>
              </a:rPr>
              <a:t>UPPER BOUND: The upper bound at a node is the value of the objective function corresponding to the linear programming solution in that node. Assign jobs to machines.</a:t>
            </a:r>
          </a:p>
        </p:txBody>
      </p:sp>
    </p:spTree>
    <p:extLst>
      <p:ext uri="{BB962C8B-B14F-4D97-AF65-F5344CB8AC3E}">
        <p14:creationId xmlns:p14="http://schemas.microsoft.com/office/powerpoint/2010/main" val="380755143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1722</Words>
  <Application>Microsoft Office PowerPoint</Application>
  <PresentationFormat>Widescreen</PresentationFormat>
  <Paragraphs>126</Paragraphs>
  <Slides>25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Motiv Office</vt:lpstr>
      <vt:lpstr>Document</vt:lpstr>
      <vt:lpstr>Integer Linear Programming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 </cp:lastModifiedBy>
  <cp:revision>44</cp:revision>
  <dcterms:created xsi:type="dcterms:W3CDTF">2016-11-25T20:36:16Z</dcterms:created>
  <dcterms:modified xsi:type="dcterms:W3CDTF">2019-12-15T22:17:12Z</dcterms:modified>
</cp:coreProperties>
</file>