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314" r:id="rId4"/>
    <p:sldId id="315" r:id="rId5"/>
    <p:sldId id="283" r:id="rId6"/>
    <p:sldId id="284" r:id="rId7"/>
    <p:sldId id="285" r:id="rId8"/>
    <p:sldId id="286" r:id="rId9"/>
    <p:sldId id="287" r:id="rId10"/>
    <p:sldId id="270" r:id="rId11"/>
    <p:sldId id="313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312" r:id="rId21"/>
    <p:sldId id="289" r:id="rId22"/>
    <p:sldId id="290" r:id="rId23"/>
    <p:sldId id="291" r:id="rId24"/>
    <p:sldId id="292" r:id="rId25"/>
    <p:sldId id="288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US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Graph Theory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Radom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ír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Perzina, Ph.D.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Economists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INMBAOAE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9020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Minimum Spanning Tree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minimum spanning tree or minimum weight spanning tree is a subset of the edges of a connected, edge-weighted undirected graph that connects all the vertices together, without any cycles and with the minimum possible total edge weight. That is, it is a spanning tree whose sum of edge weights is as small as possible. More generally, any edge-weighted undirected graph (not necessarily connected) has a minimum spanning forest, which is a union of the minimum spanning trees for its connected components. 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quite a few use cases for minimum spanning trees. One example would be a telecommunications company trying to lay cable in a new neighborhood.</a:t>
            </a:r>
          </a:p>
        </p:txBody>
      </p:sp>
    </p:spTree>
    <p:extLst>
      <p:ext uri="{BB962C8B-B14F-4D97-AF65-F5344CB8AC3E}">
        <p14:creationId xmlns:p14="http://schemas.microsoft.com/office/powerpoint/2010/main" val="4291785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397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Minimum Spanning Tree Algorithm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1.  Select the edge with the minimal value of 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i="1" baseline="-25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endParaRPr lang="en-US" sz="2200" b="1" i="1" baseline="-25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2. From remaining edges select next edge with the minimal vale such that it doesn’t make a cycle with already selected edges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3.  According step 2 continue until (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–1) edges are selected.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999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3864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Minimum Spanning Tree - Example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Newly built houses need to be connected with the computer network. Suggest the cheapest connection such that from each house it is possible to access each other by the network.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9E192621-A50E-42A6-B395-0211EF22D868}"/>
              </a:ext>
            </a:extLst>
          </p:cNvPr>
          <p:cNvGrpSpPr>
            <a:grpSpLocks/>
          </p:cNvGrpSpPr>
          <p:nvPr/>
        </p:nvGrpSpPr>
        <p:grpSpPr bwMode="auto">
          <a:xfrm>
            <a:off x="1521945" y="2622457"/>
            <a:ext cx="5473700" cy="3500437"/>
            <a:chOff x="1872" y="1152"/>
            <a:chExt cx="5964" cy="3168"/>
          </a:xfrm>
        </p:grpSpPr>
        <p:sp>
          <p:nvSpPr>
            <p:cNvPr id="7" name="Oval 10">
              <a:extLst>
                <a:ext uri="{FF2B5EF4-FFF2-40B4-BE49-F238E27FC236}">
                  <a16:creationId xmlns:a16="http://schemas.microsoft.com/office/drawing/2014/main" id="{CC62E694-8B84-42B0-8A0E-61A8D0CB15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" y="2193"/>
              <a:ext cx="557" cy="4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9" name="Oval 11">
              <a:extLst>
                <a:ext uri="{FF2B5EF4-FFF2-40B4-BE49-F238E27FC236}">
                  <a16:creationId xmlns:a16="http://schemas.microsoft.com/office/drawing/2014/main" id="{8914340E-4DA9-4D1C-9226-678ABE98D7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1" y="1152"/>
              <a:ext cx="557" cy="46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0" name="Oval 12">
              <a:extLst>
                <a:ext uri="{FF2B5EF4-FFF2-40B4-BE49-F238E27FC236}">
                  <a16:creationId xmlns:a16="http://schemas.microsoft.com/office/drawing/2014/main" id="{8C340F1E-5F42-44E7-9279-ADABADBE09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5" y="3744"/>
              <a:ext cx="556" cy="46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1" name="Oval 13">
              <a:extLst>
                <a:ext uri="{FF2B5EF4-FFF2-40B4-BE49-F238E27FC236}">
                  <a16:creationId xmlns:a16="http://schemas.microsoft.com/office/drawing/2014/main" id="{1BE7189D-3FBE-4541-A4A1-48CA3062EA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5" y="3641"/>
              <a:ext cx="557" cy="4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2" name="Oval 14">
              <a:extLst>
                <a:ext uri="{FF2B5EF4-FFF2-40B4-BE49-F238E27FC236}">
                  <a16:creationId xmlns:a16="http://schemas.microsoft.com/office/drawing/2014/main" id="{100CBC00-91C9-48FD-BC78-C94D994B17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6" y="1705"/>
              <a:ext cx="557" cy="4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grpSp>
          <p:nvGrpSpPr>
            <p:cNvPr id="13" name="Group 15">
              <a:extLst>
                <a:ext uri="{FF2B5EF4-FFF2-40B4-BE49-F238E27FC236}">
                  <a16:creationId xmlns:a16="http://schemas.microsoft.com/office/drawing/2014/main" id="{8DFD9355-258A-4EDD-B643-D56AAC5E73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2" y="1152"/>
              <a:ext cx="5964" cy="3168"/>
              <a:chOff x="1872" y="1152"/>
              <a:chExt cx="5964" cy="3168"/>
            </a:xfrm>
          </p:grpSpPr>
          <p:sp>
            <p:nvSpPr>
              <p:cNvPr id="14" name="Line 16">
                <a:extLst>
                  <a:ext uri="{FF2B5EF4-FFF2-40B4-BE49-F238E27FC236}">
                    <a16:creationId xmlns:a16="http://schemas.microsoft.com/office/drawing/2014/main" id="{1DFBD157-869C-40DF-8904-029A5E3730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8" y="3910"/>
                <a:ext cx="2893" cy="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Line 17">
                <a:extLst>
                  <a:ext uri="{FF2B5EF4-FFF2-40B4-BE49-F238E27FC236}">
                    <a16:creationId xmlns:a16="http://schemas.microsoft.com/office/drawing/2014/main" id="{415CC294-AF55-4C0F-AE0C-5E07FF96FA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304" y="2592"/>
                <a:ext cx="1138" cy="120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" name="Line 18">
                <a:extLst>
                  <a:ext uri="{FF2B5EF4-FFF2-40B4-BE49-F238E27FC236}">
                    <a16:creationId xmlns:a16="http://schemas.microsoft.com/office/drawing/2014/main" id="{3543B8C1-A93A-473B-90D0-69843E5227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47" y="1496"/>
                <a:ext cx="897" cy="73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" name="Line 19">
                <a:extLst>
                  <a:ext uri="{FF2B5EF4-FFF2-40B4-BE49-F238E27FC236}">
                    <a16:creationId xmlns:a16="http://schemas.microsoft.com/office/drawing/2014/main" id="{33482811-9D54-4D73-9291-8445533A50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65" y="1336"/>
                <a:ext cx="3400" cy="4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" name="Line 20">
                <a:extLst>
                  <a:ext uri="{FF2B5EF4-FFF2-40B4-BE49-F238E27FC236}">
                    <a16:creationId xmlns:a16="http://schemas.microsoft.com/office/drawing/2014/main" id="{254CDA56-2B53-40A9-A7DD-C5B48F5635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4" y="2016"/>
                <a:ext cx="3395" cy="170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" name="Line 21">
                <a:extLst>
                  <a:ext uri="{FF2B5EF4-FFF2-40B4-BE49-F238E27FC236}">
                    <a16:creationId xmlns:a16="http://schemas.microsoft.com/office/drawing/2014/main" id="{D82A0190-FFC2-42BD-9F85-9BE6B06C34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29" y="1982"/>
                <a:ext cx="4677" cy="3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" name="Line 22">
                <a:extLst>
                  <a:ext uri="{FF2B5EF4-FFF2-40B4-BE49-F238E27FC236}">
                    <a16:creationId xmlns:a16="http://schemas.microsoft.com/office/drawing/2014/main" id="{9EE0E35E-44D0-47E9-BA5D-A0B81E3C6A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1" y="2521"/>
                <a:ext cx="4432" cy="120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" name="Line 23">
                <a:extLst>
                  <a:ext uri="{FF2B5EF4-FFF2-40B4-BE49-F238E27FC236}">
                    <a16:creationId xmlns:a16="http://schemas.microsoft.com/office/drawing/2014/main" id="{F395F8E6-501A-46A5-9072-C1B5AC9996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1" y="1613"/>
                <a:ext cx="112" cy="212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" name="Line 24">
                <a:extLst>
                  <a:ext uri="{FF2B5EF4-FFF2-40B4-BE49-F238E27FC236}">
                    <a16:creationId xmlns:a16="http://schemas.microsoft.com/office/drawing/2014/main" id="{8E23FB16-1796-4DA8-ACDC-C799B3F895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38" y="1586"/>
                <a:ext cx="3357" cy="20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" name="Line 25">
                <a:extLst>
                  <a:ext uri="{FF2B5EF4-FFF2-40B4-BE49-F238E27FC236}">
                    <a16:creationId xmlns:a16="http://schemas.microsoft.com/office/drawing/2014/main" id="{24C56945-56EA-47A0-80A1-4E515B8905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188" y="2166"/>
                <a:ext cx="252" cy="150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24" name="Group 26">
                <a:extLst>
                  <a:ext uri="{FF2B5EF4-FFF2-40B4-BE49-F238E27FC236}">
                    <a16:creationId xmlns:a16="http://schemas.microsoft.com/office/drawing/2014/main" id="{1C1989D9-8E1F-4C63-BE57-D7581123C0C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72" y="1152"/>
                <a:ext cx="5964" cy="3168"/>
                <a:chOff x="1872" y="1152"/>
                <a:chExt cx="5964" cy="3168"/>
              </a:xfrm>
            </p:grpSpPr>
            <p:sp>
              <p:nvSpPr>
                <p:cNvPr id="25" name="Text Box 27">
                  <a:extLst>
                    <a:ext uri="{FF2B5EF4-FFF2-40B4-BE49-F238E27FC236}">
                      <a16:creationId xmlns:a16="http://schemas.microsoft.com/office/drawing/2014/main" id="{35F8E8E2-16FF-41F2-BD45-DC0A2577676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72" y="2160"/>
                  <a:ext cx="780" cy="4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cs-CZ" sz="2000">
                      <a:latin typeface="Times New Roman" panose="02020603050405020304" pitchFamily="18" charset="0"/>
                    </a:rPr>
                    <a:t>v</a:t>
                  </a:r>
                  <a:r>
                    <a:rPr lang="cs-CZ" altLang="cs-CZ" sz="2000" baseline="-25000">
                      <a:latin typeface="Times New Roman" panose="02020603050405020304" pitchFamily="18" charset="0"/>
                    </a:rPr>
                    <a:t>1</a:t>
                  </a:r>
                  <a:endParaRPr lang="cs-CZ" altLang="cs-CZ" sz="20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" name="Text Box 28">
                  <a:extLst>
                    <a:ext uri="{FF2B5EF4-FFF2-40B4-BE49-F238E27FC236}">
                      <a16:creationId xmlns:a16="http://schemas.microsoft.com/office/drawing/2014/main" id="{1474954D-5842-48C2-886F-A66A68C6912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68" y="1152"/>
                  <a:ext cx="780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cs-CZ" sz="2000">
                      <a:latin typeface="Times New Roman" panose="02020603050405020304" pitchFamily="18" charset="0"/>
                    </a:rPr>
                    <a:t>v</a:t>
                  </a:r>
                  <a:r>
                    <a:rPr lang="cs-CZ" altLang="cs-CZ" sz="2000" baseline="-25000">
                      <a:latin typeface="Times New Roman" panose="02020603050405020304" pitchFamily="18" charset="0"/>
                    </a:rPr>
                    <a:t>2</a:t>
                  </a:r>
                  <a:endParaRPr lang="cs-CZ" altLang="cs-CZ" sz="20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7" name="Text Box 29">
                  <a:extLst>
                    <a:ext uri="{FF2B5EF4-FFF2-40B4-BE49-F238E27FC236}">
                      <a16:creationId xmlns:a16="http://schemas.microsoft.com/office/drawing/2014/main" id="{961EBFC0-4738-420A-8F93-342FD1A3F37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12" y="3744"/>
                  <a:ext cx="779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cs-CZ" sz="2000">
                      <a:latin typeface="Times New Roman" panose="02020603050405020304" pitchFamily="18" charset="0"/>
                    </a:rPr>
                    <a:t>v</a:t>
                  </a:r>
                  <a:r>
                    <a:rPr lang="cs-CZ" altLang="cs-CZ" sz="2000" baseline="-25000">
                      <a:latin typeface="Times New Roman" panose="02020603050405020304" pitchFamily="18" charset="0"/>
                    </a:rPr>
                    <a:t>5</a:t>
                  </a:r>
                  <a:endParaRPr lang="cs-CZ" altLang="cs-CZ" sz="20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8" name="Text Box 30">
                  <a:extLst>
                    <a:ext uri="{FF2B5EF4-FFF2-40B4-BE49-F238E27FC236}">
                      <a16:creationId xmlns:a16="http://schemas.microsoft.com/office/drawing/2014/main" id="{6FF4F9B2-C5AC-4709-ACF3-623763620E8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68" y="3600"/>
                  <a:ext cx="780" cy="4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cs-CZ" sz="2000">
                      <a:latin typeface="Times New Roman" panose="02020603050405020304" pitchFamily="18" charset="0"/>
                    </a:rPr>
                    <a:t>v</a:t>
                  </a:r>
                  <a:r>
                    <a:rPr lang="cs-CZ" altLang="cs-CZ" sz="2000" baseline="-25000">
                      <a:latin typeface="Times New Roman" panose="02020603050405020304" pitchFamily="18" charset="0"/>
                    </a:rPr>
                    <a:t>4</a:t>
                  </a:r>
                  <a:endParaRPr lang="cs-CZ" altLang="cs-CZ" sz="20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9" name="Text Box 31">
                  <a:extLst>
                    <a:ext uri="{FF2B5EF4-FFF2-40B4-BE49-F238E27FC236}">
                      <a16:creationId xmlns:a16="http://schemas.microsoft.com/office/drawing/2014/main" id="{7D828B34-4A80-4F17-8BAE-F1FF965CF6C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056" y="1728"/>
                  <a:ext cx="780" cy="4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cs-CZ" sz="2000">
                      <a:latin typeface="Times New Roman" panose="02020603050405020304" pitchFamily="18" charset="0"/>
                    </a:rPr>
                    <a:t>v</a:t>
                  </a:r>
                  <a:r>
                    <a:rPr lang="cs-CZ" altLang="cs-CZ" sz="2000" baseline="-25000">
                      <a:latin typeface="Times New Roman" panose="02020603050405020304" pitchFamily="18" charset="0"/>
                    </a:rPr>
                    <a:t>3</a:t>
                  </a:r>
                  <a:endParaRPr lang="cs-CZ" altLang="cs-CZ" sz="20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0" name="Text Box 32">
                  <a:extLst>
                    <a:ext uri="{FF2B5EF4-FFF2-40B4-BE49-F238E27FC236}">
                      <a16:creationId xmlns:a16="http://schemas.microsoft.com/office/drawing/2014/main" id="{67F67E2F-E01A-423D-935E-5C3693E7F80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60" y="1728"/>
                  <a:ext cx="720" cy="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cs-CZ" altLang="cs-CZ" sz="2000">
                      <a:latin typeface="Times New Roman" panose="02020603050405020304" pitchFamily="18" charset="0"/>
                    </a:rPr>
                    <a:t>14</a:t>
                  </a:r>
                </a:p>
              </p:txBody>
            </p:sp>
            <p:sp>
              <p:nvSpPr>
                <p:cNvPr id="31" name="Text Box 33">
                  <a:extLst>
                    <a:ext uri="{FF2B5EF4-FFF2-40B4-BE49-F238E27FC236}">
                      <a16:creationId xmlns:a16="http://schemas.microsoft.com/office/drawing/2014/main" id="{5EC5D0A1-87CF-4DA3-A6E8-07B97062B72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28" y="1152"/>
                  <a:ext cx="560" cy="3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cs-CZ" altLang="cs-CZ" sz="2000">
                      <a:latin typeface="Times New Roman" panose="02020603050405020304" pitchFamily="18" charset="0"/>
                    </a:rPr>
                    <a:t>5</a:t>
                  </a:r>
                </a:p>
              </p:txBody>
            </p:sp>
            <p:sp>
              <p:nvSpPr>
                <p:cNvPr id="32" name="Text Box 34">
                  <a:extLst>
                    <a:ext uri="{FF2B5EF4-FFF2-40B4-BE49-F238E27FC236}">
                      <a16:creationId xmlns:a16="http://schemas.microsoft.com/office/drawing/2014/main" id="{8E815CA5-7FAB-4988-A475-0887500D7F4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904" y="2160"/>
                  <a:ext cx="576" cy="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cs-CZ" altLang="cs-CZ" sz="2000">
                      <a:latin typeface="Times New Roman" panose="02020603050405020304" pitchFamily="18" charset="0"/>
                    </a:rPr>
                    <a:t>17</a:t>
                  </a:r>
                </a:p>
              </p:txBody>
            </p:sp>
            <p:sp>
              <p:nvSpPr>
                <p:cNvPr id="33" name="Text Box 35">
                  <a:extLst>
                    <a:ext uri="{FF2B5EF4-FFF2-40B4-BE49-F238E27FC236}">
                      <a16:creationId xmlns:a16="http://schemas.microsoft.com/office/drawing/2014/main" id="{3AFB102F-3E88-4DCD-85FE-FFC0328D17D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040" y="1728"/>
                  <a:ext cx="720" cy="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cs-CZ" altLang="cs-CZ" sz="2000">
                      <a:latin typeface="Times New Roman" panose="02020603050405020304" pitchFamily="18" charset="0"/>
                    </a:rPr>
                    <a:t>10</a:t>
                  </a:r>
                </a:p>
              </p:txBody>
            </p:sp>
            <p:sp>
              <p:nvSpPr>
                <p:cNvPr id="34" name="Text Box 36">
                  <a:extLst>
                    <a:ext uri="{FF2B5EF4-FFF2-40B4-BE49-F238E27FC236}">
                      <a16:creationId xmlns:a16="http://schemas.microsoft.com/office/drawing/2014/main" id="{3052E2ED-419E-4684-ABEF-041223D6051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200" y="2736"/>
                  <a:ext cx="559" cy="3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cs-CZ" altLang="cs-CZ" sz="2000"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35" name="Text Box 37">
                  <a:extLst>
                    <a:ext uri="{FF2B5EF4-FFF2-40B4-BE49-F238E27FC236}">
                      <a16:creationId xmlns:a16="http://schemas.microsoft.com/office/drawing/2014/main" id="{D658745E-1858-4E45-AA8A-F969769E1D7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96" y="3888"/>
                  <a:ext cx="576" cy="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cs-CZ" altLang="cs-CZ" sz="2000">
                      <a:latin typeface="Times New Roman" panose="02020603050405020304" pitchFamily="18" charset="0"/>
                    </a:rPr>
                    <a:t>11</a:t>
                  </a:r>
                </a:p>
              </p:txBody>
            </p:sp>
            <p:sp>
              <p:nvSpPr>
                <p:cNvPr id="36" name="Text Box 38">
                  <a:extLst>
                    <a:ext uri="{FF2B5EF4-FFF2-40B4-BE49-F238E27FC236}">
                      <a16:creationId xmlns:a16="http://schemas.microsoft.com/office/drawing/2014/main" id="{99B4A6C7-7502-4BE2-BF56-6EFDAC6A35C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024" y="1728"/>
                  <a:ext cx="559" cy="3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cs-CZ" altLang="cs-CZ" sz="2000">
                      <a:latin typeface="Times New Roman" panose="02020603050405020304" pitchFamily="18" charset="0"/>
                    </a:rPr>
                    <a:t>20</a:t>
                  </a:r>
                </a:p>
              </p:txBody>
            </p:sp>
            <p:sp>
              <p:nvSpPr>
                <p:cNvPr id="37" name="Text Box 39">
                  <a:extLst>
                    <a:ext uri="{FF2B5EF4-FFF2-40B4-BE49-F238E27FC236}">
                      <a16:creationId xmlns:a16="http://schemas.microsoft.com/office/drawing/2014/main" id="{EB4B488B-77FE-45F1-9E93-3A5FB33BC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77" y="2655"/>
                  <a:ext cx="559" cy="3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cs-CZ" altLang="cs-CZ" sz="2000">
                      <a:latin typeface="Times New Roman" panose="02020603050405020304" pitchFamily="18" charset="0"/>
                    </a:rPr>
                    <a:t>6</a:t>
                  </a:r>
                </a:p>
              </p:txBody>
            </p:sp>
            <p:sp>
              <p:nvSpPr>
                <p:cNvPr id="38" name="Text Box 40">
                  <a:extLst>
                    <a:ext uri="{FF2B5EF4-FFF2-40B4-BE49-F238E27FC236}">
                      <a16:creationId xmlns:a16="http://schemas.microsoft.com/office/drawing/2014/main" id="{6735B98F-73A1-4B93-83A1-27352BF9405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29" y="3024"/>
                  <a:ext cx="595" cy="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cs-CZ" altLang="cs-CZ" sz="2000">
                      <a:latin typeface="Times New Roman" panose="02020603050405020304" pitchFamily="18" charset="0"/>
                    </a:rPr>
                    <a:t>19</a:t>
                  </a:r>
                </a:p>
              </p:txBody>
            </p:sp>
            <p:sp>
              <p:nvSpPr>
                <p:cNvPr id="39" name="Text Box 41">
                  <a:extLst>
                    <a:ext uri="{FF2B5EF4-FFF2-40B4-BE49-F238E27FC236}">
                      <a16:creationId xmlns:a16="http://schemas.microsoft.com/office/drawing/2014/main" id="{5F77128C-12A4-4331-B08B-FF807EB2870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73" y="1617"/>
                  <a:ext cx="559" cy="3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cs-CZ" altLang="cs-CZ" sz="2000">
                      <a:latin typeface="Times New Roman" panose="02020603050405020304" pitchFamily="18" charset="0"/>
                    </a:rPr>
                    <a:t>7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289971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6527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Minimum Spanning Tree – Example Solving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Sort edges by their distances: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1.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 : 4	 4. 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: 7 	 7. 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: 14 	  9.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: 19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: 5	 5. 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: 10 	 8. 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: 17 	10.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: 20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: 6	 6. 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: 11 			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According the algorithm we select these edges: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 : 4,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: 5,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: 6.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The edge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: 7 with next shortest distance will not be select because it makes a cycle with previously selected edges. The last selected edge will be  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: 11.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84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6527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Minimum Spanning Tree – Example Solving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0" name="Group 3">
            <a:extLst>
              <a:ext uri="{FF2B5EF4-FFF2-40B4-BE49-F238E27FC236}">
                <a16:creationId xmlns:a16="http://schemas.microsoft.com/office/drawing/2014/main" id="{5F2BC751-F98E-4CE1-B52B-FE341200D250}"/>
              </a:ext>
            </a:extLst>
          </p:cNvPr>
          <p:cNvGrpSpPr>
            <a:grpSpLocks/>
          </p:cNvGrpSpPr>
          <p:nvPr/>
        </p:nvGrpSpPr>
        <p:grpSpPr bwMode="auto">
          <a:xfrm>
            <a:off x="1070909" y="1622612"/>
            <a:ext cx="6265863" cy="4076700"/>
            <a:chOff x="1872" y="1152"/>
            <a:chExt cx="5964" cy="3168"/>
          </a:xfrm>
        </p:grpSpPr>
        <p:sp>
          <p:nvSpPr>
            <p:cNvPr id="41" name="Oval 4">
              <a:extLst>
                <a:ext uri="{FF2B5EF4-FFF2-40B4-BE49-F238E27FC236}">
                  <a16:creationId xmlns:a16="http://schemas.microsoft.com/office/drawing/2014/main" id="{031FEC53-5713-4CC2-B0EE-BC7195005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" y="2193"/>
              <a:ext cx="557" cy="4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42" name="Oval 5">
              <a:extLst>
                <a:ext uri="{FF2B5EF4-FFF2-40B4-BE49-F238E27FC236}">
                  <a16:creationId xmlns:a16="http://schemas.microsoft.com/office/drawing/2014/main" id="{4355D9EE-5D52-4634-90A8-33BE95F5E7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1" y="1152"/>
              <a:ext cx="557" cy="46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43" name="Oval 6">
              <a:extLst>
                <a:ext uri="{FF2B5EF4-FFF2-40B4-BE49-F238E27FC236}">
                  <a16:creationId xmlns:a16="http://schemas.microsoft.com/office/drawing/2014/main" id="{EBEB630B-DD49-4300-B603-09F4B89B5D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5" y="3744"/>
              <a:ext cx="556" cy="46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44" name="Oval 7">
              <a:extLst>
                <a:ext uri="{FF2B5EF4-FFF2-40B4-BE49-F238E27FC236}">
                  <a16:creationId xmlns:a16="http://schemas.microsoft.com/office/drawing/2014/main" id="{F715D5C7-35F8-4A54-ADCA-E0772396A9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5" y="3641"/>
              <a:ext cx="557" cy="4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45" name="Oval 8">
              <a:extLst>
                <a:ext uri="{FF2B5EF4-FFF2-40B4-BE49-F238E27FC236}">
                  <a16:creationId xmlns:a16="http://schemas.microsoft.com/office/drawing/2014/main" id="{08E0BA4F-FB83-4203-9F70-3E3CAA3D4C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6" y="1705"/>
              <a:ext cx="557" cy="4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grpSp>
          <p:nvGrpSpPr>
            <p:cNvPr id="46" name="Group 9">
              <a:extLst>
                <a:ext uri="{FF2B5EF4-FFF2-40B4-BE49-F238E27FC236}">
                  <a16:creationId xmlns:a16="http://schemas.microsoft.com/office/drawing/2014/main" id="{93E33381-5A29-48E1-9DC7-E05CEF9818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2" y="1152"/>
              <a:ext cx="5964" cy="3168"/>
              <a:chOff x="1872" y="1152"/>
              <a:chExt cx="5964" cy="3168"/>
            </a:xfrm>
          </p:grpSpPr>
          <p:sp>
            <p:nvSpPr>
              <p:cNvPr id="47" name="Line 10">
                <a:extLst>
                  <a:ext uri="{FF2B5EF4-FFF2-40B4-BE49-F238E27FC236}">
                    <a16:creationId xmlns:a16="http://schemas.microsoft.com/office/drawing/2014/main" id="{2AE4825D-D28A-4830-A17B-408D9EA8A5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8" y="3910"/>
                <a:ext cx="2893" cy="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8" name="Line 11">
                <a:extLst>
                  <a:ext uri="{FF2B5EF4-FFF2-40B4-BE49-F238E27FC236}">
                    <a16:creationId xmlns:a16="http://schemas.microsoft.com/office/drawing/2014/main" id="{736CDB2C-EBB6-480C-954E-9EFD675779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304" y="2592"/>
                <a:ext cx="1138" cy="120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9" name="Line 12">
                <a:extLst>
                  <a:ext uri="{FF2B5EF4-FFF2-40B4-BE49-F238E27FC236}">
                    <a16:creationId xmlns:a16="http://schemas.microsoft.com/office/drawing/2014/main" id="{0025CA0A-3DDD-47CC-B0FF-240EA20A6A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47" y="1496"/>
                <a:ext cx="897" cy="73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" name="Line 13">
                <a:extLst>
                  <a:ext uri="{FF2B5EF4-FFF2-40B4-BE49-F238E27FC236}">
                    <a16:creationId xmlns:a16="http://schemas.microsoft.com/office/drawing/2014/main" id="{E9501EF2-A4EE-4F30-86D9-C2A9E3074A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65" y="1336"/>
                <a:ext cx="3400" cy="4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" name="Line 14">
                <a:extLst>
                  <a:ext uri="{FF2B5EF4-FFF2-40B4-BE49-F238E27FC236}">
                    <a16:creationId xmlns:a16="http://schemas.microsoft.com/office/drawing/2014/main" id="{577B0031-8913-49DC-9584-ACFF7F41BD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4" y="2016"/>
                <a:ext cx="3395" cy="170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" name="Line 15">
                <a:extLst>
                  <a:ext uri="{FF2B5EF4-FFF2-40B4-BE49-F238E27FC236}">
                    <a16:creationId xmlns:a16="http://schemas.microsoft.com/office/drawing/2014/main" id="{7AB246F8-24D0-45F5-9675-4159F7B019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29" y="1982"/>
                <a:ext cx="4677" cy="3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3" name="Line 16">
                <a:extLst>
                  <a:ext uri="{FF2B5EF4-FFF2-40B4-BE49-F238E27FC236}">
                    <a16:creationId xmlns:a16="http://schemas.microsoft.com/office/drawing/2014/main" id="{09F1EB66-334A-4F5D-A2CD-F7BE427EF5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1" y="2521"/>
                <a:ext cx="4432" cy="120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4" name="Line 17">
                <a:extLst>
                  <a:ext uri="{FF2B5EF4-FFF2-40B4-BE49-F238E27FC236}">
                    <a16:creationId xmlns:a16="http://schemas.microsoft.com/office/drawing/2014/main" id="{AB98B4AF-1776-44BB-AEBA-814002CA10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1" y="1613"/>
                <a:ext cx="112" cy="212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5" name="Line 18">
                <a:extLst>
                  <a:ext uri="{FF2B5EF4-FFF2-40B4-BE49-F238E27FC236}">
                    <a16:creationId xmlns:a16="http://schemas.microsoft.com/office/drawing/2014/main" id="{81D4C491-6C88-40EA-B234-A66EF347C3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38" y="1586"/>
                <a:ext cx="3357" cy="20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6" name="Line 19">
                <a:extLst>
                  <a:ext uri="{FF2B5EF4-FFF2-40B4-BE49-F238E27FC236}">
                    <a16:creationId xmlns:a16="http://schemas.microsoft.com/office/drawing/2014/main" id="{C5E7EBDB-B20B-49FE-AC7A-A20D48EF0E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188" y="2166"/>
                <a:ext cx="252" cy="150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57" name="Group 20">
                <a:extLst>
                  <a:ext uri="{FF2B5EF4-FFF2-40B4-BE49-F238E27FC236}">
                    <a16:creationId xmlns:a16="http://schemas.microsoft.com/office/drawing/2014/main" id="{899B24F4-A32A-4FD3-B664-84CCAA609EA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72" y="1152"/>
                <a:ext cx="5964" cy="3168"/>
                <a:chOff x="1872" y="1152"/>
                <a:chExt cx="5964" cy="3168"/>
              </a:xfrm>
            </p:grpSpPr>
            <p:sp>
              <p:nvSpPr>
                <p:cNvPr id="58" name="Text Box 21">
                  <a:extLst>
                    <a:ext uri="{FF2B5EF4-FFF2-40B4-BE49-F238E27FC236}">
                      <a16:creationId xmlns:a16="http://schemas.microsoft.com/office/drawing/2014/main" id="{1E70153B-67F7-4157-BCA0-5F8AD8CAC84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72" y="2160"/>
                  <a:ext cx="780" cy="4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cs-CZ" sz="2000">
                      <a:latin typeface="Times New Roman" panose="02020603050405020304" pitchFamily="18" charset="0"/>
                    </a:rPr>
                    <a:t>v</a:t>
                  </a:r>
                  <a:r>
                    <a:rPr lang="cs-CZ" altLang="cs-CZ" sz="2000" baseline="-25000">
                      <a:latin typeface="Times New Roman" panose="02020603050405020304" pitchFamily="18" charset="0"/>
                    </a:rPr>
                    <a:t>1</a:t>
                  </a:r>
                  <a:endParaRPr lang="cs-CZ" altLang="cs-CZ" sz="20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9" name="Text Box 22">
                  <a:extLst>
                    <a:ext uri="{FF2B5EF4-FFF2-40B4-BE49-F238E27FC236}">
                      <a16:creationId xmlns:a16="http://schemas.microsoft.com/office/drawing/2014/main" id="{4FD7FD91-6C14-44BE-85B4-4CA28EE28BC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68" y="1152"/>
                  <a:ext cx="780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cs-CZ" sz="2000">
                      <a:latin typeface="Times New Roman" panose="02020603050405020304" pitchFamily="18" charset="0"/>
                    </a:rPr>
                    <a:t>v</a:t>
                  </a:r>
                  <a:r>
                    <a:rPr lang="cs-CZ" altLang="cs-CZ" sz="2000" baseline="-25000">
                      <a:latin typeface="Times New Roman" panose="02020603050405020304" pitchFamily="18" charset="0"/>
                    </a:rPr>
                    <a:t>2</a:t>
                  </a:r>
                  <a:endParaRPr lang="cs-CZ" altLang="cs-CZ" sz="20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0" name="Text Box 23">
                  <a:extLst>
                    <a:ext uri="{FF2B5EF4-FFF2-40B4-BE49-F238E27FC236}">
                      <a16:creationId xmlns:a16="http://schemas.microsoft.com/office/drawing/2014/main" id="{FFEA9819-A94E-4102-8593-D92E22D5BDB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12" y="3744"/>
                  <a:ext cx="779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cs-CZ" sz="2000">
                      <a:latin typeface="Times New Roman" panose="02020603050405020304" pitchFamily="18" charset="0"/>
                    </a:rPr>
                    <a:t>v</a:t>
                  </a:r>
                  <a:r>
                    <a:rPr lang="cs-CZ" altLang="cs-CZ" sz="2000" baseline="-25000">
                      <a:latin typeface="Times New Roman" panose="02020603050405020304" pitchFamily="18" charset="0"/>
                    </a:rPr>
                    <a:t>5</a:t>
                  </a:r>
                  <a:endParaRPr lang="cs-CZ" altLang="cs-CZ" sz="20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1" name="Text Box 24">
                  <a:extLst>
                    <a:ext uri="{FF2B5EF4-FFF2-40B4-BE49-F238E27FC236}">
                      <a16:creationId xmlns:a16="http://schemas.microsoft.com/office/drawing/2014/main" id="{EAA40A93-5641-4D45-9B23-4E6375A6035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68" y="3600"/>
                  <a:ext cx="780" cy="4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cs-CZ" sz="2000">
                      <a:latin typeface="Times New Roman" panose="02020603050405020304" pitchFamily="18" charset="0"/>
                    </a:rPr>
                    <a:t>v</a:t>
                  </a:r>
                  <a:r>
                    <a:rPr lang="cs-CZ" altLang="cs-CZ" sz="2000" baseline="-25000">
                      <a:latin typeface="Times New Roman" panose="02020603050405020304" pitchFamily="18" charset="0"/>
                    </a:rPr>
                    <a:t>4</a:t>
                  </a:r>
                  <a:endParaRPr lang="cs-CZ" altLang="cs-CZ" sz="20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2" name="Text Box 25">
                  <a:extLst>
                    <a:ext uri="{FF2B5EF4-FFF2-40B4-BE49-F238E27FC236}">
                      <a16:creationId xmlns:a16="http://schemas.microsoft.com/office/drawing/2014/main" id="{02D6F190-C790-47E7-955F-27BD4664720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056" y="1728"/>
                  <a:ext cx="780" cy="4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cs-CZ" sz="2000">
                      <a:latin typeface="Times New Roman" panose="02020603050405020304" pitchFamily="18" charset="0"/>
                    </a:rPr>
                    <a:t>v</a:t>
                  </a:r>
                  <a:r>
                    <a:rPr lang="cs-CZ" altLang="cs-CZ" sz="2000" baseline="-25000">
                      <a:latin typeface="Times New Roman" panose="02020603050405020304" pitchFamily="18" charset="0"/>
                    </a:rPr>
                    <a:t>3</a:t>
                  </a:r>
                  <a:endParaRPr lang="cs-CZ" altLang="cs-CZ" sz="20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3" name="Text Box 26">
                  <a:extLst>
                    <a:ext uri="{FF2B5EF4-FFF2-40B4-BE49-F238E27FC236}">
                      <a16:creationId xmlns:a16="http://schemas.microsoft.com/office/drawing/2014/main" id="{BDAA0BAA-B281-40EA-A45E-1718FBC98D5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60" y="1728"/>
                  <a:ext cx="720" cy="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cs-CZ" altLang="cs-CZ" sz="2000">
                      <a:latin typeface="Times New Roman" panose="02020603050405020304" pitchFamily="18" charset="0"/>
                    </a:rPr>
                    <a:t>14</a:t>
                  </a:r>
                </a:p>
              </p:txBody>
            </p:sp>
            <p:sp>
              <p:nvSpPr>
                <p:cNvPr id="64" name="Text Box 27">
                  <a:extLst>
                    <a:ext uri="{FF2B5EF4-FFF2-40B4-BE49-F238E27FC236}">
                      <a16:creationId xmlns:a16="http://schemas.microsoft.com/office/drawing/2014/main" id="{E9C93C32-98FC-47E1-95FB-F5284DD8A57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28" y="1152"/>
                  <a:ext cx="560" cy="3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cs-CZ" altLang="cs-CZ" sz="2000">
                      <a:latin typeface="Times New Roman" panose="02020603050405020304" pitchFamily="18" charset="0"/>
                    </a:rPr>
                    <a:t>5</a:t>
                  </a:r>
                </a:p>
              </p:txBody>
            </p:sp>
            <p:sp>
              <p:nvSpPr>
                <p:cNvPr id="65" name="Text Box 28">
                  <a:extLst>
                    <a:ext uri="{FF2B5EF4-FFF2-40B4-BE49-F238E27FC236}">
                      <a16:creationId xmlns:a16="http://schemas.microsoft.com/office/drawing/2014/main" id="{F0E39A79-A377-49FE-9060-6C7E6A78732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904" y="2160"/>
                  <a:ext cx="576" cy="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cs-CZ" altLang="cs-CZ" sz="2000">
                      <a:latin typeface="Times New Roman" panose="02020603050405020304" pitchFamily="18" charset="0"/>
                    </a:rPr>
                    <a:t>17</a:t>
                  </a:r>
                </a:p>
              </p:txBody>
            </p:sp>
            <p:sp>
              <p:nvSpPr>
                <p:cNvPr id="66" name="Text Box 29">
                  <a:extLst>
                    <a:ext uri="{FF2B5EF4-FFF2-40B4-BE49-F238E27FC236}">
                      <a16:creationId xmlns:a16="http://schemas.microsoft.com/office/drawing/2014/main" id="{67140140-693D-49CD-8C28-78993829EE9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040" y="1728"/>
                  <a:ext cx="720" cy="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cs-CZ" altLang="cs-CZ" sz="2000">
                      <a:latin typeface="Times New Roman" panose="02020603050405020304" pitchFamily="18" charset="0"/>
                    </a:rPr>
                    <a:t>10</a:t>
                  </a:r>
                </a:p>
              </p:txBody>
            </p:sp>
            <p:sp>
              <p:nvSpPr>
                <p:cNvPr id="67" name="Text Box 30">
                  <a:extLst>
                    <a:ext uri="{FF2B5EF4-FFF2-40B4-BE49-F238E27FC236}">
                      <a16:creationId xmlns:a16="http://schemas.microsoft.com/office/drawing/2014/main" id="{B8005428-B241-4A81-B490-7AC7D703B08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200" y="2736"/>
                  <a:ext cx="559" cy="3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cs-CZ" altLang="cs-CZ" sz="2000"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68" name="Text Box 31">
                  <a:extLst>
                    <a:ext uri="{FF2B5EF4-FFF2-40B4-BE49-F238E27FC236}">
                      <a16:creationId xmlns:a16="http://schemas.microsoft.com/office/drawing/2014/main" id="{FC9F5CF4-459F-43E5-8307-132017BEE50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96" y="3888"/>
                  <a:ext cx="576" cy="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cs-CZ" altLang="cs-CZ" sz="2000">
                      <a:latin typeface="Times New Roman" panose="02020603050405020304" pitchFamily="18" charset="0"/>
                    </a:rPr>
                    <a:t>11</a:t>
                  </a:r>
                </a:p>
              </p:txBody>
            </p:sp>
            <p:sp>
              <p:nvSpPr>
                <p:cNvPr id="69" name="Text Box 32">
                  <a:extLst>
                    <a:ext uri="{FF2B5EF4-FFF2-40B4-BE49-F238E27FC236}">
                      <a16:creationId xmlns:a16="http://schemas.microsoft.com/office/drawing/2014/main" id="{C501C99F-1902-4D27-83DC-46B1C75E6B1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024" y="1728"/>
                  <a:ext cx="559" cy="3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cs-CZ" altLang="cs-CZ" sz="2000">
                      <a:latin typeface="Times New Roman" panose="02020603050405020304" pitchFamily="18" charset="0"/>
                    </a:rPr>
                    <a:t>20</a:t>
                  </a:r>
                </a:p>
              </p:txBody>
            </p:sp>
            <p:sp>
              <p:nvSpPr>
                <p:cNvPr id="70" name="Text Box 33">
                  <a:extLst>
                    <a:ext uri="{FF2B5EF4-FFF2-40B4-BE49-F238E27FC236}">
                      <a16:creationId xmlns:a16="http://schemas.microsoft.com/office/drawing/2014/main" id="{01BE3CF9-0A14-4192-8357-9EF8E5CE808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77" y="2655"/>
                  <a:ext cx="559" cy="3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cs-CZ" altLang="cs-CZ" sz="2000">
                      <a:latin typeface="Times New Roman" panose="02020603050405020304" pitchFamily="18" charset="0"/>
                    </a:rPr>
                    <a:t>6</a:t>
                  </a:r>
                </a:p>
              </p:txBody>
            </p:sp>
            <p:sp>
              <p:nvSpPr>
                <p:cNvPr id="71" name="Text Box 34">
                  <a:extLst>
                    <a:ext uri="{FF2B5EF4-FFF2-40B4-BE49-F238E27FC236}">
                      <a16:creationId xmlns:a16="http://schemas.microsoft.com/office/drawing/2014/main" id="{06348247-F70B-4567-A318-A510A9DB9F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29" y="3024"/>
                  <a:ext cx="595" cy="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cs-CZ" altLang="cs-CZ" sz="2000">
                      <a:latin typeface="Times New Roman" panose="02020603050405020304" pitchFamily="18" charset="0"/>
                    </a:rPr>
                    <a:t>19</a:t>
                  </a:r>
                </a:p>
              </p:txBody>
            </p:sp>
            <p:sp>
              <p:nvSpPr>
                <p:cNvPr id="72" name="Text Box 35">
                  <a:extLst>
                    <a:ext uri="{FF2B5EF4-FFF2-40B4-BE49-F238E27FC236}">
                      <a16:creationId xmlns:a16="http://schemas.microsoft.com/office/drawing/2014/main" id="{7EFFCE10-0D5C-423F-86C2-478FEC5DABD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73" y="1617"/>
                  <a:ext cx="559" cy="3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cs-CZ" altLang="cs-CZ" sz="2000">
                      <a:latin typeface="Times New Roman" panose="02020603050405020304" pitchFamily="18" charset="0"/>
                    </a:rPr>
                    <a:t>7</a:t>
                  </a:r>
                </a:p>
              </p:txBody>
            </p:sp>
          </p:grpSp>
        </p:grpSp>
      </p:grpSp>
      <p:sp>
        <p:nvSpPr>
          <p:cNvPr id="73" name="Freeform 36">
            <a:extLst>
              <a:ext uri="{FF2B5EF4-FFF2-40B4-BE49-F238E27FC236}">
                <a16:creationId xmlns:a16="http://schemas.microsoft.com/office/drawing/2014/main" id="{2E4FAA9D-5580-4774-8A56-6C3EA80EF887}"/>
              </a:ext>
            </a:extLst>
          </p:cNvPr>
          <p:cNvSpPr>
            <a:spLocks/>
          </p:cNvSpPr>
          <p:nvPr/>
        </p:nvSpPr>
        <p:spPr bwMode="auto">
          <a:xfrm>
            <a:off x="6652559" y="2918012"/>
            <a:ext cx="250825" cy="1930400"/>
          </a:xfrm>
          <a:custGeom>
            <a:avLst/>
            <a:gdLst>
              <a:gd name="T0" fmla="*/ 250825 w 158"/>
              <a:gd name="T1" fmla="*/ 0 h 1216"/>
              <a:gd name="T2" fmla="*/ 0 w 158"/>
              <a:gd name="T3" fmla="*/ 1930400 h 1216"/>
              <a:gd name="T4" fmla="*/ 0 60000 65536"/>
              <a:gd name="T5" fmla="*/ 0 60000 65536"/>
              <a:gd name="T6" fmla="*/ 0 w 158"/>
              <a:gd name="T7" fmla="*/ 0 h 1216"/>
              <a:gd name="T8" fmla="*/ 158 w 158"/>
              <a:gd name="T9" fmla="*/ 1216 h 12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8" h="1216">
                <a:moveTo>
                  <a:pt x="158" y="0"/>
                </a:moveTo>
                <a:lnTo>
                  <a:pt x="0" y="1216"/>
                </a:ln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" name="Line 37">
            <a:extLst>
              <a:ext uri="{FF2B5EF4-FFF2-40B4-BE49-F238E27FC236}">
                <a16:creationId xmlns:a16="http://schemas.microsoft.com/office/drawing/2014/main" id="{ADF84C91-6BEA-402B-9C4D-09E5253B11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15597" y="1838512"/>
            <a:ext cx="3636962" cy="6223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5" name="Freeform 38">
            <a:extLst>
              <a:ext uri="{FF2B5EF4-FFF2-40B4-BE49-F238E27FC236}">
                <a16:creationId xmlns:a16="http://schemas.microsoft.com/office/drawing/2014/main" id="{2B5B80D8-7E4E-4B40-80F3-D0EDD15B38BC}"/>
              </a:ext>
            </a:extLst>
          </p:cNvPr>
          <p:cNvSpPr>
            <a:spLocks/>
          </p:cNvSpPr>
          <p:nvPr/>
        </p:nvSpPr>
        <p:spPr bwMode="auto">
          <a:xfrm>
            <a:off x="1648759" y="3400612"/>
            <a:ext cx="4648200" cy="1536700"/>
          </a:xfrm>
          <a:custGeom>
            <a:avLst/>
            <a:gdLst>
              <a:gd name="T0" fmla="*/ 0 w 2928"/>
              <a:gd name="T1" fmla="*/ 0 h 968"/>
              <a:gd name="T2" fmla="*/ 4648200 w 2928"/>
              <a:gd name="T3" fmla="*/ 1536700 h 968"/>
              <a:gd name="T4" fmla="*/ 0 60000 65536"/>
              <a:gd name="T5" fmla="*/ 0 60000 65536"/>
              <a:gd name="T6" fmla="*/ 0 w 2928"/>
              <a:gd name="T7" fmla="*/ 0 h 968"/>
              <a:gd name="T8" fmla="*/ 2928 w 2928"/>
              <a:gd name="T9" fmla="*/ 968 h 9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28" h="968">
                <a:moveTo>
                  <a:pt x="0" y="0"/>
                </a:moveTo>
                <a:lnTo>
                  <a:pt x="2928" y="968"/>
                </a:lnTo>
              </a:path>
            </a:pathLst>
          </a:custGeom>
          <a:noFill/>
          <a:ln w="28575" cmpd="sng">
            <a:solidFill>
              <a:srgbClr val="FF33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6" name="Freeform 39">
            <a:extLst>
              <a:ext uri="{FF2B5EF4-FFF2-40B4-BE49-F238E27FC236}">
                <a16:creationId xmlns:a16="http://schemas.microsoft.com/office/drawing/2014/main" id="{44EFA97F-7920-4DAC-8AC0-A7052C848209}"/>
              </a:ext>
            </a:extLst>
          </p:cNvPr>
          <p:cNvSpPr>
            <a:spLocks/>
          </p:cNvSpPr>
          <p:nvPr/>
        </p:nvSpPr>
        <p:spPr bwMode="auto">
          <a:xfrm>
            <a:off x="3198159" y="5178612"/>
            <a:ext cx="3035300" cy="1588"/>
          </a:xfrm>
          <a:custGeom>
            <a:avLst/>
            <a:gdLst>
              <a:gd name="T0" fmla="*/ 0 w 1912"/>
              <a:gd name="T1" fmla="*/ 0 h 1"/>
              <a:gd name="T2" fmla="*/ 3035300 w 1912"/>
              <a:gd name="T3" fmla="*/ 0 h 1"/>
              <a:gd name="T4" fmla="*/ 0 60000 65536"/>
              <a:gd name="T5" fmla="*/ 0 60000 65536"/>
              <a:gd name="T6" fmla="*/ 0 w 1912"/>
              <a:gd name="T7" fmla="*/ 0 h 1"/>
              <a:gd name="T8" fmla="*/ 1912 w 191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12" h="1">
                <a:moveTo>
                  <a:pt x="0" y="0"/>
                </a:moveTo>
                <a:lnTo>
                  <a:pt x="1912" y="0"/>
                </a:lnTo>
              </a:path>
            </a:pathLst>
          </a:custGeom>
          <a:noFill/>
          <a:ln w="28575" cmpd="sng">
            <a:solidFill>
              <a:srgbClr val="FF33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12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95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Shortest Path Problem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shortest path problem is the problem of finding a path between two vertices in a graph such that the sum of the weights of its constituent edges is minimized.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Path length – sum of all edges on the path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Shortest path – a path between entrance point and exit point with shortest length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502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6744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Shortest Path Algorithm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 To vertex 1 is assigned the value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0.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 For m ≠ 0 we assign to vertex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value 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200" b="1" i="1" baseline="-25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according the formula 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200" b="1" i="1" baseline="-25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min{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200" b="1" i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i="1" baseline="-25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}. 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The minimum is searched for each 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for which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200" b="1" i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already assigned and for all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for which 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200" b="1" i="1" baseline="-25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not still assigned.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 The value 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200" b="1" i="1" baseline="-25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assigned to vertex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represent the length of the shortest path from vertex 1 to vertex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for their edges (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holds the formula 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200" b="1" i="1" baseline="-25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200" b="1" i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i="1" baseline="-25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endParaRPr lang="en-US" sz="2200" b="1" i="1" baseline="-25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622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380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Example: Find the shortest path between vertices 1 and 9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3">
            <a:extLst>
              <a:ext uri="{FF2B5EF4-FFF2-40B4-BE49-F238E27FC236}">
                <a16:creationId xmlns:a16="http://schemas.microsoft.com/office/drawing/2014/main" id="{ADCAC075-1345-4E40-B119-8CF36B47E356}"/>
              </a:ext>
            </a:extLst>
          </p:cNvPr>
          <p:cNvGrpSpPr>
            <a:grpSpLocks/>
          </p:cNvGrpSpPr>
          <p:nvPr/>
        </p:nvGrpSpPr>
        <p:grpSpPr bwMode="auto">
          <a:xfrm>
            <a:off x="1511808" y="1710810"/>
            <a:ext cx="6048375" cy="4037013"/>
            <a:chOff x="1066" y="1344"/>
            <a:chExt cx="3810" cy="2543"/>
          </a:xfrm>
        </p:grpSpPr>
        <p:sp>
          <p:nvSpPr>
            <p:cNvPr id="7" name="Text Box 4">
              <a:extLst>
                <a:ext uri="{FF2B5EF4-FFF2-40B4-BE49-F238E27FC236}">
                  <a16:creationId xmlns:a16="http://schemas.microsoft.com/office/drawing/2014/main" id="{DCC76685-FF8A-440F-BA47-A5A51A3742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56" y="1840"/>
              <a:ext cx="428" cy="3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11</a:t>
              </a:r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886762E6-D291-40C2-AF3B-F7DE352D23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3" y="2243"/>
              <a:ext cx="430" cy="2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16</a:t>
              </a:r>
            </a:p>
          </p:txBody>
        </p:sp>
        <p:sp>
          <p:nvSpPr>
            <p:cNvPr id="10" name="Line 6">
              <a:extLst>
                <a:ext uri="{FF2B5EF4-FFF2-40B4-BE49-F238E27FC236}">
                  <a16:creationId xmlns:a16="http://schemas.microsoft.com/office/drawing/2014/main" id="{A97BFCDE-FAC9-4F69-AD8C-BB49E7507B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39" y="1589"/>
              <a:ext cx="1144" cy="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Line 7">
              <a:extLst>
                <a:ext uri="{FF2B5EF4-FFF2-40B4-BE49-F238E27FC236}">
                  <a16:creationId xmlns:a16="http://schemas.microsoft.com/office/drawing/2014/main" id="{9E13F8FD-F077-47D9-A13F-90410A69C0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9" y="2938"/>
              <a:ext cx="715" cy="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Line 8">
              <a:extLst>
                <a:ext uri="{FF2B5EF4-FFF2-40B4-BE49-F238E27FC236}">
                  <a16:creationId xmlns:a16="http://schemas.microsoft.com/office/drawing/2014/main" id="{0BE42322-EA64-4E76-AE9A-A92B979621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98" y="2488"/>
              <a:ext cx="1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Oval 9">
              <a:extLst>
                <a:ext uri="{FF2B5EF4-FFF2-40B4-BE49-F238E27FC236}">
                  <a16:creationId xmlns:a16="http://schemas.microsoft.com/office/drawing/2014/main" id="{06E0687E-8C1D-447C-B0B8-BDB34B8329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" y="1738"/>
              <a:ext cx="286" cy="30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4" name="Oval 10">
              <a:extLst>
                <a:ext uri="{FF2B5EF4-FFF2-40B4-BE49-F238E27FC236}">
                  <a16:creationId xmlns:a16="http://schemas.microsoft.com/office/drawing/2014/main" id="{AD6C211A-80A8-4FEB-8E14-FA4606528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" y="2788"/>
              <a:ext cx="286" cy="3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5" name="Oval 11">
              <a:extLst>
                <a:ext uri="{FF2B5EF4-FFF2-40B4-BE49-F238E27FC236}">
                  <a16:creationId xmlns:a16="http://schemas.microsoft.com/office/drawing/2014/main" id="{9B0503EB-5F9D-4D0E-9FC1-6FA54520A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3" y="1439"/>
              <a:ext cx="286" cy="29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6" name="Oval 12">
              <a:extLst>
                <a:ext uri="{FF2B5EF4-FFF2-40B4-BE49-F238E27FC236}">
                  <a16:creationId xmlns:a16="http://schemas.microsoft.com/office/drawing/2014/main" id="{16983413-9E9D-446E-9F24-89CDCACED4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1" y="2338"/>
              <a:ext cx="287" cy="29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7" name="Oval 13">
              <a:extLst>
                <a:ext uri="{FF2B5EF4-FFF2-40B4-BE49-F238E27FC236}">
                  <a16:creationId xmlns:a16="http://schemas.microsoft.com/office/drawing/2014/main" id="{44D49532-EF5F-4EA8-8016-F22F1C4AC3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1752"/>
              <a:ext cx="287" cy="3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8" name="Oval 14">
              <a:extLst>
                <a:ext uri="{FF2B5EF4-FFF2-40B4-BE49-F238E27FC236}">
                  <a16:creationId xmlns:a16="http://schemas.microsoft.com/office/drawing/2014/main" id="{D1D2F12A-7978-45D5-8EDE-E7A40B22CE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8" y="2338"/>
              <a:ext cx="286" cy="29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9" name="Oval 15">
              <a:extLst>
                <a:ext uri="{FF2B5EF4-FFF2-40B4-BE49-F238E27FC236}">
                  <a16:creationId xmlns:a16="http://schemas.microsoft.com/office/drawing/2014/main" id="{D55C5E84-DB23-47A7-AF35-51905F165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4" y="3387"/>
              <a:ext cx="286" cy="3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0" name="Oval 16">
              <a:extLst>
                <a:ext uri="{FF2B5EF4-FFF2-40B4-BE49-F238E27FC236}">
                  <a16:creationId xmlns:a16="http://schemas.microsoft.com/office/drawing/2014/main" id="{9F9E986B-C2AB-4A9D-9AAF-38E6B9DACA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2938"/>
              <a:ext cx="287" cy="29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1" name="Oval 17">
              <a:extLst>
                <a:ext uri="{FF2B5EF4-FFF2-40B4-BE49-F238E27FC236}">
                  <a16:creationId xmlns:a16="http://schemas.microsoft.com/office/drawing/2014/main" id="{9639614A-1247-4147-971B-998A824A0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3" y="3387"/>
              <a:ext cx="285" cy="3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2" name="Text Box 18">
              <a:extLst>
                <a:ext uri="{FF2B5EF4-FFF2-40B4-BE49-F238E27FC236}">
                  <a16:creationId xmlns:a16="http://schemas.microsoft.com/office/drawing/2014/main" id="{BF0FFAB5-26A4-4F76-98C4-B3E4B6CCDB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1" y="2338"/>
              <a:ext cx="28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3" name="Text Box 19">
              <a:extLst>
                <a:ext uri="{FF2B5EF4-FFF2-40B4-BE49-F238E27FC236}">
                  <a16:creationId xmlns:a16="http://schemas.microsoft.com/office/drawing/2014/main" id="{7BD860B0-CF30-427B-BD9C-536A016232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98" y="2338"/>
              <a:ext cx="286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4" name="Text Box 20">
              <a:extLst>
                <a:ext uri="{FF2B5EF4-FFF2-40B4-BE49-F238E27FC236}">
                  <a16:creationId xmlns:a16="http://schemas.microsoft.com/office/drawing/2014/main" id="{A07F2184-4048-4EA9-9854-29A94DC3FF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5" y="3387"/>
              <a:ext cx="286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5" name="Text Box 21">
              <a:extLst>
                <a:ext uri="{FF2B5EF4-FFF2-40B4-BE49-F238E27FC236}">
                  <a16:creationId xmlns:a16="http://schemas.microsoft.com/office/drawing/2014/main" id="{530E0B52-3F41-4FB7-B22A-7702998380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4" y="3387"/>
              <a:ext cx="286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6" name="Text Box 22">
              <a:extLst>
                <a:ext uri="{FF2B5EF4-FFF2-40B4-BE49-F238E27FC236}">
                  <a16:creationId xmlns:a16="http://schemas.microsoft.com/office/drawing/2014/main" id="{205656DE-770A-42AC-B7B1-285B105132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3" y="2788"/>
              <a:ext cx="286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7" name="Text Box 23">
              <a:extLst>
                <a:ext uri="{FF2B5EF4-FFF2-40B4-BE49-F238E27FC236}">
                  <a16:creationId xmlns:a16="http://schemas.microsoft.com/office/drawing/2014/main" id="{AB78C6C9-1EFA-453D-A878-B0C9D4E276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3" y="1738"/>
              <a:ext cx="286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8" name="Text Box 24">
              <a:extLst>
                <a:ext uri="{FF2B5EF4-FFF2-40B4-BE49-F238E27FC236}">
                  <a16:creationId xmlns:a16="http://schemas.microsoft.com/office/drawing/2014/main" id="{57F68B2A-731F-41BF-B23D-E9FED94A99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3" y="1439"/>
              <a:ext cx="286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9" name="Text Box 25">
              <a:extLst>
                <a:ext uri="{FF2B5EF4-FFF2-40B4-BE49-F238E27FC236}">
                  <a16:creationId xmlns:a16="http://schemas.microsoft.com/office/drawing/2014/main" id="{E66627F6-A584-439B-B745-3CFC93FB5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3" y="1752"/>
              <a:ext cx="287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30" name="Text Box 26">
              <a:extLst>
                <a:ext uri="{FF2B5EF4-FFF2-40B4-BE49-F238E27FC236}">
                  <a16:creationId xmlns:a16="http://schemas.microsoft.com/office/drawing/2014/main" id="{F8AC45E2-7ED2-4049-B2EB-9CF0D6BE3C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3" y="2938"/>
              <a:ext cx="28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31" name="Line 27">
              <a:extLst>
                <a:ext uri="{FF2B5EF4-FFF2-40B4-BE49-F238E27FC236}">
                  <a16:creationId xmlns:a16="http://schemas.microsoft.com/office/drawing/2014/main" id="{971A3B06-08BC-438F-9945-52B8886599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9" y="1602"/>
              <a:ext cx="1287" cy="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Line 28">
              <a:extLst>
                <a:ext uri="{FF2B5EF4-FFF2-40B4-BE49-F238E27FC236}">
                  <a16:creationId xmlns:a16="http://schemas.microsoft.com/office/drawing/2014/main" id="{EBCB2609-EA3B-400F-A635-246EF11C54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9" y="1963"/>
              <a:ext cx="572" cy="4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Line 29">
              <a:extLst>
                <a:ext uri="{FF2B5EF4-FFF2-40B4-BE49-F238E27FC236}">
                  <a16:creationId xmlns:a16="http://schemas.microsoft.com/office/drawing/2014/main" id="{A7BBB121-4701-4E8A-9AD7-655CCA4B2F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6" y="2039"/>
              <a:ext cx="0" cy="7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Line 30">
              <a:extLst>
                <a:ext uri="{FF2B5EF4-FFF2-40B4-BE49-F238E27FC236}">
                  <a16:creationId xmlns:a16="http://schemas.microsoft.com/office/drawing/2014/main" id="{5DC8DF30-E425-4D35-B76E-272D85BC8D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4" y="2637"/>
              <a:ext cx="144" cy="7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Line 31">
              <a:extLst>
                <a:ext uri="{FF2B5EF4-FFF2-40B4-BE49-F238E27FC236}">
                  <a16:creationId xmlns:a16="http://schemas.microsoft.com/office/drawing/2014/main" id="{B558F5E5-7EB3-4F6A-895C-7A6D88975D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39" y="2637"/>
              <a:ext cx="715" cy="3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Line 32">
              <a:extLst>
                <a:ext uri="{FF2B5EF4-FFF2-40B4-BE49-F238E27FC236}">
                  <a16:creationId xmlns:a16="http://schemas.microsoft.com/office/drawing/2014/main" id="{41C0AFDD-EF99-4A0E-9506-88B9B1B164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4" y="1589"/>
              <a:ext cx="429" cy="7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Line 33">
              <a:extLst>
                <a:ext uri="{FF2B5EF4-FFF2-40B4-BE49-F238E27FC236}">
                  <a16:creationId xmlns:a16="http://schemas.microsoft.com/office/drawing/2014/main" id="{E75F565B-AAE9-4D12-A4B5-1E3595C9E2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0" y="3538"/>
              <a:ext cx="5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Line 34">
              <a:extLst>
                <a:ext uri="{FF2B5EF4-FFF2-40B4-BE49-F238E27FC236}">
                  <a16:creationId xmlns:a16="http://schemas.microsoft.com/office/drawing/2014/main" id="{283F9F69-F250-4B43-8FC7-FE56AF7A4A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40" y="2637"/>
              <a:ext cx="1001" cy="9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Line 35">
              <a:extLst>
                <a:ext uri="{FF2B5EF4-FFF2-40B4-BE49-F238E27FC236}">
                  <a16:creationId xmlns:a16="http://schemas.microsoft.com/office/drawing/2014/main" id="{6D25A799-5165-4F2E-BFC6-74E709228D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55" y="2637"/>
              <a:ext cx="286" cy="7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" name="Line 36">
              <a:extLst>
                <a:ext uri="{FF2B5EF4-FFF2-40B4-BE49-F238E27FC236}">
                  <a16:creationId xmlns:a16="http://schemas.microsoft.com/office/drawing/2014/main" id="{F7849D00-4318-4656-86DB-97F077EDD0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98" y="3088"/>
              <a:ext cx="858" cy="4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" name="Line 37">
              <a:extLst>
                <a:ext uri="{FF2B5EF4-FFF2-40B4-BE49-F238E27FC236}">
                  <a16:creationId xmlns:a16="http://schemas.microsoft.com/office/drawing/2014/main" id="{2A897C74-9966-450A-9BF1-4388C93DCF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4" y="2488"/>
              <a:ext cx="715" cy="4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" name="Line 38">
              <a:extLst>
                <a:ext uri="{FF2B5EF4-FFF2-40B4-BE49-F238E27FC236}">
                  <a16:creationId xmlns:a16="http://schemas.microsoft.com/office/drawing/2014/main" id="{F6ABCD70-650E-475F-A155-10D4634BBF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9" y="2052"/>
              <a:ext cx="0" cy="8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Line 39">
              <a:extLst>
                <a:ext uri="{FF2B5EF4-FFF2-40B4-BE49-F238E27FC236}">
                  <a16:creationId xmlns:a16="http://schemas.microsoft.com/office/drawing/2014/main" id="{CF628733-1314-41C0-B15A-462DE69B57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41" y="1889"/>
              <a:ext cx="715" cy="4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Text Box 40">
              <a:extLst>
                <a:ext uri="{FF2B5EF4-FFF2-40B4-BE49-F238E27FC236}">
                  <a16:creationId xmlns:a16="http://schemas.microsoft.com/office/drawing/2014/main" id="{5EE29902-4EAA-4A5E-9FB5-935314C949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" y="2205"/>
              <a:ext cx="36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 10</a:t>
              </a:r>
            </a:p>
          </p:txBody>
        </p:sp>
        <p:sp>
          <p:nvSpPr>
            <p:cNvPr id="45" name="Text Box 41">
              <a:extLst>
                <a:ext uri="{FF2B5EF4-FFF2-40B4-BE49-F238E27FC236}">
                  <a16:creationId xmlns:a16="http://schemas.microsoft.com/office/drawing/2014/main" id="{F7FE48F2-D94D-4FFD-84FE-6B19A42471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5" y="1889"/>
              <a:ext cx="429" cy="2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19</a:t>
              </a:r>
            </a:p>
          </p:txBody>
        </p:sp>
        <p:sp>
          <p:nvSpPr>
            <p:cNvPr id="46" name="Text Box 42">
              <a:extLst>
                <a:ext uri="{FF2B5EF4-FFF2-40B4-BE49-F238E27FC236}">
                  <a16:creationId xmlns:a16="http://schemas.microsoft.com/office/drawing/2014/main" id="{ABB269D4-49BA-4F26-A5E3-C890D6F605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3" y="1439"/>
              <a:ext cx="428" cy="2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18</a:t>
              </a:r>
            </a:p>
          </p:txBody>
        </p:sp>
        <p:sp>
          <p:nvSpPr>
            <p:cNvPr id="47" name="Text Box 43">
              <a:extLst>
                <a:ext uri="{FF2B5EF4-FFF2-40B4-BE49-F238E27FC236}">
                  <a16:creationId xmlns:a16="http://schemas.microsoft.com/office/drawing/2014/main" id="{DE7A5F1A-97B7-4275-B112-7BC5EC5A75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2" y="1344"/>
              <a:ext cx="571" cy="2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21</a:t>
              </a:r>
            </a:p>
          </p:txBody>
        </p:sp>
        <p:sp>
          <p:nvSpPr>
            <p:cNvPr id="48" name="Text Box 44">
              <a:extLst>
                <a:ext uri="{FF2B5EF4-FFF2-40B4-BE49-F238E27FC236}">
                  <a16:creationId xmlns:a16="http://schemas.microsoft.com/office/drawing/2014/main" id="{63529613-9E60-4AA4-AF48-4093A079CA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" y="1888"/>
              <a:ext cx="42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17</a:t>
              </a:r>
            </a:p>
          </p:txBody>
        </p:sp>
        <p:sp>
          <p:nvSpPr>
            <p:cNvPr id="49" name="Text Box 45">
              <a:extLst>
                <a:ext uri="{FF2B5EF4-FFF2-40B4-BE49-F238E27FC236}">
                  <a16:creationId xmlns:a16="http://schemas.microsoft.com/office/drawing/2014/main" id="{469A8FB7-CCF5-460B-927A-243A7C1A2D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5" y="2614"/>
              <a:ext cx="42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50" name="Text Box 46">
              <a:extLst>
                <a:ext uri="{FF2B5EF4-FFF2-40B4-BE49-F238E27FC236}">
                  <a16:creationId xmlns:a16="http://schemas.microsoft.com/office/drawing/2014/main" id="{C68B2DE5-3608-4211-8245-306FA54688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5" y="3158"/>
              <a:ext cx="429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14</a:t>
              </a:r>
            </a:p>
          </p:txBody>
        </p:sp>
        <p:sp>
          <p:nvSpPr>
            <p:cNvPr id="51" name="Text Box 47">
              <a:extLst>
                <a:ext uri="{FF2B5EF4-FFF2-40B4-BE49-F238E27FC236}">
                  <a16:creationId xmlns:a16="http://schemas.microsoft.com/office/drawing/2014/main" id="{DC8CA5A1-ACE4-4687-A6A4-9DE6E76159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8" y="2788"/>
              <a:ext cx="428" cy="3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52" name="Text Box 48">
              <a:extLst>
                <a:ext uri="{FF2B5EF4-FFF2-40B4-BE49-F238E27FC236}">
                  <a16:creationId xmlns:a16="http://schemas.microsoft.com/office/drawing/2014/main" id="{4F69CDB7-E6C9-467C-BD66-6DB0BECC50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9" y="2693"/>
              <a:ext cx="429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18</a:t>
              </a:r>
            </a:p>
          </p:txBody>
        </p:sp>
        <p:sp>
          <p:nvSpPr>
            <p:cNvPr id="53" name="Text Box 49">
              <a:extLst>
                <a:ext uri="{FF2B5EF4-FFF2-40B4-BE49-F238E27FC236}">
                  <a16:creationId xmlns:a16="http://schemas.microsoft.com/office/drawing/2014/main" id="{465FB9F3-1E81-4406-BB0C-7D58331E18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3" y="3588"/>
              <a:ext cx="430" cy="2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28</a:t>
              </a:r>
            </a:p>
          </p:txBody>
        </p:sp>
        <p:sp>
          <p:nvSpPr>
            <p:cNvPr id="54" name="Text Box 50">
              <a:extLst>
                <a:ext uri="{FF2B5EF4-FFF2-40B4-BE49-F238E27FC236}">
                  <a16:creationId xmlns:a16="http://schemas.microsoft.com/office/drawing/2014/main" id="{41BB20E8-C83B-4C1B-9B99-EDDC10DAE9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0" y="2938"/>
              <a:ext cx="285" cy="2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55" name="Text Box 51">
              <a:extLst>
                <a:ext uri="{FF2B5EF4-FFF2-40B4-BE49-F238E27FC236}">
                  <a16:creationId xmlns:a16="http://schemas.microsoft.com/office/drawing/2014/main" id="{F8CBCBDE-DC82-49C9-AA99-4104DF3E97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6" y="1933"/>
              <a:ext cx="43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11</a:t>
              </a:r>
            </a:p>
          </p:txBody>
        </p:sp>
        <p:sp>
          <p:nvSpPr>
            <p:cNvPr id="56" name="Text Box 52">
              <a:extLst>
                <a:ext uri="{FF2B5EF4-FFF2-40B4-BE49-F238E27FC236}">
                  <a16:creationId xmlns:a16="http://schemas.microsoft.com/office/drawing/2014/main" id="{3739902A-A01E-4420-A233-5121E27EB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7" y="2351"/>
              <a:ext cx="429" cy="3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16</a:t>
              </a:r>
            </a:p>
          </p:txBody>
        </p:sp>
        <p:sp>
          <p:nvSpPr>
            <p:cNvPr id="57" name="Text Box 53">
              <a:extLst>
                <a:ext uri="{FF2B5EF4-FFF2-40B4-BE49-F238E27FC236}">
                  <a16:creationId xmlns:a16="http://schemas.microsoft.com/office/drawing/2014/main" id="{3A2BCADA-3DCD-45E7-9AC4-6C09B4D924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3" y="2478"/>
              <a:ext cx="42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24</a:t>
              </a:r>
            </a:p>
          </p:txBody>
        </p:sp>
        <p:sp>
          <p:nvSpPr>
            <p:cNvPr id="58" name="Text Box 54">
              <a:extLst>
                <a:ext uri="{FF2B5EF4-FFF2-40B4-BE49-F238E27FC236}">
                  <a16:creationId xmlns:a16="http://schemas.microsoft.com/office/drawing/2014/main" id="{0BD1843A-D299-4E16-8839-A1CFA229F0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8" y="3387"/>
              <a:ext cx="428" cy="3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59" name="Line 55">
              <a:extLst>
                <a:ext uri="{FF2B5EF4-FFF2-40B4-BE49-F238E27FC236}">
                  <a16:creationId xmlns:a16="http://schemas.microsoft.com/office/drawing/2014/main" id="{B4B4053D-BD01-4C15-BA69-BE29C9B7A9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9" y="1619"/>
              <a:ext cx="509" cy="7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1263972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761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Example - Solving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Group 3">
            <a:extLst>
              <a:ext uri="{FF2B5EF4-FFF2-40B4-BE49-F238E27FC236}">
                <a16:creationId xmlns:a16="http://schemas.microsoft.com/office/drawing/2014/main" id="{1340C054-DFD5-48F7-91E8-0F60134ECF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5942624"/>
              </p:ext>
            </p:extLst>
          </p:nvPr>
        </p:nvGraphicFramePr>
        <p:xfrm>
          <a:off x="522101" y="1347787"/>
          <a:ext cx="8218487" cy="4162425"/>
        </p:xfrm>
        <a:graphic>
          <a:graphicData uri="http://schemas.openxmlformats.org/drawingml/2006/table">
            <a:tbl>
              <a:tblPr/>
              <a:tblGrid>
                <a:gridCol w="912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28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28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15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08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5(10)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6(19)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7(18)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3(9)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4(18)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6(16)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7(17)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8(11)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9(24)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2(9)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4(28)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9(12)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2(18)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3(28)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5(14)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6(12)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1(10)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4(14)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6(7)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1(19)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2(16)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4(12)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5(7)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7(11)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1(18)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2(17)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6(11)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8(21)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2(11)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7(21)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9(16)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2(24)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3(12)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8(16)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 Box 45">
            <a:extLst>
              <a:ext uri="{FF2B5EF4-FFF2-40B4-BE49-F238E27FC236}">
                <a16:creationId xmlns:a16="http://schemas.microsoft.com/office/drawing/2014/main" id="{F65C6E5B-BF73-4A62-AD38-413EBD176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438" y="1492250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>
                <a:latin typeface="Times New Roman" panose="02020603050405020304" pitchFamily="18" charset="0"/>
              </a:rPr>
              <a:t>0</a:t>
            </a:r>
          </a:p>
        </p:txBody>
      </p:sp>
      <p:grpSp>
        <p:nvGrpSpPr>
          <p:cNvPr id="9" name="Group 46">
            <a:extLst>
              <a:ext uri="{FF2B5EF4-FFF2-40B4-BE49-F238E27FC236}">
                <a16:creationId xmlns:a16="http://schemas.microsoft.com/office/drawing/2014/main" id="{BBE72455-C58B-4009-90B9-C76CA7F410C0}"/>
              </a:ext>
            </a:extLst>
          </p:cNvPr>
          <p:cNvGrpSpPr>
            <a:grpSpLocks/>
          </p:cNvGrpSpPr>
          <p:nvPr/>
        </p:nvGrpSpPr>
        <p:grpSpPr bwMode="auto">
          <a:xfrm>
            <a:off x="4338451" y="2787650"/>
            <a:ext cx="2301875" cy="288925"/>
            <a:chOff x="2699" y="2069"/>
            <a:chExt cx="1450" cy="182"/>
          </a:xfrm>
        </p:grpSpPr>
        <p:sp>
          <p:nvSpPr>
            <p:cNvPr id="10" name="Line 47">
              <a:extLst>
                <a:ext uri="{FF2B5EF4-FFF2-40B4-BE49-F238E27FC236}">
                  <a16:creationId xmlns:a16="http://schemas.microsoft.com/office/drawing/2014/main" id="{C16D5983-F379-4364-8369-D77F51F733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99" y="2069"/>
              <a:ext cx="362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Line 48">
              <a:extLst>
                <a:ext uri="{FF2B5EF4-FFF2-40B4-BE49-F238E27FC236}">
                  <a16:creationId xmlns:a16="http://schemas.microsoft.com/office/drawing/2014/main" id="{A3731726-D36C-4B25-A7E2-726BBD7399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98" y="2069"/>
              <a:ext cx="362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Line 49">
              <a:extLst>
                <a:ext uri="{FF2B5EF4-FFF2-40B4-BE49-F238E27FC236}">
                  <a16:creationId xmlns:a16="http://schemas.microsoft.com/office/drawing/2014/main" id="{C56F12FA-3BFC-450D-847F-E952EFFA23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7" y="2069"/>
              <a:ext cx="362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3" name="Text Box 50">
            <a:extLst>
              <a:ext uri="{FF2B5EF4-FFF2-40B4-BE49-F238E27FC236}">
                <a16:creationId xmlns:a16="http://schemas.microsoft.com/office/drawing/2014/main" id="{A828E464-5A5B-4E04-BA02-9AB79D162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8451" y="1563687"/>
            <a:ext cx="57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4" name="Line 51">
            <a:extLst>
              <a:ext uri="{FF2B5EF4-FFF2-40B4-BE49-F238E27FC236}">
                <a16:creationId xmlns:a16="http://schemas.microsoft.com/office/drawing/2014/main" id="{D7E713F6-7B4A-4A28-B956-BA9FCAD1FA43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438" y="300355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5" name="Group 52">
            <a:extLst>
              <a:ext uri="{FF2B5EF4-FFF2-40B4-BE49-F238E27FC236}">
                <a16:creationId xmlns:a16="http://schemas.microsoft.com/office/drawing/2014/main" id="{96EEC2E7-8D76-44D9-9C17-C554BF6F91C8}"/>
              </a:ext>
            </a:extLst>
          </p:cNvPr>
          <p:cNvGrpSpPr>
            <a:grpSpLocks/>
          </p:cNvGrpSpPr>
          <p:nvPr/>
        </p:nvGrpSpPr>
        <p:grpSpPr bwMode="auto">
          <a:xfrm>
            <a:off x="3473263" y="3579812"/>
            <a:ext cx="2305050" cy="792163"/>
            <a:chOff x="2154" y="2568"/>
            <a:chExt cx="1452" cy="499"/>
          </a:xfrm>
        </p:grpSpPr>
        <p:sp>
          <p:nvSpPr>
            <p:cNvPr id="16" name="Line 53">
              <a:extLst>
                <a:ext uri="{FF2B5EF4-FFF2-40B4-BE49-F238E27FC236}">
                  <a16:creationId xmlns:a16="http://schemas.microsoft.com/office/drawing/2014/main" id="{27B21B5F-29A5-4E2E-AC0D-ABEC43679B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98" y="2886"/>
              <a:ext cx="408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54">
              <a:extLst>
                <a:ext uri="{FF2B5EF4-FFF2-40B4-BE49-F238E27FC236}">
                  <a16:creationId xmlns:a16="http://schemas.microsoft.com/office/drawing/2014/main" id="{48F83D50-24B2-4019-869A-B38E9A60E0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54" y="2568"/>
              <a:ext cx="408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8" name="Text Box 55">
            <a:extLst>
              <a:ext uri="{FF2B5EF4-FFF2-40B4-BE49-F238E27FC236}">
                <a16:creationId xmlns:a16="http://schemas.microsoft.com/office/drawing/2014/main" id="{7C4B1256-2A8B-4773-A68F-04289045A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0613" y="1563687"/>
            <a:ext cx="719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>
                <a:latin typeface="Times New Roman" panose="02020603050405020304" pitchFamily="18" charset="0"/>
              </a:rPr>
              <a:t>17</a:t>
            </a:r>
          </a:p>
        </p:txBody>
      </p:sp>
      <p:sp>
        <p:nvSpPr>
          <p:cNvPr id="19" name="Line 56">
            <a:extLst>
              <a:ext uri="{FF2B5EF4-FFF2-40B4-BE49-F238E27FC236}">
                <a16:creationId xmlns:a16="http://schemas.microsoft.com/office/drawing/2014/main" id="{3E74AEDE-C011-4FE0-9DAA-EF2CB291B9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338451" y="3868737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20" name="Group 57">
            <a:extLst>
              <a:ext uri="{FF2B5EF4-FFF2-40B4-BE49-F238E27FC236}">
                <a16:creationId xmlns:a16="http://schemas.microsoft.com/office/drawing/2014/main" id="{FD18BDD9-E32E-4FB4-BB22-897210533F31}"/>
              </a:ext>
            </a:extLst>
          </p:cNvPr>
          <p:cNvGrpSpPr>
            <a:grpSpLocks/>
          </p:cNvGrpSpPr>
          <p:nvPr/>
        </p:nvGrpSpPr>
        <p:grpSpPr bwMode="auto">
          <a:xfrm>
            <a:off x="880876" y="3219450"/>
            <a:ext cx="5761037" cy="1152525"/>
            <a:chOff x="521" y="2341"/>
            <a:chExt cx="3629" cy="726"/>
          </a:xfrm>
        </p:grpSpPr>
        <p:sp>
          <p:nvSpPr>
            <p:cNvPr id="21" name="Line 58">
              <a:extLst>
                <a:ext uri="{FF2B5EF4-FFF2-40B4-BE49-F238E27FC236}">
                  <a16:creationId xmlns:a16="http://schemas.microsoft.com/office/drawing/2014/main" id="{B1A35992-9BA6-474F-AA14-731208764C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1" y="2341"/>
              <a:ext cx="363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Line 59">
              <a:extLst>
                <a:ext uri="{FF2B5EF4-FFF2-40B4-BE49-F238E27FC236}">
                  <a16:creationId xmlns:a16="http://schemas.microsoft.com/office/drawing/2014/main" id="{9A08479F-31CE-4CF7-9696-10D7AFBBAD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66" y="2568"/>
              <a:ext cx="363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Line 60">
              <a:extLst>
                <a:ext uri="{FF2B5EF4-FFF2-40B4-BE49-F238E27FC236}">
                  <a16:creationId xmlns:a16="http://schemas.microsoft.com/office/drawing/2014/main" id="{81EFB918-96F6-4486-8275-5AF0C79BB9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54" y="2886"/>
              <a:ext cx="363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61">
              <a:extLst>
                <a:ext uri="{FF2B5EF4-FFF2-40B4-BE49-F238E27FC236}">
                  <a16:creationId xmlns:a16="http://schemas.microsoft.com/office/drawing/2014/main" id="{7E660FBF-2FA2-4835-A003-2F165234C9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7" y="2614"/>
              <a:ext cx="363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5" name="Text Box 62">
            <a:extLst>
              <a:ext uri="{FF2B5EF4-FFF2-40B4-BE49-F238E27FC236}">
                <a16:creationId xmlns:a16="http://schemas.microsoft.com/office/drawing/2014/main" id="{E96C6E35-C494-42C4-90F8-731187FAF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4213" y="1563687"/>
            <a:ext cx="720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>
                <a:latin typeface="Times New Roman" panose="02020603050405020304" pitchFamily="18" charset="0"/>
              </a:rPr>
              <a:t>18</a:t>
            </a:r>
          </a:p>
        </p:txBody>
      </p:sp>
      <p:sp>
        <p:nvSpPr>
          <p:cNvPr id="26" name="Line 63">
            <a:extLst>
              <a:ext uri="{FF2B5EF4-FFF2-40B4-BE49-F238E27FC236}">
                <a16:creationId xmlns:a16="http://schemas.microsoft.com/office/drawing/2014/main" id="{BE72B19C-3349-49EC-A6BB-2363D450C64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438" y="39401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27" name="Group 64">
            <a:extLst>
              <a:ext uri="{FF2B5EF4-FFF2-40B4-BE49-F238E27FC236}">
                <a16:creationId xmlns:a16="http://schemas.microsoft.com/office/drawing/2014/main" id="{53419255-DE32-45F4-A536-EC8A84CAE9C0}"/>
              </a:ext>
            </a:extLst>
          </p:cNvPr>
          <p:cNvGrpSpPr>
            <a:grpSpLocks/>
          </p:cNvGrpSpPr>
          <p:nvPr/>
        </p:nvGrpSpPr>
        <p:grpSpPr bwMode="auto">
          <a:xfrm>
            <a:off x="1746063" y="3219450"/>
            <a:ext cx="5832475" cy="1584325"/>
            <a:chOff x="1066" y="2341"/>
            <a:chExt cx="3674" cy="998"/>
          </a:xfrm>
        </p:grpSpPr>
        <p:sp>
          <p:nvSpPr>
            <p:cNvPr id="28" name="Line 65">
              <a:extLst>
                <a:ext uri="{FF2B5EF4-FFF2-40B4-BE49-F238E27FC236}">
                  <a16:creationId xmlns:a16="http://schemas.microsoft.com/office/drawing/2014/main" id="{697CA20B-B287-49E3-9D2E-3A3374A390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66" y="2886"/>
              <a:ext cx="408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Line 66">
              <a:extLst>
                <a:ext uri="{FF2B5EF4-FFF2-40B4-BE49-F238E27FC236}">
                  <a16:creationId xmlns:a16="http://schemas.microsoft.com/office/drawing/2014/main" id="{116B8EB3-9E62-4F0F-B901-6A4404AD34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3" y="3158"/>
              <a:ext cx="408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Line 67">
              <a:extLst>
                <a:ext uri="{FF2B5EF4-FFF2-40B4-BE49-F238E27FC236}">
                  <a16:creationId xmlns:a16="http://schemas.microsoft.com/office/drawing/2014/main" id="{77DE9910-16BC-4CC5-90F3-C0D80AA9DA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32" y="2341"/>
              <a:ext cx="408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1" name="Text Box 68">
            <a:extLst>
              <a:ext uri="{FF2B5EF4-FFF2-40B4-BE49-F238E27FC236}">
                <a16:creationId xmlns:a16="http://schemas.microsoft.com/office/drawing/2014/main" id="{E4D690B7-2625-4DFD-8ABE-508660078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3263" y="1563687"/>
            <a:ext cx="576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>
                <a:latin typeface="Times New Roman" panose="02020603050405020304" pitchFamily="18" charset="0"/>
              </a:rPr>
              <a:t>24</a:t>
            </a:r>
          </a:p>
        </p:txBody>
      </p:sp>
      <p:sp>
        <p:nvSpPr>
          <p:cNvPr id="32" name="Line 69">
            <a:extLst>
              <a:ext uri="{FF2B5EF4-FFF2-40B4-BE49-F238E27FC236}">
                <a16:creationId xmlns:a16="http://schemas.microsoft.com/office/drawing/2014/main" id="{69AE35DF-2E2B-40B6-A331-07EDD997C9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38451" y="35083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" name="Text Box 70">
            <a:extLst>
              <a:ext uri="{FF2B5EF4-FFF2-40B4-BE49-F238E27FC236}">
                <a16:creationId xmlns:a16="http://schemas.microsoft.com/office/drawing/2014/main" id="{1F73C375-ADCF-4357-AD2E-2F555B2FE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038" y="1492250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>
                <a:latin typeface="Times New Roman" panose="02020603050405020304" pitchFamily="18" charset="0"/>
              </a:rPr>
              <a:t>33</a:t>
            </a:r>
          </a:p>
        </p:txBody>
      </p:sp>
      <p:sp>
        <p:nvSpPr>
          <p:cNvPr id="34" name="Line 71">
            <a:extLst>
              <a:ext uri="{FF2B5EF4-FFF2-40B4-BE49-F238E27FC236}">
                <a16:creationId xmlns:a16="http://schemas.microsoft.com/office/drawing/2014/main" id="{D28D1ECD-7AAD-4587-9A63-922E2A55E17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30613" y="3508375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35" name="Group 72">
            <a:extLst>
              <a:ext uri="{FF2B5EF4-FFF2-40B4-BE49-F238E27FC236}">
                <a16:creationId xmlns:a16="http://schemas.microsoft.com/office/drawing/2014/main" id="{0FD72872-6DC7-408D-8742-E9B9BD6CBBFB}"/>
              </a:ext>
            </a:extLst>
          </p:cNvPr>
          <p:cNvGrpSpPr>
            <a:grpSpLocks/>
          </p:cNvGrpSpPr>
          <p:nvPr/>
        </p:nvGrpSpPr>
        <p:grpSpPr bwMode="auto">
          <a:xfrm>
            <a:off x="1746063" y="3219450"/>
            <a:ext cx="4103688" cy="720725"/>
            <a:chOff x="1066" y="2341"/>
            <a:chExt cx="2585" cy="454"/>
          </a:xfrm>
        </p:grpSpPr>
        <p:sp>
          <p:nvSpPr>
            <p:cNvPr id="36" name="Line 73">
              <a:extLst>
                <a:ext uri="{FF2B5EF4-FFF2-40B4-BE49-F238E27FC236}">
                  <a16:creationId xmlns:a16="http://schemas.microsoft.com/office/drawing/2014/main" id="{BBC803DD-53F9-4F8E-B109-865FD1FFEF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3" y="2614"/>
              <a:ext cx="408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Line 74">
              <a:extLst>
                <a:ext uri="{FF2B5EF4-FFF2-40B4-BE49-F238E27FC236}">
                  <a16:creationId xmlns:a16="http://schemas.microsoft.com/office/drawing/2014/main" id="{71F99056-96C6-47F0-A858-AD9B8160AE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55" y="2341"/>
              <a:ext cx="408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Line 75">
              <a:extLst>
                <a:ext uri="{FF2B5EF4-FFF2-40B4-BE49-F238E27FC236}">
                  <a16:creationId xmlns:a16="http://schemas.microsoft.com/office/drawing/2014/main" id="{94D8C302-209E-40B5-B3F9-E30B3CA4C5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66" y="2341"/>
              <a:ext cx="408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9" name="Group 76">
            <a:extLst>
              <a:ext uri="{FF2B5EF4-FFF2-40B4-BE49-F238E27FC236}">
                <a16:creationId xmlns:a16="http://schemas.microsoft.com/office/drawing/2014/main" id="{0D5F85C1-DECF-45D3-BC1E-AA5245F14379}"/>
              </a:ext>
            </a:extLst>
          </p:cNvPr>
          <p:cNvGrpSpPr>
            <a:grpSpLocks/>
          </p:cNvGrpSpPr>
          <p:nvPr/>
        </p:nvGrpSpPr>
        <p:grpSpPr bwMode="auto">
          <a:xfrm>
            <a:off x="2609663" y="2787650"/>
            <a:ext cx="5686425" cy="720725"/>
            <a:chOff x="1610" y="2069"/>
            <a:chExt cx="3582" cy="454"/>
          </a:xfrm>
        </p:grpSpPr>
        <p:grpSp>
          <p:nvGrpSpPr>
            <p:cNvPr id="40" name="Group 77">
              <a:extLst>
                <a:ext uri="{FF2B5EF4-FFF2-40B4-BE49-F238E27FC236}">
                  <a16:creationId xmlns:a16="http://schemas.microsoft.com/office/drawing/2014/main" id="{A1C8116A-1D41-428A-9DEF-4159FE5AF9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0" y="2069"/>
              <a:ext cx="2992" cy="454"/>
              <a:chOff x="2200" y="2069"/>
              <a:chExt cx="2992" cy="454"/>
            </a:xfrm>
          </p:grpSpPr>
          <p:grpSp>
            <p:nvGrpSpPr>
              <p:cNvPr id="42" name="Group 78">
                <a:extLst>
                  <a:ext uri="{FF2B5EF4-FFF2-40B4-BE49-F238E27FC236}">
                    <a16:creationId xmlns:a16="http://schemas.microsoft.com/office/drawing/2014/main" id="{5D5F07B4-2AA6-4515-BF80-D8990B8560D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0" y="2069"/>
                <a:ext cx="2992" cy="454"/>
                <a:chOff x="2200" y="2069"/>
                <a:chExt cx="2992" cy="454"/>
              </a:xfrm>
            </p:grpSpPr>
            <p:sp>
              <p:nvSpPr>
                <p:cNvPr id="44" name="Line 79">
                  <a:extLst>
                    <a:ext uri="{FF2B5EF4-FFF2-40B4-BE49-F238E27FC236}">
                      <a16:creationId xmlns:a16="http://schemas.microsoft.com/office/drawing/2014/main" id="{5E95B217-C8A3-48ED-AEAC-44AFBD2492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200" y="2069"/>
                  <a:ext cx="362" cy="1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5" name="Line 80">
                  <a:extLst>
                    <a:ext uri="{FF2B5EF4-FFF2-40B4-BE49-F238E27FC236}">
                      <a16:creationId xmlns:a16="http://schemas.microsoft.com/office/drawing/2014/main" id="{2CED2B36-BF5E-4CEF-840A-D37106A936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787" y="2341"/>
                  <a:ext cx="362" cy="1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6" name="Line 81">
                  <a:extLst>
                    <a:ext uri="{FF2B5EF4-FFF2-40B4-BE49-F238E27FC236}">
                      <a16:creationId xmlns:a16="http://schemas.microsoft.com/office/drawing/2014/main" id="{6E923E1B-11B2-4122-9276-A727148BD7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830" y="2069"/>
                  <a:ext cx="362" cy="1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43" name="Line 82">
                <a:extLst>
                  <a:ext uri="{FF2B5EF4-FFF2-40B4-BE49-F238E27FC236}">
                    <a16:creationId xmlns:a16="http://schemas.microsoft.com/office/drawing/2014/main" id="{7A40A64B-80D4-4AD7-97D8-B596760F47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32" y="2069"/>
                <a:ext cx="408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1" name="Line 83">
              <a:extLst>
                <a:ext uri="{FF2B5EF4-FFF2-40B4-BE49-F238E27FC236}">
                  <a16:creationId xmlns:a16="http://schemas.microsoft.com/office/drawing/2014/main" id="{605FF56E-04BB-490A-8CCC-BE2F9DE01E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10" y="2069"/>
              <a:ext cx="363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7" name="Text Box 84">
            <a:extLst>
              <a:ext uri="{FF2B5EF4-FFF2-40B4-BE49-F238E27FC236}">
                <a16:creationId xmlns:a16="http://schemas.microsoft.com/office/drawing/2014/main" id="{7E8F76F9-5964-4766-B9D9-D6B9FAC2F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663" y="1563687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>
                <a:latin typeface="Times New Roman" panose="02020603050405020304" pitchFamily="18" charset="0"/>
              </a:rPr>
              <a:t>42</a:t>
            </a:r>
          </a:p>
        </p:txBody>
      </p:sp>
      <p:sp>
        <p:nvSpPr>
          <p:cNvPr id="48" name="Line 85">
            <a:extLst>
              <a:ext uri="{FF2B5EF4-FFF2-40B4-BE49-F238E27FC236}">
                <a16:creationId xmlns:a16="http://schemas.microsoft.com/office/drawing/2014/main" id="{3EB2E3BD-4508-4E3A-9024-F1DC89CA62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46063" y="300355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49" name="Group 86">
            <a:extLst>
              <a:ext uri="{FF2B5EF4-FFF2-40B4-BE49-F238E27FC236}">
                <a16:creationId xmlns:a16="http://schemas.microsoft.com/office/drawing/2014/main" id="{F1919462-BA3E-40D2-9743-33AE5D1D758B}"/>
              </a:ext>
            </a:extLst>
          </p:cNvPr>
          <p:cNvGrpSpPr>
            <a:grpSpLocks/>
          </p:cNvGrpSpPr>
          <p:nvPr/>
        </p:nvGrpSpPr>
        <p:grpSpPr bwMode="auto">
          <a:xfrm>
            <a:off x="3473263" y="3219450"/>
            <a:ext cx="4895850" cy="288925"/>
            <a:chOff x="2154" y="2341"/>
            <a:chExt cx="3084" cy="182"/>
          </a:xfrm>
        </p:grpSpPr>
        <p:sp>
          <p:nvSpPr>
            <p:cNvPr id="50" name="Line 87">
              <a:extLst>
                <a:ext uri="{FF2B5EF4-FFF2-40B4-BE49-F238E27FC236}">
                  <a16:creationId xmlns:a16="http://schemas.microsoft.com/office/drawing/2014/main" id="{489DC947-5770-47E9-9801-560B60FBCF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54" y="2341"/>
              <a:ext cx="408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" name="Line 88">
              <a:extLst>
                <a:ext uri="{FF2B5EF4-FFF2-40B4-BE49-F238E27FC236}">
                  <a16:creationId xmlns:a16="http://schemas.microsoft.com/office/drawing/2014/main" id="{876F6FB7-581B-495F-B0C4-016C0D4345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30" y="2341"/>
              <a:ext cx="408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2" name="Text Box 89">
            <a:extLst>
              <a:ext uri="{FF2B5EF4-FFF2-40B4-BE49-F238E27FC236}">
                <a16:creationId xmlns:a16="http://schemas.microsoft.com/office/drawing/2014/main" id="{DC88A5B5-5096-4D87-A158-10BC1726C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2276" y="1563687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>
                <a:latin typeface="Times New Roman" panose="02020603050405020304" pitchFamily="18" charset="0"/>
              </a:rPr>
              <a:t>39</a:t>
            </a:r>
          </a:p>
        </p:txBody>
      </p:sp>
      <p:sp>
        <p:nvSpPr>
          <p:cNvPr id="53" name="Line 90">
            <a:extLst>
              <a:ext uri="{FF2B5EF4-FFF2-40B4-BE49-F238E27FC236}">
                <a16:creationId xmlns:a16="http://schemas.microsoft.com/office/drawing/2014/main" id="{E55AA94B-3C6B-4C70-95AA-25F28A639D6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5651" y="43719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54" name="Group 91">
            <a:extLst>
              <a:ext uri="{FF2B5EF4-FFF2-40B4-BE49-F238E27FC236}">
                <a16:creationId xmlns:a16="http://schemas.microsoft.com/office/drawing/2014/main" id="{3A8DF59F-BDBF-4E25-B690-7DF9AC5FBF65}"/>
              </a:ext>
            </a:extLst>
          </p:cNvPr>
          <p:cNvGrpSpPr>
            <a:grpSpLocks/>
          </p:cNvGrpSpPr>
          <p:nvPr/>
        </p:nvGrpSpPr>
        <p:grpSpPr bwMode="auto">
          <a:xfrm>
            <a:off x="1673038" y="3579812"/>
            <a:ext cx="6769100" cy="1223963"/>
            <a:chOff x="1020" y="2568"/>
            <a:chExt cx="4264" cy="771"/>
          </a:xfrm>
        </p:grpSpPr>
        <p:sp>
          <p:nvSpPr>
            <p:cNvPr id="55" name="Line 92">
              <a:extLst>
                <a:ext uri="{FF2B5EF4-FFF2-40B4-BE49-F238E27FC236}">
                  <a16:creationId xmlns:a16="http://schemas.microsoft.com/office/drawing/2014/main" id="{F3FC082C-FE95-41EC-8EBD-69EF6BAD09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20" y="3158"/>
              <a:ext cx="454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6" name="Line 93">
              <a:extLst>
                <a:ext uri="{FF2B5EF4-FFF2-40B4-BE49-F238E27FC236}">
                  <a16:creationId xmlns:a16="http://schemas.microsoft.com/office/drawing/2014/main" id="{F59017BA-5776-4AE8-B1B4-226A144429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30" y="2568"/>
              <a:ext cx="454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7" name="Text Box 94">
            <a:extLst>
              <a:ext uri="{FF2B5EF4-FFF2-40B4-BE49-F238E27FC236}">
                <a16:creationId xmlns:a16="http://schemas.microsoft.com/office/drawing/2014/main" id="{245E2FDF-AEAF-4573-8944-141D8EDF0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5876" y="1563687"/>
            <a:ext cx="64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>
                <a:latin typeface="Times New Roman" panose="02020603050405020304" pitchFamily="18" charset="0"/>
              </a:rPr>
              <a:t>54</a:t>
            </a:r>
          </a:p>
        </p:txBody>
      </p:sp>
      <p:sp>
        <p:nvSpPr>
          <p:cNvPr id="58" name="Line 95">
            <a:extLst>
              <a:ext uri="{FF2B5EF4-FFF2-40B4-BE49-F238E27FC236}">
                <a16:creationId xmlns:a16="http://schemas.microsoft.com/office/drawing/2014/main" id="{F269ED77-405A-4A2A-B24F-54C27FD2ED2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8226" y="394017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59" name="Group 96">
            <a:extLst>
              <a:ext uri="{FF2B5EF4-FFF2-40B4-BE49-F238E27FC236}">
                <a16:creationId xmlns:a16="http://schemas.microsoft.com/office/drawing/2014/main" id="{F22DDB85-56D1-473C-8FA1-5914B08DCBF5}"/>
              </a:ext>
            </a:extLst>
          </p:cNvPr>
          <p:cNvGrpSpPr>
            <a:grpSpLocks/>
          </p:cNvGrpSpPr>
          <p:nvPr/>
        </p:nvGrpSpPr>
        <p:grpSpPr bwMode="auto">
          <a:xfrm>
            <a:off x="1673038" y="3652837"/>
            <a:ext cx="5832475" cy="1584325"/>
            <a:chOff x="1020" y="2614"/>
            <a:chExt cx="3674" cy="998"/>
          </a:xfrm>
        </p:grpSpPr>
        <p:sp>
          <p:nvSpPr>
            <p:cNvPr id="60" name="Line 97">
              <a:extLst>
                <a:ext uri="{FF2B5EF4-FFF2-40B4-BE49-F238E27FC236}">
                  <a16:creationId xmlns:a16="http://schemas.microsoft.com/office/drawing/2014/main" id="{98C63882-F850-45D4-99B9-B10B85889E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20" y="3430"/>
              <a:ext cx="454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" name="Line 98">
              <a:extLst>
                <a:ext uri="{FF2B5EF4-FFF2-40B4-BE49-F238E27FC236}">
                  <a16:creationId xmlns:a16="http://schemas.microsoft.com/office/drawing/2014/main" id="{6059EDA4-9BB0-42D6-BD53-6BFF9E2291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32" y="2614"/>
              <a:ext cx="362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2" name="Text Box 99">
            <a:extLst>
              <a:ext uri="{FF2B5EF4-FFF2-40B4-BE49-F238E27FC236}">
                <a16:creationId xmlns:a16="http://schemas.microsoft.com/office/drawing/2014/main" id="{2E4FF299-AA60-4FF5-A35B-516935749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538" y="5453062"/>
            <a:ext cx="79200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2400" dirty="0">
                <a:latin typeface="Times New Roman" panose="02020603050405020304" pitchFamily="18" charset="0"/>
              </a:rPr>
              <a:t>The shortest path is composed by edges with vertices in sequence</a:t>
            </a:r>
            <a:r>
              <a:rPr lang="cs-CZ" altLang="cs-CZ" sz="2400" dirty="0">
                <a:latin typeface="Times New Roman" panose="02020603050405020304" pitchFamily="18" charset="0"/>
              </a:rPr>
              <a:t>: 1, 5, 6, 2, 3 </a:t>
            </a:r>
            <a:r>
              <a:rPr lang="en-US" altLang="cs-CZ" sz="2400" dirty="0">
                <a:latin typeface="Times New Roman" panose="02020603050405020304" pitchFamily="18" charset="0"/>
              </a:rPr>
              <a:t>and</a:t>
            </a:r>
            <a:r>
              <a:rPr lang="cs-CZ" altLang="cs-CZ" sz="2400" dirty="0">
                <a:latin typeface="Times New Roman" panose="02020603050405020304" pitchFamily="18" charset="0"/>
              </a:rPr>
              <a:t> 9. </a:t>
            </a:r>
            <a:r>
              <a:rPr lang="en-US" altLang="cs-CZ" sz="2400" dirty="0">
                <a:latin typeface="Times New Roman" panose="02020603050405020304" pitchFamily="18" charset="0"/>
              </a:rPr>
              <a:t>The length of the path is</a:t>
            </a:r>
            <a:r>
              <a:rPr lang="cs-CZ" altLang="cs-CZ" sz="2400" dirty="0">
                <a:latin typeface="Times New Roman" panose="02020603050405020304" pitchFamily="18" charset="0"/>
              </a:rPr>
              <a:t> 54. </a:t>
            </a:r>
          </a:p>
        </p:txBody>
      </p:sp>
    </p:spTree>
    <p:extLst>
      <p:ext uri="{BB962C8B-B14F-4D97-AF65-F5344CB8AC3E}">
        <p14:creationId xmlns:p14="http://schemas.microsoft.com/office/powerpoint/2010/main" val="292083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8" grpId="0"/>
      <p:bldP spid="25" grpId="0"/>
      <p:bldP spid="31" grpId="0"/>
      <p:bldP spid="33" grpId="0"/>
      <p:bldP spid="47" grpId="0"/>
      <p:bldP spid="52" grpId="0"/>
      <p:bldP spid="57" grpId="0"/>
      <p:bldP spid="6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6134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Maximal Flow Problem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optimization theory, maximum flow problems involve finding a feasible flow through a flow network that is maximum.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maximum flow problem can be seen as a special case of more complex network flow problems, such as the circulation problem. The maximum value of an s-t flow (i.e., flow from source s to sink t) is equal to the minimum capacity of an s-t cut (i.e., cut severing s from t) in the network, as stated in the max-flow min-cut theorem. 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maximum flow problem was first formulated in 1954 by T. E. Harris and F. S. Ross as a simplified model of Soviet railway traffic flow.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1955, Lester R. Ford, Jr. and Delbert R. Fulkerson created the first known algorithm, the Ford–Fulkerson algorithm.</a:t>
            </a:r>
          </a:p>
        </p:txBody>
      </p:sp>
    </p:spTree>
    <p:extLst>
      <p:ext uri="{BB962C8B-B14F-4D97-AF65-F5344CB8AC3E}">
        <p14:creationId xmlns:p14="http://schemas.microsoft.com/office/powerpoint/2010/main" val="151127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415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Basics of the graph theory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Minimal spanning tree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Shortest path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Maximal flow</a:t>
            </a: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6134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Maximal Flow Problem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Network flow - a function that to each edge 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b="1" i="1" baseline="-25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assigns the nonnegative number 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i="1" baseline="-25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Valuation 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i="1" baseline="-25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edge 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b="1" i="1" baseline="-25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represents edge flow capacity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 network - Plane network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9867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2410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Maximal Flow Algorithm in the Simple Network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Most-North Path Algorithm: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1. Select the most north path in the network from vertex “1” (entrance) to vertex “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(exit) – denote C1.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2. On this path (C1) find edge(-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with the least capacity 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i="1" baseline="-25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Denote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(C1) = 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i="1" baseline="-25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3. Remove this edge(-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and the capacity of the remaining edges of the path C1 decrease by the value of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(C1). 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4. Repeat steps 1 to 3 until there is any path between vertices 1 and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5. Maximal network flow is </a:t>
            </a:r>
            <a:b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(C1) +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(C2) +…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3521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2410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Maximal Flow Algorithm in the Simple Network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3">
            <a:extLst>
              <a:ext uri="{FF2B5EF4-FFF2-40B4-BE49-F238E27FC236}">
                <a16:creationId xmlns:a16="http://schemas.microsoft.com/office/drawing/2014/main" id="{76EF5649-11F3-439B-9D72-A242E9957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3644900"/>
            <a:ext cx="679450" cy="749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5FE34F0A-4D27-48FF-9125-8860A8AF9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3716338"/>
            <a:ext cx="101917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2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A51EBBEC-78F6-452C-9025-19565C480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5550" y="5127625"/>
            <a:ext cx="677863" cy="749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90E76C8A-CB98-4907-A06D-559B71D4E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5229225"/>
            <a:ext cx="1017588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2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1" name="Oval 7">
            <a:extLst>
              <a:ext uri="{FF2B5EF4-FFF2-40B4-BE49-F238E27FC236}">
                <a16:creationId xmlns:a16="http://schemas.microsoft.com/office/drawing/2014/main" id="{6774A99A-9E61-404B-9096-5C7EF1E8B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3630613"/>
            <a:ext cx="679450" cy="749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2" name="Text Box 8">
            <a:extLst>
              <a:ext uri="{FF2B5EF4-FFF2-40B4-BE49-F238E27FC236}">
                <a16:creationId xmlns:a16="http://schemas.microsoft.com/office/drawing/2014/main" id="{9A583AB6-9CAE-46C7-B96F-717A1E79F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3789363"/>
            <a:ext cx="101917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2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3" name="Oval 9">
            <a:extLst>
              <a:ext uri="{FF2B5EF4-FFF2-40B4-BE49-F238E27FC236}">
                <a16:creationId xmlns:a16="http://schemas.microsoft.com/office/drawing/2014/main" id="{0F08CC51-F8FE-414C-A25F-7909AF181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5550" y="2133600"/>
            <a:ext cx="677863" cy="749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F6266E5A-85AB-4C05-862E-A295E828A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2205038"/>
            <a:ext cx="1017588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2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5" name="Line 11">
            <a:extLst>
              <a:ext uri="{FF2B5EF4-FFF2-40B4-BE49-F238E27FC236}">
                <a16:creationId xmlns:a16="http://schemas.microsoft.com/office/drawing/2014/main" id="{3A1C2757-9F37-4EF1-9D54-178F80B0AB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59063" y="2508250"/>
            <a:ext cx="2376487" cy="1497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030B1551-874C-48D2-AB44-8530B9E5C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5825" y="4005263"/>
            <a:ext cx="1019175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 sz="2200">
              <a:latin typeface="Times New Roman" panose="02020603050405020304" pitchFamily="18" charset="0"/>
            </a:endParaRPr>
          </a:p>
        </p:txBody>
      </p:sp>
      <p:grpSp>
        <p:nvGrpSpPr>
          <p:cNvPr id="17" name="Group 13">
            <a:extLst>
              <a:ext uri="{FF2B5EF4-FFF2-40B4-BE49-F238E27FC236}">
                <a16:creationId xmlns:a16="http://schemas.microsoft.com/office/drawing/2014/main" id="{88D7F399-4306-4A6D-911B-27AEF444C9E3}"/>
              </a:ext>
            </a:extLst>
          </p:cNvPr>
          <p:cNvGrpSpPr>
            <a:grpSpLocks/>
          </p:cNvGrpSpPr>
          <p:nvPr/>
        </p:nvGrpSpPr>
        <p:grpSpPr bwMode="auto">
          <a:xfrm>
            <a:off x="2700338" y="4149725"/>
            <a:ext cx="2376487" cy="1497013"/>
            <a:chOff x="3670" y="2568"/>
            <a:chExt cx="1497" cy="943"/>
          </a:xfrm>
        </p:grpSpPr>
        <p:sp>
          <p:nvSpPr>
            <p:cNvPr id="18" name="Line 14">
              <a:extLst>
                <a:ext uri="{FF2B5EF4-FFF2-40B4-BE49-F238E27FC236}">
                  <a16:creationId xmlns:a16="http://schemas.microsoft.com/office/drawing/2014/main" id="{764A0153-202F-4459-87F1-292D2D9D39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70" y="2568"/>
              <a:ext cx="1497" cy="94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Text Box 15">
              <a:extLst>
                <a:ext uri="{FF2B5EF4-FFF2-40B4-BE49-F238E27FC236}">
                  <a16:creationId xmlns:a16="http://schemas.microsoft.com/office/drawing/2014/main" id="{8F77344B-604D-49D4-9E94-57436D7375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5" y="2931"/>
              <a:ext cx="641" cy="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 sz="2200">
                  <a:latin typeface="Times New Roman" panose="02020603050405020304" pitchFamily="18" charset="0"/>
                </a:rPr>
                <a:t>  5</a:t>
              </a:r>
            </a:p>
          </p:txBody>
        </p:sp>
      </p:grpSp>
      <p:sp>
        <p:nvSpPr>
          <p:cNvPr id="20" name="Text Box 16">
            <a:extLst>
              <a:ext uri="{FF2B5EF4-FFF2-40B4-BE49-F238E27FC236}">
                <a16:creationId xmlns:a16="http://schemas.microsoft.com/office/drawing/2014/main" id="{34C425F4-C163-41B4-A1DE-58716FD94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508250"/>
            <a:ext cx="1017588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200"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21" name="Text Box 17">
            <a:extLst>
              <a:ext uri="{FF2B5EF4-FFF2-40B4-BE49-F238E27FC236}">
                <a16:creationId xmlns:a16="http://schemas.microsoft.com/office/drawing/2014/main" id="{961632A5-DD8C-4D52-A5F3-C28A9CD80C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005263"/>
            <a:ext cx="1017588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 sz="2200">
              <a:latin typeface="Times New Roman" panose="02020603050405020304" pitchFamily="18" charset="0"/>
            </a:endParaRPr>
          </a:p>
        </p:txBody>
      </p:sp>
      <p:sp>
        <p:nvSpPr>
          <p:cNvPr id="22" name="Text Box 18">
            <a:extLst>
              <a:ext uri="{FF2B5EF4-FFF2-40B4-BE49-F238E27FC236}">
                <a16:creationId xmlns:a16="http://schemas.microsoft.com/office/drawing/2014/main" id="{FE6FB0D2-FB4E-4CA1-92DF-01D459F2A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3068638"/>
            <a:ext cx="1019175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200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C5129DF2-9985-4021-B243-C876E11FD304}"/>
              </a:ext>
            </a:extLst>
          </p:cNvPr>
          <p:cNvSpPr>
            <a:spLocks/>
          </p:cNvSpPr>
          <p:nvPr/>
        </p:nvSpPr>
        <p:spPr bwMode="auto">
          <a:xfrm>
            <a:off x="2654300" y="4076700"/>
            <a:ext cx="1701800" cy="1588"/>
          </a:xfrm>
          <a:custGeom>
            <a:avLst/>
            <a:gdLst>
              <a:gd name="T0" fmla="*/ 0 w 1072"/>
              <a:gd name="T1" fmla="*/ 0 h 1"/>
              <a:gd name="T2" fmla="*/ 1701800 w 1072"/>
              <a:gd name="T3" fmla="*/ 0 h 1"/>
              <a:gd name="T4" fmla="*/ 0 60000 65536"/>
              <a:gd name="T5" fmla="*/ 0 60000 65536"/>
              <a:gd name="T6" fmla="*/ 0 w 1072"/>
              <a:gd name="T7" fmla="*/ 0 h 1"/>
              <a:gd name="T8" fmla="*/ 1072 w 10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72" h="1">
                <a:moveTo>
                  <a:pt x="0" y="0"/>
                </a:moveTo>
                <a:lnTo>
                  <a:pt x="1072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24" name="Group 20">
            <a:extLst>
              <a:ext uri="{FF2B5EF4-FFF2-40B4-BE49-F238E27FC236}">
                <a16:creationId xmlns:a16="http://schemas.microsoft.com/office/drawing/2014/main" id="{E13E243D-D124-4954-9DAF-4D3D0279438A}"/>
              </a:ext>
            </a:extLst>
          </p:cNvPr>
          <p:cNvGrpSpPr>
            <a:grpSpLocks/>
          </p:cNvGrpSpPr>
          <p:nvPr/>
        </p:nvGrpSpPr>
        <p:grpSpPr bwMode="auto">
          <a:xfrm>
            <a:off x="4695825" y="2882900"/>
            <a:ext cx="1077913" cy="760413"/>
            <a:chOff x="2958" y="1816"/>
            <a:chExt cx="679" cy="479"/>
          </a:xfrm>
        </p:grpSpPr>
        <p:sp>
          <p:nvSpPr>
            <p:cNvPr id="25" name="Line 21">
              <a:extLst>
                <a:ext uri="{FF2B5EF4-FFF2-40B4-BE49-F238E27FC236}">
                  <a16:creationId xmlns:a16="http://schemas.microsoft.com/office/drawing/2014/main" id="{E5E122AA-3416-4D79-B145-BB217E3658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58" y="1816"/>
              <a:ext cx="428" cy="4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Text Box 22">
              <a:extLst>
                <a:ext uri="{FF2B5EF4-FFF2-40B4-BE49-F238E27FC236}">
                  <a16:creationId xmlns:a16="http://schemas.microsoft.com/office/drawing/2014/main" id="{9BA38668-334F-47BD-8523-CC9752E8AF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6" y="1823"/>
              <a:ext cx="641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 sz="2200">
                  <a:latin typeface="Times New Roman" panose="02020603050405020304" pitchFamily="18" charset="0"/>
                </a:rPr>
                <a:t>4</a:t>
              </a:r>
            </a:p>
          </p:txBody>
        </p:sp>
      </p:grpSp>
      <p:sp>
        <p:nvSpPr>
          <p:cNvPr id="27" name="Text Box 23">
            <a:extLst>
              <a:ext uri="{FF2B5EF4-FFF2-40B4-BE49-F238E27FC236}">
                <a16:creationId xmlns:a16="http://schemas.microsoft.com/office/drawing/2014/main" id="{6C22ADF2-76ED-4D12-97EB-810AE8431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229225"/>
            <a:ext cx="1152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cs-CZ" sz="2400">
              <a:latin typeface="Times New Roman" panose="02020603050405020304" pitchFamily="18" charset="0"/>
            </a:endParaRPr>
          </a:p>
        </p:txBody>
      </p:sp>
      <p:sp>
        <p:nvSpPr>
          <p:cNvPr id="28" name="Text Box 24">
            <a:extLst>
              <a:ext uri="{FF2B5EF4-FFF2-40B4-BE49-F238E27FC236}">
                <a16:creationId xmlns:a16="http://schemas.microsoft.com/office/drawing/2014/main" id="{77DABDA1-5918-4E48-94F7-33E9DFB2A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5013325"/>
            <a:ext cx="1871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>
                <a:latin typeface="Times New Roman" panose="02020603050405020304" pitchFamily="18" charset="0"/>
              </a:rPr>
              <a:t>k(C1) = 1</a:t>
            </a:r>
          </a:p>
        </p:txBody>
      </p:sp>
      <p:grpSp>
        <p:nvGrpSpPr>
          <p:cNvPr id="29" name="Group 25">
            <a:extLst>
              <a:ext uri="{FF2B5EF4-FFF2-40B4-BE49-F238E27FC236}">
                <a16:creationId xmlns:a16="http://schemas.microsoft.com/office/drawing/2014/main" id="{0CA5D1E8-38AB-420F-96DF-50FE37ABE133}"/>
              </a:ext>
            </a:extLst>
          </p:cNvPr>
          <p:cNvGrpSpPr>
            <a:grpSpLocks/>
          </p:cNvGrpSpPr>
          <p:nvPr/>
        </p:nvGrpSpPr>
        <p:grpSpPr bwMode="auto">
          <a:xfrm>
            <a:off x="5373688" y="2898775"/>
            <a:ext cx="1079500" cy="2246313"/>
            <a:chOff x="3385" y="1826"/>
            <a:chExt cx="680" cy="1415"/>
          </a:xfrm>
        </p:grpSpPr>
        <p:sp>
          <p:nvSpPr>
            <p:cNvPr id="30" name="Line 26">
              <a:extLst>
                <a:ext uri="{FF2B5EF4-FFF2-40B4-BE49-F238E27FC236}">
                  <a16:creationId xmlns:a16="http://schemas.microsoft.com/office/drawing/2014/main" id="{6AA83A37-E3BE-45B2-8CBC-169E833064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5" y="1826"/>
              <a:ext cx="0" cy="14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Text Box 27">
              <a:extLst>
                <a:ext uri="{FF2B5EF4-FFF2-40B4-BE49-F238E27FC236}">
                  <a16:creationId xmlns:a16="http://schemas.microsoft.com/office/drawing/2014/main" id="{2C4696EE-0137-46A1-BF1E-910D9360E1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4" y="2296"/>
              <a:ext cx="641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 sz="2200"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32" name="Text Box 28">
            <a:extLst>
              <a:ext uri="{FF2B5EF4-FFF2-40B4-BE49-F238E27FC236}">
                <a16:creationId xmlns:a16="http://schemas.microsoft.com/office/drawing/2014/main" id="{66D73A8F-F4E6-4B9F-B9FF-6D8451E30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5589588"/>
            <a:ext cx="1871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>
                <a:latin typeface="Times New Roman" panose="02020603050405020304" pitchFamily="18" charset="0"/>
              </a:rPr>
              <a:t>k(C2) = 4</a:t>
            </a:r>
          </a:p>
        </p:txBody>
      </p:sp>
      <p:sp>
        <p:nvSpPr>
          <p:cNvPr id="33" name="Text Box 29">
            <a:extLst>
              <a:ext uri="{FF2B5EF4-FFF2-40B4-BE49-F238E27FC236}">
                <a16:creationId xmlns:a16="http://schemas.microsoft.com/office/drawing/2014/main" id="{1E68F9CE-0061-4527-8DE3-0F8B6D925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5589588"/>
            <a:ext cx="1871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>
                <a:latin typeface="Times New Roman" panose="02020603050405020304" pitchFamily="18" charset="0"/>
              </a:rPr>
              <a:t>k(C3) = 2</a:t>
            </a:r>
          </a:p>
        </p:txBody>
      </p:sp>
      <p:sp>
        <p:nvSpPr>
          <p:cNvPr id="34" name="Text Box 30">
            <a:extLst>
              <a:ext uri="{FF2B5EF4-FFF2-40B4-BE49-F238E27FC236}">
                <a16:creationId xmlns:a16="http://schemas.microsoft.com/office/drawing/2014/main" id="{55C77EF1-CA09-4DC8-AC47-170601CDB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2852738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35" name="Text Box 31">
            <a:extLst>
              <a:ext uri="{FF2B5EF4-FFF2-40B4-BE49-F238E27FC236}">
                <a16:creationId xmlns:a16="http://schemas.microsoft.com/office/drawing/2014/main" id="{AAF3D5BD-6B8C-48DD-9669-BF701DD07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708275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>
                <a:latin typeface="Times New Roman" panose="02020603050405020304" pitchFamily="18" charset="0"/>
              </a:rPr>
              <a:t>1</a:t>
            </a:r>
          </a:p>
        </p:txBody>
      </p:sp>
      <p:grpSp>
        <p:nvGrpSpPr>
          <p:cNvPr id="36" name="Group 32">
            <a:extLst>
              <a:ext uri="{FF2B5EF4-FFF2-40B4-BE49-F238E27FC236}">
                <a16:creationId xmlns:a16="http://schemas.microsoft.com/office/drawing/2014/main" id="{36A4C752-C3EB-4460-A8C5-901A4576044C}"/>
              </a:ext>
            </a:extLst>
          </p:cNvPr>
          <p:cNvGrpSpPr>
            <a:grpSpLocks/>
          </p:cNvGrpSpPr>
          <p:nvPr/>
        </p:nvGrpSpPr>
        <p:grpSpPr bwMode="auto">
          <a:xfrm>
            <a:off x="4787900" y="4365625"/>
            <a:ext cx="431800" cy="865188"/>
            <a:chOff x="3016" y="2750"/>
            <a:chExt cx="272" cy="545"/>
          </a:xfrm>
        </p:grpSpPr>
        <p:sp>
          <p:nvSpPr>
            <p:cNvPr id="37" name="Line 33">
              <a:extLst>
                <a:ext uri="{FF2B5EF4-FFF2-40B4-BE49-F238E27FC236}">
                  <a16:creationId xmlns:a16="http://schemas.microsoft.com/office/drawing/2014/main" id="{96D29ADF-6904-4611-A6F5-7EEC1E3171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1" y="2750"/>
              <a:ext cx="226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Text Box 34">
              <a:extLst>
                <a:ext uri="{FF2B5EF4-FFF2-40B4-BE49-F238E27FC236}">
                  <a16:creationId xmlns:a16="http://schemas.microsoft.com/office/drawing/2014/main" id="{12533213-F373-4609-AFBE-5498C33FAA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6" y="3022"/>
              <a:ext cx="27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 sz="2200"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39" name="Text Box 35">
            <a:extLst>
              <a:ext uri="{FF2B5EF4-FFF2-40B4-BE49-F238E27FC236}">
                <a16:creationId xmlns:a16="http://schemas.microsoft.com/office/drawing/2014/main" id="{20EFD9ED-B0A8-41CF-87DB-2AE03BC31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3644900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0" name="Text Box 36">
            <a:extLst>
              <a:ext uri="{FF2B5EF4-FFF2-40B4-BE49-F238E27FC236}">
                <a16:creationId xmlns:a16="http://schemas.microsoft.com/office/drawing/2014/main" id="{213278DD-192A-4880-B766-90E24C719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941888"/>
            <a:ext cx="1871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>
                <a:latin typeface="Times New Roman" panose="02020603050405020304" pitchFamily="18" charset="0"/>
              </a:rPr>
              <a:t>k(C4) = 5</a:t>
            </a:r>
          </a:p>
        </p:txBody>
      </p:sp>
      <p:sp>
        <p:nvSpPr>
          <p:cNvPr id="41" name="Text Box 37">
            <a:extLst>
              <a:ext uri="{FF2B5EF4-FFF2-40B4-BE49-F238E27FC236}">
                <a16:creationId xmlns:a16="http://schemas.microsoft.com/office/drawing/2014/main" id="{6F0E8842-E904-44A3-8915-A86CBB72E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453063"/>
            <a:ext cx="3543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i="1">
                <a:latin typeface="Times New Roman" panose="02020603050405020304" pitchFamily="18" charset="0"/>
              </a:rPr>
              <a:t>T</a:t>
            </a:r>
            <a:r>
              <a:rPr lang="cs-CZ" altLang="cs-CZ" sz="2400">
                <a:latin typeface="Times New Roman" panose="02020603050405020304" pitchFamily="18" charset="0"/>
              </a:rPr>
              <a:t>max = 1 + 4 + 2 + 5 = 12</a:t>
            </a:r>
          </a:p>
        </p:txBody>
      </p:sp>
      <p:sp>
        <p:nvSpPr>
          <p:cNvPr id="42" name="Text Box 38">
            <a:extLst>
              <a:ext uri="{FF2B5EF4-FFF2-40B4-BE49-F238E27FC236}">
                <a16:creationId xmlns:a16="http://schemas.microsoft.com/office/drawing/2014/main" id="{E7BCAB3C-D81F-4D1D-B81E-6DDFEF6CC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4797425"/>
            <a:ext cx="360362" cy="4333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200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43" name="Text Box 39">
            <a:extLst>
              <a:ext uri="{FF2B5EF4-FFF2-40B4-BE49-F238E27FC236}">
                <a16:creationId xmlns:a16="http://schemas.microsoft.com/office/drawing/2014/main" id="{89B1F604-D77F-4AB1-8DA2-813092F7B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3573463"/>
            <a:ext cx="431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200">
                <a:latin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6348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  <p:bldP spid="33" grpId="0"/>
      <p:bldP spid="34" grpId="0"/>
      <p:bldP spid="34" grpId="1"/>
      <p:bldP spid="35" grpId="0"/>
      <p:bldP spid="39" grpId="0"/>
      <p:bldP spid="40" grpId="0"/>
      <p:bldP spid="41" grpId="0"/>
      <p:bldP spid="42" grpId="0" animBg="1"/>
      <p:bldP spid="4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9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Points to remember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Node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Spanning tree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Path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Network flow</a:t>
            </a:r>
          </a:p>
        </p:txBody>
      </p:sp>
    </p:spTree>
    <p:extLst>
      <p:ext uri="{BB962C8B-B14F-4D97-AF65-F5344CB8AC3E}">
        <p14:creationId xmlns:p14="http://schemas.microsoft.com/office/powerpoint/2010/main" val="15357703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6193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Questions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 undirected graph.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Draw a complete graph with 3 nodes.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a multigraph have parallel edges?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a plane graph?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many nodes does have a spanning tree with 4 nodes?</a:t>
            </a:r>
          </a:p>
          <a:p>
            <a:pPr marL="0" indent="0">
              <a:buNone/>
            </a:pPr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8198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87188" y="2584453"/>
            <a:ext cx="11017624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attention</a:t>
            </a:r>
            <a:endParaRPr lang="en-US" altLang="cs-CZ" sz="6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897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659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Definition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mathematics, and more specifically in graph theory, a graph is a structure amounting to a set of objects in which some pairs of the objects are in some sense "related". 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objects correspond to mathematical abstractions called vertices (also called nodes or points) and each of the related pairs of vertices is called an edge (also called link or line).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Typically, a graph is depicted in diagrammatic form as a set of dots or circles for the vertices, joined by lines or curves for the edges. Graphs are one of the objects of study in discrete mathematics. </a:t>
            </a:r>
          </a:p>
        </p:txBody>
      </p:sp>
    </p:spTree>
    <p:extLst>
      <p:ext uri="{BB962C8B-B14F-4D97-AF65-F5344CB8AC3E}">
        <p14:creationId xmlns:p14="http://schemas.microsoft.com/office/powerpoint/2010/main" val="4162259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History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paper written by Leonhard Euler on the Seven Bridges of </a:t>
            </a:r>
            <a:r>
              <a:rPr lang="en-US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Königsberg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published in 1736 is regarded as the first paper in the history of graph theory. This paper, as well as the one written by </a:t>
            </a:r>
            <a:r>
              <a:rPr lang="en-US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Vandermonde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the knight problem, carried on with the analysis situs initiated by Leibniz. Euler's formula relating the number of edges, vertices, and faces of a convex polyhedron was studied and generalized by Cauchy and </a:t>
            </a:r>
            <a:r>
              <a:rPr lang="en-US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L'Huilier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represents the beginning of the branch of mathematics known as topology. 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term "graph" was introduced by Sylvester in a paper published in 1878 in Nature, where he draws an analogy between "quantic invariants" and "co-variants" of algebra and molecular diagrams.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34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150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Basics of the Graph Theory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Graph: an object composed from vertices (nodes) and edges. Denote V ..... set of vertices,  E ..... set of edges</a:t>
            </a:r>
            <a:b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G = (V,E)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edge connects two vertices or the vertex with itself (loop)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Undirected edge is symmetrical connection of two vertices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Directed edge: we distinguish direction given by the start and end vertex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Undirected graph: all edges are undirected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Directed graph: at least one edge is directed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Parallel (multiple) edges connect two vertex several times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Multigraph contains parallel edges or loops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636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150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Basics of the Graph Theory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827B8FD4-8441-41D0-8A32-AC52379CA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300963"/>
            <a:ext cx="7840712" cy="451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644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150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Basics of the Graph Theory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Subgraph: deleting some vertices or edges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Edge valuated graph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Vertex valuated graph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 graph: each vertex is connected with each other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Plane graph: can be drawn on a piece of paper such that no edge intersects any other.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736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150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Basics of the Graph Theory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62FA8DBF-6C62-43E3-BEB1-67A28698E104}"/>
              </a:ext>
            </a:extLst>
          </p:cNvPr>
          <p:cNvSpPr>
            <a:spLocks/>
          </p:cNvSpPr>
          <p:nvPr/>
        </p:nvSpPr>
        <p:spPr bwMode="auto">
          <a:xfrm>
            <a:off x="1917700" y="3019425"/>
            <a:ext cx="2024063" cy="933450"/>
          </a:xfrm>
          <a:custGeom>
            <a:avLst/>
            <a:gdLst>
              <a:gd name="T0" fmla="*/ 0 w 1048"/>
              <a:gd name="T1" fmla="*/ 933450 h 472"/>
              <a:gd name="T2" fmla="*/ 2024063 w 1048"/>
              <a:gd name="T3" fmla="*/ 0 h 472"/>
              <a:gd name="T4" fmla="*/ 0 60000 65536"/>
              <a:gd name="T5" fmla="*/ 0 60000 65536"/>
              <a:gd name="T6" fmla="*/ 0 w 1048"/>
              <a:gd name="T7" fmla="*/ 0 h 472"/>
              <a:gd name="T8" fmla="*/ 1048 w 1048"/>
              <a:gd name="T9" fmla="*/ 472 h 4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48" h="472">
                <a:moveTo>
                  <a:pt x="0" y="472"/>
                </a:moveTo>
                <a:lnTo>
                  <a:pt x="1048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2000" tIns="0"/>
          <a:lstStyle/>
          <a:p>
            <a:endParaRPr lang="cs-CZ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7EAE41F-05F6-4705-907F-98DB83309083}"/>
              </a:ext>
            </a:extLst>
          </p:cNvPr>
          <p:cNvSpPr>
            <a:spLocks/>
          </p:cNvSpPr>
          <p:nvPr/>
        </p:nvSpPr>
        <p:spPr bwMode="auto">
          <a:xfrm>
            <a:off x="1866900" y="4349750"/>
            <a:ext cx="1958975" cy="711200"/>
          </a:xfrm>
          <a:custGeom>
            <a:avLst/>
            <a:gdLst>
              <a:gd name="T0" fmla="*/ 0 w 1014"/>
              <a:gd name="T1" fmla="*/ 0 h 360"/>
              <a:gd name="T2" fmla="*/ 1958975 w 1014"/>
              <a:gd name="T3" fmla="*/ 711200 h 360"/>
              <a:gd name="T4" fmla="*/ 0 60000 65536"/>
              <a:gd name="T5" fmla="*/ 0 60000 65536"/>
              <a:gd name="T6" fmla="*/ 0 w 1014"/>
              <a:gd name="T7" fmla="*/ 0 h 360"/>
              <a:gd name="T8" fmla="*/ 1014 w 1014"/>
              <a:gd name="T9" fmla="*/ 360 h 3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14" h="360">
                <a:moveTo>
                  <a:pt x="0" y="0"/>
                </a:moveTo>
                <a:lnTo>
                  <a:pt x="1014" y="36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2000" tIns="0"/>
          <a:lstStyle/>
          <a:p>
            <a:endParaRPr lang="cs-CZ"/>
          </a:p>
        </p:txBody>
      </p:sp>
      <p:sp>
        <p:nvSpPr>
          <p:cNvPr id="9" name="Oval 10">
            <a:extLst>
              <a:ext uri="{FF2B5EF4-FFF2-40B4-BE49-F238E27FC236}">
                <a16:creationId xmlns:a16="http://schemas.microsoft.com/office/drawing/2014/main" id="{257F234B-4796-40C7-8CEF-E51AB1456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475" y="3762375"/>
            <a:ext cx="695325" cy="69056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72000" t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835B0BC1-011D-4B1B-B1B8-9B419DE5C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3938588"/>
            <a:ext cx="1023938" cy="82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cs-CZ" sz="2000"/>
              <a:t>v</a:t>
            </a:r>
            <a:r>
              <a:rPr lang="cs-CZ" altLang="cs-CZ" sz="2000" baseline="-25000"/>
              <a:t>1</a:t>
            </a:r>
            <a:endParaRPr lang="cs-CZ" altLang="cs-CZ" sz="2000"/>
          </a:p>
        </p:txBody>
      </p:sp>
      <p:sp>
        <p:nvSpPr>
          <p:cNvPr id="11" name="Oval 13">
            <a:extLst>
              <a:ext uri="{FF2B5EF4-FFF2-40B4-BE49-F238E27FC236}">
                <a16:creationId xmlns:a16="http://schemas.microsoft.com/office/drawing/2014/main" id="{4F9811BA-902E-4D4E-9DE4-E9362CFB6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638675"/>
            <a:ext cx="695325" cy="68738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72000" t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A068F8A3-EAC0-40F5-8B09-E7966872F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4724400"/>
            <a:ext cx="996950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cs-CZ" sz="2000"/>
              <a:t>v</a:t>
            </a:r>
            <a:r>
              <a:rPr lang="cs-CZ" altLang="cs-CZ" sz="2000" baseline="-25000"/>
              <a:t>3</a:t>
            </a:r>
            <a:endParaRPr lang="cs-CZ" altLang="cs-CZ" sz="2000"/>
          </a:p>
        </p:txBody>
      </p:sp>
      <p:grpSp>
        <p:nvGrpSpPr>
          <p:cNvPr id="13" name="Group 27">
            <a:extLst>
              <a:ext uri="{FF2B5EF4-FFF2-40B4-BE49-F238E27FC236}">
                <a16:creationId xmlns:a16="http://schemas.microsoft.com/office/drawing/2014/main" id="{BF249629-8C61-4F01-8CD5-72C8ADD09A1B}"/>
              </a:ext>
            </a:extLst>
          </p:cNvPr>
          <p:cNvGrpSpPr>
            <a:grpSpLocks/>
          </p:cNvGrpSpPr>
          <p:nvPr/>
        </p:nvGrpSpPr>
        <p:grpSpPr bwMode="auto">
          <a:xfrm>
            <a:off x="6591300" y="3762375"/>
            <a:ext cx="1068388" cy="1165225"/>
            <a:chOff x="4152" y="2370"/>
            <a:chExt cx="673" cy="734"/>
          </a:xfrm>
        </p:grpSpPr>
        <p:sp>
          <p:nvSpPr>
            <p:cNvPr id="14" name="Oval 16">
              <a:extLst>
                <a:ext uri="{FF2B5EF4-FFF2-40B4-BE49-F238E27FC236}">
                  <a16:creationId xmlns:a16="http://schemas.microsoft.com/office/drawing/2014/main" id="{7FB2ACFD-9D96-4613-9500-4F2A5D779B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2" y="2370"/>
              <a:ext cx="438" cy="43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72000" tIns="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5" name="Text Box 17">
              <a:extLst>
                <a:ext uri="{FF2B5EF4-FFF2-40B4-BE49-F238E27FC236}">
                  <a16:creationId xmlns:a16="http://schemas.microsoft.com/office/drawing/2014/main" id="{5539910E-6352-4480-ADC4-67CE09B6D0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1" y="2432"/>
              <a:ext cx="584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0" tIns="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cs-CZ" sz="2000"/>
                <a:t>v</a:t>
              </a:r>
              <a:r>
                <a:rPr lang="cs-CZ" altLang="cs-CZ" sz="2000" baseline="-25000"/>
                <a:t>4</a:t>
              </a:r>
              <a:endParaRPr lang="cs-CZ" altLang="cs-CZ" sz="2000"/>
            </a:p>
          </p:txBody>
        </p:sp>
      </p:grpSp>
      <p:sp>
        <p:nvSpPr>
          <p:cNvPr id="16" name="Oval 19">
            <a:extLst>
              <a:ext uri="{FF2B5EF4-FFF2-40B4-BE49-F238E27FC236}">
                <a16:creationId xmlns:a16="http://schemas.microsoft.com/office/drawing/2014/main" id="{B1BE1BCE-8EA4-4076-B7F7-9B4B19083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384425"/>
            <a:ext cx="696913" cy="6889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72000" t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7" name="Text Box 20">
            <a:extLst>
              <a:ext uri="{FF2B5EF4-FFF2-40B4-BE49-F238E27FC236}">
                <a16:creationId xmlns:a16="http://schemas.microsoft.com/office/drawing/2014/main" id="{8141CC14-D1B8-4C18-BF0C-4F6C2E736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1125" y="2500313"/>
            <a:ext cx="928688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cs-CZ" sz="2000"/>
              <a:t>v</a:t>
            </a:r>
            <a:r>
              <a:rPr lang="cs-CZ" altLang="cs-CZ" sz="2000" baseline="-25000"/>
              <a:t>2</a:t>
            </a:r>
            <a:endParaRPr lang="cs-CZ" altLang="cs-CZ" sz="2000"/>
          </a:p>
        </p:txBody>
      </p:sp>
      <p:sp>
        <p:nvSpPr>
          <p:cNvPr id="18" name="Text Box 21">
            <a:extLst>
              <a:ext uri="{FF2B5EF4-FFF2-40B4-BE49-F238E27FC236}">
                <a16:creationId xmlns:a16="http://schemas.microsoft.com/office/drawing/2014/main" id="{9C796FC2-7DC9-4338-83C7-B44346623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4581525"/>
            <a:ext cx="92710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/>
              <a:t>8</a:t>
            </a:r>
          </a:p>
        </p:txBody>
      </p:sp>
      <p:sp>
        <p:nvSpPr>
          <p:cNvPr id="19" name="Text Box 22">
            <a:extLst>
              <a:ext uri="{FF2B5EF4-FFF2-40B4-BE49-F238E27FC236}">
                <a16:creationId xmlns:a16="http://schemas.microsoft.com/office/drawing/2014/main" id="{E812E867-6A98-46F0-B610-6C0BE4DBE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141663"/>
            <a:ext cx="92710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/>
              <a:t>7</a:t>
            </a:r>
          </a:p>
        </p:txBody>
      </p:sp>
      <p:grpSp>
        <p:nvGrpSpPr>
          <p:cNvPr id="20" name="Group 29">
            <a:extLst>
              <a:ext uri="{FF2B5EF4-FFF2-40B4-BE49-F238E27FC236}">
                <a16:creationId xmlns:a16="http://schemas.microsoft.com/office/drawing/2014/main" id="{52A0C172-0936-458B-85E8-AA6886E0C5AC}"/>
              </a:ext>
            </a:extLst>
          </p:cNvPr>
          <p:cNvGrpSpPr>
            <a:grpSpLocks/>
          </p:cNvGrpSpPr>
          <p:nvPr/>
        </p:nvGrpSpPr>
        <p:grpSpPr bwMode="auto">
          <a:xfrm>
            <a:off x="4497388" y="4289425"/>
            <a:ext cx="2154237" cy="1050925"/>
            <a:chOff x="2833" y="2702"/>
            <a:chExt cx="1357" cy="662"/>
          </a:xfrm>
        </p:grpSpPr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AA5DFC97-E090-4805-9143-0DE5A0EA66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3" y="2702"/>
              <a:ext cx="1344" cy="464"/>
            </a:xfrm>
            <a:custGeom>
              <a:avLst/>
              <a:gdLst>
                <a:gd name="T0" fmla="*/ 0 w 1104"/>
                <a:gd name="T1" fmla="*/ 464 h 372"/>
                <a:gd name="T2" fmla="*/ 1344 w 1104"/>
                <a:gd name="T3" fmla="*/ 0 h 372"/>
                <a:gd name="T4" fmla="*/ 0 60000 65536"/>
                <a:gd name="T5" fmla="*/ 0 60000 65536"/>
                <a:gd name="T6" fmla="*/ 0 w 1104"/>
                <a:gd name="T7" fmla="*/ 0 h 372"/>
                <a:gd name="T8" fmla="*/ 1104 w 1104"/>
                <a:gd name="T9" fmla="*/ 372 h 3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04" h="372">
                  <a:moveTo>
                    <a:pt x="0" y="372"/>
                  </a:moveTo>
                  <a:lnTo>
                    <a:pt x="1104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2000" tIns="0"/>
            <a:lstStyle/>
            <a:p>
              <a:endParaRPr lang="cs-CZ"/>
            </a:p>
          </p:txBody>
        </p:sp>
        <p:sp>
          <p:nvSpPr>
            <p:cNvPr id="22" name="Text Box 23">
              <a:extLst>
                <a:ext uri="{FF2B5EF4-FFF2-40B4-BE49-F238E27FC236}">
                  <a16:creationId xmlns:a16="http://schemas.microsoft.com/office/drawing/2014/main" id="{7D5026DF-4DA2-491F-8366-A9B9AC0E69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6" y="2931"/>
              <a:ext cx="584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0" tIns="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 sz="2000"/>
                <a:t>6</a:t>
              </a:r>
            </a:p>
          </p:txBody>
        </p:sp>
      </p:grpSp>
      <p:sp>
        <p:nvSpPr>
          <p:cNvPr id="23" name="Text Box 24">
            <a:extLst>
              <a:ext uri="{FF2B5EF4-FFF2-40B4-BE49-F238E27FC236}">
                <a16:creationId xmlns:a16="http://schemas.microsoft.com/office/drawing/2014/main" id="{60B8F3BB-56BA-4696-8CC4-6BDF70068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3573463"/>
            <a:ext cx="92710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/>
              <a:t>5</a:t>
            </a:r>
          </a:p>
        </p:txBody>
      </p:sp>
      <p:grpSp>
        <p:nvGrpSpPr>
          <p:cNvPr id="24" name="Group 28">
            <a:extLst>
              <a:ext uri="{FF2B5EF4-FFF2-40B4-BE49-F238E27FC236}">
                <a16:creationId xmlns:a16="http://schemas.microsoft.com/office/drawing/2014/main" id="{D0ECE0D7-382F-46D5-9113-6F69F7F4C42B}"/>
              </a:ext>
            </a:extLst>
          </p:cNvPr>
          <p:cNvGrpSpPr>
            <a:grpSpLocks/>
          </p:cNvGrpSpPr>
          <p:nvPr/>
        </p:nvGrpSpPr>
        <p:grpSpPr bwMode="auto">
          <a:xfrm>
            <a:off x="4505325" y="2843213"/>
            <a:ext cx="2317750" cy="919162"/>
            <a:chOff x="2838" y="1791"/>
            <a:chExt cx="1460" cy="579"/>
          </a:xfrm>
        </p:grpSpPr>
        <p:sp>
          <p:nvSpPr>
            <p:cNvPr id="25" name="Line 7">
              <a:extLst>
                <a:ext uri="{FF2B5EF4-FFF2-40B4-BE49-F238E27FC236}">
                  <a16:creationId xmlns:a16="http://schemas.microsoft.com/office/drawing/2014/main" id="{A1D9EF7C-4FA5-4E70-8020-F150FFEFB3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8" y="1791"/>
              <a:ext cx="1460" cy="5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2000" tIns="0"/>
            <a:lstStyle/>
            <a:p>
              <a:endParaRPr lang="cs-CZ"/>
            </a:p>
          </p:txBody>
        </p:sp>
        <p:sp>
          <p:nvSpPr>
            <p:cNvPr id="26" name="Text Box 25">
              <a:extLst>
                <a:ext uri="{FF2B5EF4-FFF2-40B4-BE49-F238E27FC236}">
                  <a16:creationId xmlns:a16="http://schemas.microsoft.com/office/drawing/2014/main" id="{53AC340A-EC9B-4440-843A-1B4CFE8E61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4" y="1842"/>
              <a:ext cx="584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0" tIns="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 sz="2000"/>
                <a:t>13</a:t>
              </a:r>
            </a:p>
          </p:txBody>
        </p:sp>
      </p:grpSp>
      <p:sp>
        <p:nvSpPr>
          <p:cNvPr id="27" name="Freeform 26">
            <a:extLst>
              <a:ext uri="{FF2B5EF4-FFF2-40B4-BE49-F238E27FC236}">
                <a16:creationId xmlns:a16="http://schemas.microsoft.com/office/drawing/2014/main" id="{28FF45DD-BA6D-48AB-9978-A2373D51CF3F}"/>
              </a:ext>
            </a:extLst>
          </p:cNvPr>
          <p:cNvSpPr>
            <a:spLocks/>
          </p:cNvSpPr>
          <p:nvPr/>
        </p:nvSpPr>
        <p:spPr bwMode="auto">
          <a:xfrm>
            <a:off x="4173538" y="3067050"/>
            <a:ext cx="11112" cy="1579563"/>
          </a:xfrm>
          <a:custGeom>
            <a:avLst/>
            <a:gdLst>
              <a:gd name="T0" fmla="*/ 11112 w 6"/>
              <a:gd name="T1" fmla="*/ 1579563 h 798"/>
              <a:gd name="T2" fmla="*/ 0 w 6"/>
              <a:gd name="T3" fmla="*/ 0 h 798"/>
              <a:gd name="T4" fmla="*/ 0 60000 65536"/>
              <a:gd name="T5" fmla="*/ 0 60000 65536"/>
              <a:gd name="T6" fmla="*/ 0 w 6"/>
              <a:gd name="T7" fmla="*/ 0 h 798"/>
              <a:gd name="T8" fmla="*/ 6 w 6"/>
              <a:gd name="T9" fmla="*/ 798 h 7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" h="798">
                <a:moveTo>
                  <a:pt x="6" y="798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" name="Line 31">
            <a:extLst>
              <a:ext uri="{FF2B5EF4-FFF2-40B4-BE49-F238E27FC236}">
                <a16:creationId xmlns:a16="http://schemas.microsoft.com/office/drawing/2014/main" id="{8D5ECC9F-D11A-4655-AAA4-899F037D44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8175" y="4149725"/>
            <a:ext cx="4679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40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150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Basics of the Graph Theory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Path - sequence of directed edges, where one edge ends and the second begins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Chain - path regardless direction 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Cycle - path that begins and ends in the same vertex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Connected graph - between each pair of vertices exist at least one chain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Spanning tree - acyclic subgraph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Minimal spanning tree – spanning tree with minimal value of sum of edges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0807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1697</Words>
  <Application>Microsoft Office PowerPoint</Application>
  <PresentationFormat>Širokoúhlá obrazovka</PresentationFormat>
  <Paragraphs>240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Motiv Office</vt:lpstr>
      <vt:lpstr>Introduction to Graph Theory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 </cp:lastModifiedBy>
  <cp:revision>38</cp:revision>
  <dcterms:created xsi:type="dcterms:W3CDTF">2016-11-25T20:36:16Z</dcterms:created>
  <dcterms:modified xsi:type="dcterms:W3CDTF">2019-12-14T17:06:36Z</dcterms:modified>
</cp:coreProperties>
</file>