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3" r:id="rId4"/>
    <p:sldId id="284" r:id="rId5"/>
    <p:sldId id="312" r:id="rId6"/>
    <p:sldId id="313" r:id="rId7"/>
    <p:sldId id="285" r:id="rId8"/>
    <p:sldId id="286" r:id="rId9"/>
    <p:sldId id="287" r:id="rId10"/>
    <p:sldId id="270" r:id="rId11"/>
    <p:sldId id="271" r:id="rId12"/>
    <p:sldId id="272" r:id="rId13"/>
    <p:sldId id="315" r:id="rId14"/>
    <p:sldId id="314" r:id="rId15"/>
    <p:sldId id="273" r:id="rId16"/>
    <p:sldId id="274" r:id="rId17"/>
    <p:sldId id="275" r:id="rId18"/>
    <p:sldId id="276" r:id="rId19"/>
    <p:sldId id="277" r:id="rId20"/>
    <p:sldId id="278" r:id="rId21"/>
    <p:sldId id="290" r:id="rId22"/>
    <p:sldId id="291" r:id="rId23"/>
    <p:sldId id="292" r:id="rId24"/>
    <p:sldId id="289" r:id="rId25"/>
    <p:sldId id="288"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16.12.2019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16.12.2019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16.12.2019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10.bin"/><Relationship Id="rId4" Type="http://schemas.openxmlformats.org/officeDocument/2006/relationships/image" Target="../media/image13.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17.wmf"/><Relationship Id="rId5" Type="http://schemas.openxmlformats.org/officeDocument/2006/relationships/oleObject" Target="../embeddings/oleObject13.bin"/><Relationship Id="rId4" Type="http://schemas.openxmlformats.org/officeDocument/2006/relationships/image" Target="../media/image1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19.wmf"/><Relationship Id="rId5" Type="http://schemas.openxmlformats.org/officeDocument/2006/relationships/oleObject" Target="../embeddings/oleObject15.bin"/><Relationship Id="rId4" Type="http://schemas.openxmlformats.org/officeDocument/2006/relationships/image" Target="../media/image18.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en-US" sz="5333" b="1">
                <a:solidFill>
                  <a:schemeClr val="bg1"/>
                </a:solidFill>
                <a:latin typeface="Times New Roman" panose="02020603050405020304" pitchFamily="18" charset="0"/>
                <a:cs typeface="Times New Roman" panose="02020603050405020304" pitchFamily="18" charset="0"/>
              </a:rPr>
              <a:t>Project Management II</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US" sz="1867" dirty="0">
                <a:solidFill>
                  <a:schemeClr val="bg1"/>
                </a:solidFill>
                <a:latin typeface="Times New Roman" panose="02020603050405020304" pitchFamily="18" charset="0"/>
                <a:cs typeface="Times New Roman" panose="02020603050405020304" pitchFamily="18" charset="0"/>
              </a:rPr>
              <a:t>Program Evaluation and Review Technique - PERT</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altLang="cs-CZ" sz="1200" b="1" dirty="0">
                <a:solidFill>
                  <a:srgbClr val="307871"/>
                </a:solidFill>
                <a:latin typeface="Times New Roman" panose="02020603050405020304" pitchFamily="18" charset="0"/>
                <a:cs typeface="Times New Roman" panose="02020603050405020304" pitchFamily="18" charset="0"/>
              </a:rPr>
              <a:t>Ing. Radom</a:t>
            </a:r>
            <a:r>
              <a:rPr lang="cs-CZ" altLang="cs-CZ" sz="1200" b="1" dirty="0" err="1">
                <a:solidFill>
                  <a:srgbClr val="307871"/>
                </a:solidFill>
                <a:latin typeface="Times New Roman" panose="02020603050405020304" pitchFamily="18" charset="0"/>
                <a:cs typeface="Times New Roman" panose="02020603050405020304" pitchFamily="18" charset="0"/>
              </a:rPr>
              <a:t>ír</a:t>
            </a:r>
            <a:r>
              <a:rPr lang="cs-CZ" altLang="cs-CZ" sz="1200" b="1" dirty="0">
                <a:solidFill>
                  <a:srgbClr val="307871"/>
                </a:solidFill>
                <a:latin typeface="Times New Roman" panose="02020603050405020304" pitchFamily="18" charset="0"/>
                <a:cs typeface="Times New Roman" panose="02020603050405020304" pitchFamily="18" charset="0"/>
              </a:rPr>
              <a:t> Perzina,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err="1">
                <a:solidFill>
                  <a:srgbClr val="307871"/>
                </a:solidFill>
                <a:latin typeface="Times New Roman" panose="02020603050405020304" pitchFamily="18" charset="0"/>
                <a:cs typeface="Times New Roman" panose="02020603050405020304" pitchFamily="18" charset="0"/>
              </a:rPr>
              <a:t>Operational</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Analysis</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for</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Economists</a:t>
            </a:r>
            <a:endParaRPr lang="en-GB"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INMBAOAE</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6311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Result of calculation – critical path. In the case of PERT, this value is just a mean value of a project length, with respective standard deviation of a project length.</a:t>
            </a:r>
          </a:p>
          <a:p>
            <a:r>
              <a:rPr lang="en-US" sz="2200" b="1" dirty="0">
                <a:solidFill>
                  <a:srgbClr val="307871"/>
                </a:solidFill>
                <a:latin typeface="Times New Roman" panose="02020603050405020304" pitchFamily="18" charset="0"/>
                <a:cs typeface="Times New Roman" panose="02020603050405020304" pitchFamily="18" charset="0"/>
              </a:rPr>
              <a:t>Mean value of a project length </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Standard deviation of the project length </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5">
            <a:extLst>
              <a:ext uri="{FF2B5EF4-FFF2-40B4-BE49-F238E27FC236}">
                <a16:creationId xmlns:a16="http://schemas.microsoft.com/office/drawing/2014/main" id="{5833933A-0ED2-422F-863B-1C6B4F2B243C}"/>
              </a:ext>
            </a:extLst>
          </p:cNvPr>
          <p:cNvGraphicFramePr>
            <a:graphicFrameLocks noChangeAspect="1"/>
          </p:cNvGraphicFramePr>
          <p:nvPr>
            <p:extLst>
              <p:ext uri="{D42A27DB-BD31-4B8C-83A1-F6EECF244321}">
                <p14:modId xmlns:p14="http://schemas.microsoft.com/office/powerpoint/2010/main" val="2956874571"/>
              </p:ext>
            </p:extLst>
          </p:nvPr>
        </p:nvGraphicFramePr>
        <p:xfrm>
          <a:off x="1507099" y="2905312"/>
          <a:ext cx="1622736" cy="859864"/>
        </p:xfrm>
        <a:graphic>
          <a:graphicData uri="http://schemas.openxmlformats.org/presentationml/2006/ole">
            <mc:AlternateContent xmlns:mc="http://schemas.openxmlformats.org/markup-compatibility/2006">
              <mc:Choice xmlns:v="urn:schemas-microsoft-com:vml" Requires="v">
                <p:oleObj spid="_x0000_s4106" name="Rovnice" r:id="rId3" imgW="672840" imgH="355320" progId="Equation.3">
                  <p:embed/>
                </p:oleObj>
              </mc:Choice>
              <mc:Fallback>
                <p:oleObj name="Rovnice" r:id="rId3" imgW="672840" imgH="355320" progId="Equation.3">
                  <p:embed/>
                  <p:pic>
                    <p:nvPicPr>
                      <p:cNvPr id="4098" name="Object 5">
                        <a:extLst>
                          <a:ext uri="{FF2B5EF4-FFF2-40B4-BE49-F238E27FC236}">
                            <a16:creationId xmlns:a16="http://schemas.microsoft.com/office/drawing/2014/main" id="{5DB2C001-AE16-4D60-9661-89072C8BCF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7099" y="2905312"/>
                        <a:ext cx="1622736" cy="859864"/>
                      </a:xfrm>
                      <a:prstGeom prst="rect">
                        <a:avLst/>
                      </a:prstGeom>
                      <a:noFill/>
                    </p:spPr>
                  </p:pic>
                </p:oleObj>
              </mc:Fallback>
            </mc:AlternateContent>
          </a:graphicData>
        </a:graphic>
      </p:graphicFrame>
      <p:graphicFrame>
        <p:nvGraphicFramePr>
          <p:cNvPr id="7" name="Object 7">
            <a:extLst>
              <a:ext uri="{FF2B5EF4-FFF2-40B4-BE49-F238E27FC236}">
                <a16:creationId xmlns:a16="http://schemas.microsoft.com/office/drawing/2014/main" id="{09A2576C-482F-486D-809D-D37E144D83F6}"/>
              </a:ext>
            </a:extLst>
          </p:cNvPr>
          <p:cNvGraphicFramePr>
            <a:graphicFrameLocks noChangeAspect="1"/>
          </p:cNvGraphicFramePr>
          <p:nvPr>
            <p:extLst>
              <p:ext uri="{D42A27DB-BD31-4B8C-83A1-F6EECF244321}">
                <p14:modId xmlns:p14="http://schemas.microsoft.com/office/powerpoint/2010/main" val="3917893156"/>
              </p:ext>
            </p:extLst>
          </p:nvPr>
        </p:nvGraphicFramePr>
        <p:xfrm>
          <a:off x="1314632" y="4442139"/>
          <a:ext cx="2136780" cy="938247"/>
        </p:xfrm>
        <a:graphic>
          <a:graphicData uri="http://schemas.openxmlformats.org/presentationml/2006/ole">
            <mc:AlternateContent xmlns:mc="http://schemas.openxmlformats.org/markup-compatibility/2006">
              <mc:Choice xmlns:v="urn:schemas-microsoft-com:vml" Requires="v">
                <p:oleObj spid="_x0000_s4107" name="Rovnice" r:id="rId5" imgW="888840" imgH="393480" progId="Equation.3">
                  <p:embed/>
                </p:oleObj>
              </mc:Choice>
              <mc:Fallback>
                <p:oleObj name="Rovnice" r:id="rId5" imgW="888840" imgH="393480" progId="Equation.3">
                  <p:embed/>
                  <p:pic>
                    <p:nvPicPr>
                      <p:cNvPr id="4099" name="Object 7">
                        <a:extLst>
                          <a:ext uri="{FF2B5EF4-FFF2-40B4-BE49-F238E27FC236}">
                            <a16:creationId xmlns:a16="http://schemas.microsoft.com/office/drawing/2014/main" id="{56E68AC7-FF66-4DC1-9B66-8D46DA67CF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632" y="4442139"/>
                        <a:ext cx="2136780" cy="938247"/>
                      </a:xfrm>
                      <a:prstGeom prst="rect">
                        <a:avLst/>
                      </a:prstGeom>
                      <a:noFill/>
                    </p:spPr>
                  </p:pic>
                </p:oleObj>
              </mc:Fallback>
            </mc:AlternateContent>
          </a:graphicData>
        </a:graphic>
      </p:graphicFrame>
    </p:spTree>
    <p:extLst>
      <p:ext uri="{BB962C8B-B14F-4D97-AF65-F5344CB8AC3E}">
        <p14:creationId xmlns:p14="http://schemas.microsoft.com/office/powerpoint/2010/main" val="4291785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6311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Therefore, the main task in this type of project is a calculation of the probability that the project will be finished in time </a:t>
            </a:r>
            <a:r>
              <a:rPr lang="en-US" sz="2200" b="1" i="1" dirty="0" err="1">
                <a:solidFill>
                  <a:srgbClr val="307871"/>
                </a:solidFill>
                <a:latin typeface="Times New Roman" panose="02020603050405020304" pitchFamily="18" charset="0"/>
                <a:cs typeface="Times New Roman" panose="02020603050405020304" pitchFamily="18" charset="0"/>
              </a:rPr>
              <a:t>T</a:t>
            </a:r>
            <a:r>
              <a:rPr lang="en-US" sz="2200" b="1" i="1" baseline="-25000" dirty="0" err="1">
                <a:solidFill>
                  <a:srgbClr val="307871"/>
                </a:solidFill>
                <a:latin typeface="Times New Roman" panose="02020603050405020304" pitchFamily="18" charset="0"/>
                <a:cs typeface="Times New Roman" panose="02020603050405020304" pitchFamily="18" charset="0"/>
              </a:rPr>
              <a:t>p</a:t>
            </a:r>
            <a:r>
              <a:rPr lang="en-US" sz="2200" b="1" dirty="0">
                <a:solidFill>
                  <a:srgbClr val="307871"/>
                </a:solidFill>
                <a:latin typeface="Times New Roman" panose="02020603050405020304" pitchFamily="18" charset="0"/>
                <a:cs typeface="Times New Roman" panose="02020603050405020304" pitchFamily="18" charset="0"/>
              </a:rPr>
              <a:t> </a:t>
            </a:r>
          </a:p>
          <a:p>
            <a:r>
              <a:rPr lang="en-US" sz="2200" b="1" dirty="0">
                <a:solidFill>
                  <a:srgbClr val="307871"/>
                </a:solidFill>
                <a:latin typeface="Times New Roman" panose="02020603050405020304" pitchFamily="18" charset="0"/>
                <a:cs typeface="Times New Roman" panose="02020603050405020304" pitchFamily="18" charset="0"/>
              </a:rPr>
              <a:t>A length of a project </a:t>
            </a:r>
            <a:r>
              <a:rPr lang="en-US" sz="2200" b="1" i="1" dirty="0">
                <a:solidFill>
                  <a:srgbClr val="307871"/>
                </a:solidFill>
                <a:latin typeface="Times New Roman" panose="02020603050405020304" pitchFamily="18" charset="0"/>
                <a:cs typeface="Times New Roman" panose="02020603050405020304" pitchFamily="18" charset="0"/>
              </a:rPr>
              <a:t>T</a:t>
            </a:r>
            <a:r>
              <a:rPr lang="en-US" sz="2200" b="1" dirty="0">
                <a:solidFill>
                  <a:srgbClr val="307871"/>
                </a:solidFill>
                <a:latin typeface="Times New Roman" panose="02020603050405020304" pitchFamily="18" charset="0"/>
                <a:cs typeface="Times New Roman" panose="02020603050405020304" pitchFamily="18" charset="0"/>
              </a:rPr>
              <a:t>  can be approximated by a normal distribution with a mean     , and the standard deviation </a:t>
            </a:r>
            <a:r>
              <a:rPr lang="en-US" sz="2200" b="1" i="1" dirty="0">
                <a:solidFill>
                  <a:srgbClr val="307871"/>
                </a:solidFill>
                <a:latin typeface="Times New Roman" panose="02020603050405020304" pitchFamily="18" charset="0"/>
                <a:cs typeface="Times New Roman" panose="02020603050405020304" pitchFamily="18" charset="0"/>
              </a:rPr>
              <a:t>s</a:t>
            </a:r>
            <a:r>
              <a:rPr lang="en-US" sz="2200" b="1" dirty="0">
                <a:solidFill>
                  <a:srgbClr val="307871"/>
                </a:solidFill>
                <a:latin typeface="Times New Roman" panose="02020603050405020304" pitchFamily="18" charset="0"/>
                <a:cs typeface="Times New Roman" panose="02020603050405020304" pitchFamily="18" charset="0"/>
              </a:rPr>
              <a:t>(</a:t>
            </a:r>
            <a:r>
              <a:rPr lang="en-US" sz="2200" b="1" i="1" dirty="0">
                <a:solidFill>
                  <a:srgbClr val="307871"/>
                </a:solidFill>
                <a:latin typeface="Times New Roman" panose="02020603050405020304" pitchFamily="18" charset="0"/>
                <a:cs typeface="Times New Roman" panose="02020603050405020304" pitchFamily="18" charset="0"/>
              </a:rPr>
              <a:t>T</a:t>
            </a:r>
            <a:r>
              <a:rPr lang="en-US" sz="2200" b="1" dirty="0">
                <a:solidFill>
                  <a:srgbClr val="307871"/>
                </a:solidFill>
                <a:latin typeface="Times New Roman" panose="02020603050405020304" pitchFamily="18" charset="0"/>
                <a:cs typeface="Times New Roman" panose="02020603050405020304" pitchFamily="18" charset="0"/>
              </a:rPr>
              <a:t>).  </a:t>
            </a:r>
          </a:p>
          <a:p>
            <a:r>
              <a:rPr lang="en-US" sz="2200" b="1" dirty="0">
                <a:solidFill>
                  <a:srgbClr val="307871"/>
                </a:solidFill>
                <a:latin typeface="Times New Roman" panose="02020603050405020304" pitchFamily="18" charset="0"/>
                <a:cs typeface="Times New Roman" panose="02020603050405020304" pitchFamily="18" charset="0"/>
              </a:rPr>
              <a:t>Calculation of probability:</a:t>
            </a:r>
          </a:p>
          <a:p>
            <a:endParaRPr lang="en-US" sz="2200" b="1" dirty="0">
              <a:solidFill>
                <a:srgbClr val="307871"/>
              </a:solidFill>
              <a:latin typeface="Times New Roman" panose="02020603050405020304" pitchFamily="18" charset="0"/>
              <a:cs typeface="Times New Roman" panose="02020603050405020304" pitchFamily="18" charset="0"/>
            </a:endParaRP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a:t>
            </a:r>
          </a:p>
          <a:p>
            <a:pPr marL="0" indent="0">
              <a:buNone/>
            </a:pPr>
            <a:r>
              <a:rPr lang="en-US" sz="2200" b="1" dirty="0">
                <a:solidFill>
                  <a:srgbClr val="307871"/>
                </a:solidFill>
                <a:latin typeface="Times New Roman" panose="02020603050405020304" pitchFamily="18" charset="0"/>
                <a:cs typeface="Times New Roman" panose="02020603050405020304" pitchFamily="18" charset="0"/>
              </a:rPr>
              <a:t>	where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dirty="0">
                <a:solidFill>
                  <a:srgbClr val="307871"/>
                </a:solidFill>
                <a:latin typeface="Times New Roman" panose="02020603050405020304" pitchFamily="18" charset="0"/>
                <a:cs typeface="Times New Roman" panose="02020603050405020304" pitchFamily="18" charset="0"/>
              </a:rPr>
              <a:t> is a distribution function of N(0,1)</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5">
            <a:extLst>
              <a:ext uri="{FF2B5EF4-FFF2-40B4-BE49-F238E27FC236}">
                <a16:creationId xmlns:a16="http://schemas.microsoft.com/office/drawing/2014/main" id="{84A2DD1F-7955-4A88-B87C-AB27F270DF5E}"/>
              </a:ext>
            </a:extLst>
          </p:cNvPr>
          <p:cNvGraphicFramePr>
            <a:graphicFrameLocks noChangeAspect="1"/>
          </p:cNvGraphicFramePr>
          <p:nvPr>
            <p:extLst>
              <p:ext uri="{D42A27DB-BD31-4B8C-83A1-F6EECF244321}">
                <p14:modId xmlns:p14="http://schemas.microsoft.com/office/powerpoint/2010/main" val="2307118627"/>
              </p:ext>
            </p:extLst>
          </p:nvPr>
        </p:nvGraphicFramePr>
        <p:xfrm>
          <a:off x="3702237" y="2486213"/>
          <a:ext cx="296022" cy="369384"/>
        </p:xfrm>
        <a:graphic>
          <a:graphicData uri="http://schemas.openxmlformats.org/presentationml/2006/ole">
            <mc:AlternateContent xmlns:mc="http://schemas.openxmlformats.org/markup-compatibility/2006">
              <mc:Choice xmlns:v="urn:schemas-microsoft-com:vml" Requires="v">
                <p:oleObj spid="_x0000_s5130" name="Rovnice" r:id="rId3" imgW="152334" imgH="190417" progId="Equation.3">
                  <p:embed/>
                </p:oleObj>
              </mc:Choice>
              <mc:Fallback>
                <p:oleObj name="Rovnice" r:id="rId3" imgW="152334" imgH="190417" progId="Equation.3">
                  <p:embed/>
                  <p:pic>
                    <p:nvPicPr>
                      <p:cNvPr id="5122" name="Object 5">
                        <a:extLst>
                          <a:ext uri="{FF2B5EF4-FFF2-40B4-BE49-F238E27FC236}">
                            <a16:creationId xmlns:a16="http://schemas.microsoft.com/office/drawing/2014/main" id="{1D0F991E-1092-466D-9900-D2E5FF1950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2237" y="2486213"/>
                        <a:ext cx="296022" cy="369384"/>
                      </a:xfrm>
                      <a:prstGeom prst="rect">
                        <a:avLst/>
                      </a:prstGeom>
                      <a:noFill/>
                    </p:spPr>
                  </p:pic>
                </p:oleObj>
              </mc:Fallback>
            </mc:AlternateContent>
          </a:graphicData>
        </a:graphic>
      </p:graphicFrame>
      <p:graphicFrame>
        <p:nvGraphicFramePr>
          <p:cNvPr id="7" name="Object 6">
            <a:extLst>
              <a:ext uri="{FF2B5EF4-FFF2-40B4-BE49-F238E27FC236}">
                <a16:creationId xmlns:a16="http://schemas.microsoft.com/office/drawing/2014/main" id="{FC51BE0B-1DE3-4BD3-9AE3-FF955B5265DA}"/>
              </a:ext>
            </a:extLst>
          </p:cNvPr>
          <p:cNvGraphicFramePr>
            <a:graphicFrameLocks noChangeAspect="1"/>
          </p:cNvGraphicFramePr>
          <p:nvPr>
            <p:extLst>
              <p:ext uri="{D42A27DB-BD31-4B8C-83A1-F6EECF244321}">
                <p14:modId xmlns:p14="http://schemas.microsoft.com/office/powerpoint/2010/main" val="3278296882"/>
              </p:ext>
            </p:extLst>
          </p:nvPr>
        </p:nvGraphicFramePr>
        <p:xfrm>
          <a:off x="1314632" y="3419791"/>
          <a:ext cx="3278188" cy="1165225"/>
        </p:xfrm>
        <a:graphic>
          <a:graphicData uri="http://schemas.openxmlformats.org/presentationml/2006/ole">
            <mc:AlternateContent xmlns:mc="http://schemas.openxmlformats.org/markup-compatibility/2006">
              <mc:Choice xmlns:v="urn:schemas-microsoft-com:vml" Requires="v">
                <p:oleObj spid="_x0000_s5131" name="Rovnice" r:id="rId5" imgW="1485900" imgH="508000" progId="Equation.3">
                  <p:embed/>
                </p:oleObj>
              </mc:Choice>
              <mc:Fallback>
                <p:oleObj name="Rovnice" r:id="rId5" imgW="1485900" imgH="508000" progId="Equation.3">
                  <p:embed/>
                  <p:pic>
                    <p:nvPicPr>
                      <p:cNvPr id="5123" name="Object 6">
                        <a:extLst>
                          <a:ext uri="{FF2B5EF4-FFF2-40B4-BE49-F238E27FC236}">
                            <a16:creationId xmlns:a16="http://schemas.microsoft.com/office/drawing/2014/main" id="{08BD31D7-E568-4225-A4DE-69B413A7E35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632" y="3419791"/>
                        <a:ext cx="3278188" cy="1165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89971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2395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 Critical Path</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critical path is determined by adding the times for the activities in each sequence.</a:t>
            </a:r>
          </a:p>
          <a:p>
            <a:r>
              <a:rPr lang="en-US" sz="2200" b="1" dirty="0">
                <a:solidFill>
                  <a:srgbClr val="307871"/>
                </a:solidFill>
                <a:latin typeface="Times New Roman" panose="02020603050405020304" pitchFamily="18" charset="0"/>
                <a:cs typeface="Times New Roman" panose="02020603050405020304" pitchFamily="18" charset="0"/>
              </a:rPr>
              <a:t>Determining the longest path in the project.</a:t>
            </a:r>
          </a:p>
          <a:p>
            <a:r>
              <a:rPr lang="en-US" sz="2200" b="1" dirty="0">
                <a:solidFill>
                  <a:srgbClr val="307871"/>
                </a:solidFill>
                <a:latin typeface="Times New Roman" panose="02020603050405020304" pitchFamily="18" charset="0"/>
                <a:cs typeface="Times New Roman" panose="02020603050405020304" pitchFamily="18" charset="0"/>
              </a:rPr>
              <a:t>The critical path determines the total calendar time required for the project.</a:t>
            </a:r>
          </a:p>
          <a:p>
            <a:r>
              <a:rPr lang="en-US" sz="2200" b="1" dirty="0">
                <a:solidFill>
                  <a:srgbClr val="307871"/>
                </a:solidFill>
                <a:latin typeface="Times New Roman" panose="02020603050405020304" pitchFamily="18" charset="0"/>
                <a:cs typeface="Times New Roman" panose="02020603050405020304" pitchFamily="18" charset="0"/>
              </a:rPr>
              <a:t>If activities outside the critical path speed up or slow down (within limits), the total project time does not change.</a:t>
            </a:r>
          </a:p>
          <a:p>
            <a:r>
              <a:rPr lang="en-US" sz="2200" b="1" dirty="0">
                <a:solidFill>
                  <a:srgbClr val="307871"/>
                </a:solidFill>
                <a:latin typeface="Times New Roman" panose="02020603050405020304" pitchFamily="18" charset="0"/>
                <a:cs typeface="Times New Roman" panose="02020603050405020304" pitchFamily="18" charset="0"/>
              </a:rPr>
              <a:t>The amount of time that a non – critical path activity can be delayed without the project is referred to as a slack time.</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084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2395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 Critical Path</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Critical Path is helpful to determine</a:t>
            </a:r>
          </a:p>
          <a:p>
            <a:pPr lvl="1"/>
            <a:r>
              <a:rPr lang="en-US" sz="1800" b="1" dirty="0">
                <a:solidFill>
                  <a:srgbClr val="307871"/>
                </a:solidFill>
                <a:latin typeface="Times New Roman" panose="02020603050405020304" pitchFamily="18" charset="0"/>
                <a:cs typeface="Times New Roman" panose="02020603050405020304" pitchFamily="18" charset="0"/>
              </a:rPr>
              <a:t>ES – Earliest Start time</a:t>
            </a:r>
          </a:p>
          <a:p>
            <a:pPr lvl="1"/>
            <a:r>
              <a:rPr lang="en-US" sz="1800" b="1" dirty="0">
                <a:solidFill>
                  <a:srgbClr val="307871"/>
                </a:solidFill>
                <a:latin typeface="Times New Roman" panose="02020603050405020304" pitchFamily="18" charset="0"/>
                <a:cs typeface="Times New Roman" panose="02020603050405020304" pitchFamily="18" charset="0"/>
              </a:rPr>
              <a:t>EF - Earliest Finish time</a:t>
            </a:r>
          </a:p>
          <a:p>
            <a:pPr lvl="1"/>
            <a:r>
              <a:rPr lang="en-US" sz="1800" b="1" dirty="0">
                <a:solidFill>
                  <a:srgbClr val="307871"/>
                </a:solidFill>
                <a:latin typeface="Times New Roman" panose="02020603050405020304" pitchFamily="18" charset="0"/>
                <a:cs typeface="Times New Roman" panose="02020603050405020304" pitchFamily="18" charset="0"/>
              </a:rPr>
              <a:t>LS – Latest Start time</a:t>
            </a:r>
          </a:p>
          <a:p>
            <a:pPr lvl="1"/>
            <a:r>
              <a:rPr lang="en-US" sz="1800" b="1" dirty="0">
                <a:solidFill>
                  <a:srgbClr val="307871"/>
                </a:solidFill>
                <a:latin typeface="Times New Roman" panose="02020603050405020304" pitchFamily="18" charset="0"/>
                <a:cs typeface="Times New Roman" panose="02020603050405020304" pitchFamily="18" charset="0"/>
              </a:rPr>
              <a:t>LF - Latest Finish time</a:t>
            </a:r>
          </a:p>
          <a:p>
            <a:r>
              <a:rPr lang="en-US" sz="2200" b="1" dirty="0">
                <a:solidFill>
                  <a:srgbClr val="307871"/>
                </a:solidFill>
                <a:latin typeface="Times New Roman" panose="02020603050405020304" pitchFamily="18" charset="0"/>
                <a:cs typeface="Times New Roman" panose="02020603050405020304" pitchFamily="18" charset="0"/>
              </a:rPr>
              <a:t>The variance in the project completion time can be calculated by summing the variances in the completion times of the activities in the critical path.</a:t>
            </a:r>
          </a:p>
          <a:p>
            <a:r>
              <a:rPr lang="en-US" sz="2200" b="1" dirty="0">
                <a:solidFill>
                  <a:srgbClr val="307871"/>
                </a:solidFill>
                <a:latin typeface="Times New Roman" panose="02020603050405020304" pitchFamily="18" charset="0"/>
                <a:cs typeface="Times New Roman" panose="02020603050405020304" pitchFamily="18" charset="0"/>
              </a:rPr>
              <a:t>The project can be accelerated by adding the resources required to decrease the time for the activities in the critical path.</a:t>
            </a:r>
          </a:p>
          <a:p>
            <a:r>
              <a:rPr lang="en-US" sz="2200" b="1" dirty="0">
                <a:solidFill>
                  <a:srgbClr val="307871"/>
                </a:solidFill>
                <a:latin typeface="Times New Roman" panose="02020603050405020304" pitchFamily="18" charset="0"/>
                <a:cs typeface="Times New Roman" panose="02020603050405020304" pitchFamily="18" charset="0"/>
              </a:rPr>
              <a:t>Shortening of the project sometimes is referred to as Project Crashing.</a:t>
            </a:r>
          </a:p>
        </p:txBody>
      </p:sp>
    </p:spTree>
    <p:extLst>
      <p:ext uri="{BB962C8B-B14F-4D97-AF65-F5344CB8AC3E}">
        <p14:creationId xmlns:p14="http://schemas.microsoft.com/office/powerpoint/2010/main" val="1265872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3726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rgbClr val="307871"/>
                </a:solidFill>
                <a:latin typeface="Times New Roman" panose="02020603050405020304" pitchFamily="18" charset="0"/>
                <a:cs typeface="Times New Roman" panose="02020603050405020304" pitchFamily="18" charset="0"/>
              </a:rPr>
              <a:t>For the project set in a graph and in table, find</a:t>
            </a:r>
          </a:p>
          <a:p>
            <a:r>
              <a:rPr lang="en-US" sz="2200" b="1" dirty="0">
                <a:solidFill>
                  <a:srgbClr val="307871"/>
                </a:solidFill>
                <a:latin typeface="Times New Roman" panose="02020603050405020304" pitchFamily="18" charset="0"/>
                <a:cs typeface="Times New Roman" panose="02020603050405020304" pitchFamily="18" charset="0"/>
              </a:rPr>
              <a:t>Critical path</a:t>
            </a:r>
          </a:p>
          <a:p>
            <a:r>
              <a:rPr lang="en-US" sz="2200" b="1" dirty="0">
                <a:solidFill>
                  <a:srgbClr val="307871"/>
                </a:solidFill>
                <a:latin typeface="Times New Roman" panose="02020603050405020304" pitchFamily="18" charset="0"/>
                <a:cs typeface="Times New Roman" panose="02020603050405020304" pitchFamily="18" charset="0"/>
              </a:rPr>
              <a:t>Calculate the project length mean</a:t>
            </a:r>
          </a:p>
          <a:p>
            <a:r>
              <a:rPr lang="en-US" sz="2200" b="1" dirty="0">
                <a:solidFill>
                  <a:srgbClr val="307871"/>
                </a:solidFill>
                <a:latin typeface="Times New Roman" panose="02020603050405020304" pitchFamily="18" charset="0"/>
                <a:cs typeface="Times New Roman" panose="02020603050405020304" pitchFamily="18" charset="0"/>
              </a:rPr>
              <a:t>Calculate the standard deviation of the project length mean</a:t>
            </a:r>
          </a:p>
          <a:p>
            <a:r>
              <a:rPr lang="en-US" sz="2200" b="1" dirty="0">
                <a:solidFill>
                  <a:srgbClr val="307871"/>
                </a:solidFill>
                <a:latin typeface="Times New Roman" panose="02020603050405020304" pitchFamily="18" charset="0"/>
                <a:cs typeface="Times New Roman" panose="02020603050405020304" pitchFamily="18" charset="0"/>
              </a:rPr>
              <a:t>Calculate the probability that the project will be finished in 42 days</a:t>
            </a:r>
          </a:p>
          <a:p>
            <a:r>
              <a:rPr lang="en-US" sz="2200" b="1" dirty="0">
                <a:solidFill>
                  <a:srgbClr val="307871"/>
                </a:solidFill>
                <a:latin typeface="Times New Roman" panose="02020603050405020304" pitchFamily="18" charset="0"/>
                <a:cs typeface="Times New Roman" panose="02020603050405020304" pitchFamily="18" charset="0"/>
              </a:rPr>
              <a:t>Calculate the probability that the project will be finished in 35 days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719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3726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grpSp>
        <p:nvGrpSpPr>
          <p:cNvPr id="6" name="Group 4">
            <a:extLst>
              <a:ext uri="{FF2B5EF4-FFF2-40B4-BE49-F238E27FC236}">
                <a16:creationId xmlns:a16="http://schemas.microsoft.com/office/drawing/2014/main" id="{B58DCD4C-2B8C-4289-91F2-8FA2EBC6729A}"/>
              </a:ext>
            </a:extLst>
          </p:cNvPr>
          <p:cNvGrpSpPr>
            <a:grpSpLocks/>
          </p:cNvGrpSpPr>
          <p:nvPr/>
        </p:nvGrpSpPr>
        <p:grpSpPr bwMode="auto">
          <a:xfrm>
            <a:off x="1032808" y="2095687"/>
            <a:ext cx="7777163" cy="2862263"/>
            <a:chOff x="2137" y="1777"/>
            <a:chExt cx="5400" cy="1980"/>
          </a:xfrm>
        </p:grpSpPr>
        <p:grpSp>
          <p:nvGrpSpPr>
            <p:cNvPr id="7" name="Group 5">
              <a:extLst>
                <a:ext uri="{FF2B5EF4-FFF2-40B4-BE49-F238E27FC236}">
                  <a16:creationId xmlns:a16="http://schemas.microsoft.com/office/drawing/2014/main" id="{8E66EDE1-347B-4BDC-907C-FE50E2317948}"/>
                </a:ext>
              </a:extLst>
            </p:cNvPr>
            <p:cNvGrpSpPr>
              <a:grpSpLocks/>
            </p:cNvGrpSpPr>
            <p:nvPr/>
          </p:nvGrpSpPr>
          <p:grpSpPr bwMode="auto">
            <a:xfrm>
              <a:off x="2137" y="1777"/>
              <a:ext cx="5400" cy="1980"/>
              <a:chOff x="2160" y="10980"/>
              <a:chExt cx="5400" cy="1980"/>
            </a:xfrm>
          </p:grpSpPr>
          <p:grpSp>
            <p:nvGrpSpPr>
              <p:cNvPr id="10" name="Group 6">
                <a:extLst>
                  <a:ext uri="{FF2B5EF4-FFF2-40B4-BE49-F238E27FC236}">
                    <a16:creationId xmlns:a16="http://schemas.microsoft.com/office/drawing/2014/main" id="{8FA1D132-47E0-4A3A-AB7B-498944ACDCA0}"/>
                  </a:ext>
                </a:extLst>
              </p:cNvPr>
              <p:cNvGrpSpPr>
                <a:grpSpLocks/>
              </p:cNvGrpSpPr>
              <p:nvPr/>
            </p:nvGrpSpPr>
            <p:grpSpPr bwMode="auto">
              <a:xfrm>
                <a:off x="2630" y="10980"/>
                <a:ext cx="4515" cy="1912"/>
                <a:chOff x="2630" y="10980"/>
                <a:chExt cx="4515" cy="1912"/>
              </a:xfrm>
            </p:grpSpPr>
            <p:sp>
              <p:nvSpPr>
                <p:cNvPr id="26" name="Line 7">
                  <a:extLst>
                    <a:ext uri="{FF2B5EF4-FFF2-40B4-BE49-F238E27FC236}">
                      <a16:creationId xmlns:a16="http://schemas.microsoft.com/office/drawing/2014/main" id="{3AE24732-327A-453D-AD8D-07F4FAD09E1B}"/>
                    </a:ext>
                  </a:extLst>
                </p:cNvPr>
                <p:cNvSpPr>
                  <a:spLocks noChangeShapeType="1"/>
                </p:cNvSpPr>
                <p:nvPr/>
              </p:nvSpPr>
              <p:spPr bwMode="auto">
                <a:xfrm flipV="1">
                  <a:off x="2630" y="11402"/>
                  <a:ext cx="608" cy="546"/>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27" name="Line 8">
                  <a:extLst>
                    <a:ext uri="{FF2B5EF4-FFF2-40B4-BE49-F238E27FC236}">
                      <a16:creationId xmlns:a16="http://schemas.microsoft.com/office/drawing/2014/main" id="{F532211E-8993-49FB-BE83-2857911E5D16}"/>
                    </a:ext>
                  </a:extLst>
                </p:cNvPr>
                <p:cNvSpPr>
                  <a:spLocks noChangeShapeType="1"/>
                </p:cNvSpPr>
                <p:nvPr/>
              </p:nvSpPr>
              <p:spPr bwMode="auto">
                <a:xfrm>
                  <a:off x="2630" y="12201"/>
                  <a:ext cx="517" cy="36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28" name="Line 9">
                  <a:extLst>
                    <a:ext uri="{FF2B5EF4-FFF2-40B4-BE49-F238E27FC236}">
                      <a16:creationId xmlns:a16="http://schemas.microsoft.com/office/drawing/2014/main" id="{82C0E0B1-6E28-4CFC-8341-8110EA3863A2}"/>
                    </a:ext>
                  </a:extLst>
                </p:cNvPr>
                <p:cNvSpPr>
                  <a:spLocks noChangeShapeType="1"/>
                </p:cNvSpPr>
                <p:nvPr/>
              </p:nvSpPr>
              <p:spPr bwMode="auto">
                <a:xfrm>
                  <a:off x="2630" y="12074"/>
                  <a:ext cx="1645" cy="2"/>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29" name="Line 10">
                  <a:extLst>
                    <a:ext uri="{FF2B5EF4-FFF2-40B4-BE49-F238E27FC236}">
                      <a16:creationId xmlns:a16="http://schemas.microsoft.com/office/drawing/2014/main" id="{DF110CE9-9FCF-4117-96D1-730FEE0254ED}"/>
                    </a:ext>
                  </a:extLst>
                </p:cNvPr>
                <p:cNvSpPr>
                  <a:spLocks noChangeShapeType="1"/>
                </p:cNvSpPr>
                <p:nvPr/>
              </p:nvSpPr>
              <p:spPr bwMode="auto">
                <a:xfrm flipV="1">
                  <a:off x="3686" y="11289"/>
                  <a:ext cx="1998" cy="26"/>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30" name="Line 11">
                  <a:extLst>
                    <a:ext uri="{FF2B5EF4-FFF2-40B4-BE49-F238E27FC236}">
                      <a16:creationId xmlns:a16="http://schemas.microsoft.com/office/drawing/2014/main" id="{4B339710-E6D0-419E-A7AE-68524C374B85}"/>
                    </a:ext>
                  </a:extLst>
                </p:cNvPr>
                <p:cNvSpPr>
                  <a:spLocks noChangeShapeType="1"/>
                </p:cNvSpPr>
                <p:nvPr/>
              </p:nvSpPr>
              <p:spPr bwMode="auto">
                <a:xfrm flipV="1">
                  <a:off x="3569" y="12203"/>
                  <a:ext cx="732" cy="504"/>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31" name="Line 12">
                  <a:extLst>
                    <a:ext uri="{FF2B5EF4-FFF2-40B4-BE49-F238E27FC236}">
                      <a16:creationId xmlns:a16="http://schemas.microsoft.com/office/drawing/2014/main" id="{CE20710D-F6E2-47FF-9710-7E6DE9A7D0A4}"/>
                    </a:ext>
                  </a:extLst>
                </p:cNvPr>
                <p:cNvSpPr>
                  <a:spLocks noChangeShapeType="1"/>
                </p:cNvSpPr>
                <p:nvPr/>
              </p:nvSpPr>
              <p:spPr bwMode="auto">
                <a:xfrm>
                  <a:off x="3636" y="11409"/>
                  <a:ext cx="711" cy="456"/>
                </a:xfrm>
                <a:prstGeom prst="line">
                  <a:avLst/>
                </a:prstGeom>
                <a:noFill/>
                <a:ln w="9525">
                  <a:solidFill>
                    <a:srgbClr val="000000"/>
                  </a:solidFill>
                  <a:prstDash val="sysDot"/>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32" name="Line 13">
                  <a:extLst>
                    <a:ext uri="{FF2B5EF4-FFF2-40B4-BE49-F238E27FC236}">
                      <a16:creationId xmlns:a16="http://schemas.microsoft.com/office/drawing/2014/main" id="{8C5ED569-FAF6-40E2-B967-051E76B9B1FA}"/>
                    </a:ext>
                  </a:extLst>
                </p:cNvPr>
                <p:cNvSpPr>
                  <a:spLocks noChangeShapeType="1"/>
                </p:cNvSpPr>
                <p:nvPr/>
              </p:nvSpPr>
              <p:spPr bwMode="auto">
                <a:xfrm flipV="1">
                  <a:off x="3569" y="12793"/>
                  <a:ext cx="2252" cy="40"/>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33" name="Line 14">
                  <a:extLst>
                    <a:ext uri="{FF2B5EF4-FFF2-40B4-BE49-F238E27FC236}">
                      <a16:creationId xmlns:a16="http://schemas.microsoft.com/office/drawing/2014/main" id="{CA2D4CDE-3948-42F2-80D5-7A0A1F7F8AE4}"/>
                    </a:ext>
                  </a:extLst>
                </p:cNvPr>
                <p:cNvSpPr>
                  <a:spLocks noChangeShapeType="1"/>
                </p:cNvSpPr>
                <p:nvPr/>
              </p:nvSpPr>
              <p:spPr bwMode="auto">
                <a:xfrm>
                  <a:off x="4743" y="12074"/>
                  <a:ext cx="1123" cy="459"/>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34" name="Line 15">
                  <a:extLst>
                    <a:ext uri="{FF2B5EF4-FFF2-40B4-BE49-F238E27FC236}">
                      <a16:creationId xmlns:a16="http://schemas.microsoft.com/office/drawing/2014/main" id="{8EA6F1EF-BD13-4FC8-8C51-725FE3948A2C}"/>
                    </a:ext>
                  </a:extLst>
                </p:cNvPr>
                <p:cNvSpPr>
                  <a:spLocks noChangeShapeType="1"/>
                </p:cNvSpPr>
                <p:nvPr/>
              </p:nvSpPr>
              <p:spPr bwMode="auto">
                <a:xfrm flipV="1">
                  <a:off x="4743" y="11416"/>
                  <a:ext cx="954" cy="532"/>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35" name="Line 16">
                  <a:extLst>
                    <a:ext uri="{FF2B5EF4-FFF2-40B4-BE49-F238E27FC236}">
                      <a16:creationId xmlns:a16="http://schemas.microsoft.com/office/drawing/2014/main" id="{AFE73530-8C6E-47AB-9364-9BCB728C8E0B}"/>
                    </a:ext>
                  </a:extLst>
                </p:cNvPr>
                <p:cNvSpPr>
                  <a:spLocks noChangeShapeType="1"/>
                </p:cNvSpPr>
                <p:nvPr/>
              </p:nvSpPr>
              <p:spPr bwMode="auto">
                <a:xfrm>
                  <a:off x="5917" y="11568"/>
                  <a:ext cx="112" cy="888"/>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36" name="Line 17">
                  <a:extLst>
                    <a:ext uri="{FF2B5EF4-FFF2-40B4-BE49-F238E27FC236}">
                      <a16:creationId xmlns:a16="http://schemas.microsoft.com/office/drawing/2014/main" id="{08A553D5-8A4D-492F-9E89-3F603053B5ED}"/>
                    </a:ext>
                  </a:extLst>
                </p:cNvPr>
                <p:cNvSpPr>
                  <a:spLocks noChangeShapeType="1"/>
                </p:cNvSpPr>
                <p:nvPr/>
              </p:nvSpPr>
              <p:spPr bwMode="auto">
                <a:xfrm>
                  <a:off x="6151" y="11315"/>
                  <a:ext cx="994" cy="354"/>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sp>
              <p:nvSpPr>
                <p:cNvPr id="37" name="Line 18">
                  <a:extLst>
                    <a:ext uri="{FF2B5EF4-FFF2-40B4-BE49-F238E27FC236}">
                      <a16:creationId xmlns:a16="http://schemas.microsoft.com/office/drawing/2014/main" id="{B73300E2-2FCD-4082-B939-2423F45E63A3}"/>
                    </a:ext>
                  </a:extLst>
                </p:cNvPr>
                <p:cNvSpPr>
                  <a:spLocks noChangeShapeType="1"/>
                </p:cNvSpPr>
                <p:nvPr/>
              </p:nvSpPr>
              <p:spPr bwMode="auto">
                <a:xfrm flipV="1">
                  <a:off x="6269" y="11915"/>
                  <a:ext cx="843" cy="665"/>
                </a:xfrm>
                <a:prstGeom prst="line">
                  <a:avLst/>
                </a:prstGeom>
                <a:noFill/>
                <a:ln w="9525">
                  <a:solidFill>
                    <a:srgbClr val="000000"/>
                  </a:solidFill>
                  <a:round/>
                  <a:headEnd/>
                  <a:tailEnd type="stealth" w="sm" len="lg"/>
                </a:ln>
                <a:extLst>
                  <a:ext uri="{909E8E84-426E-40DD-AFC4-6F175D3DCCD1}">
                    <a14:hiddenFill xmlns:a14="http://schemas.microsoft.com/office/drawing/2010/main">
                      <a:noFill/>
                    </a14:hiddenFill>
                  </a:ext>
                </a:extLst>
              </p:spPr>
              <p:txBody>
                <a:bodyPr lIns="54000" tIns="10800"/>
                <a:lstStyle/>
                <a:p>
                  <a:endParaRPr lang="cs-CZ"/>
                </a:p>
              </p:txBody>
            </p:sp>
            <p:grpSp>
              <p:nvGrpSpPr>
                <p:cNvPr id="38" name="Group 19">
                  <a:extLst>
                    <a:ext uri="{FF2B5EF4-FFF2-40B4-BE49-F238E27FC236}">
                      <a16:creationId xmlns:a16="http://schemas.microsoft.com/office/drawing/2014/main" id="{D88BB817-AB1D-4F6F-9AF7-D728870773D2}"/>
                    </a:ext>
                  </a:extLst>
                </p:cNvPr>
                <p:cNvGrpSpPr>
                  <a:grpSpLocks/>
                </p:cNvGrpSpPr>
                <p:nvPr/>
              </p:nvGrpSpPr>
              <p:grpSpPr bwMode="auto">
                <a:xfrm>
                  <a:off x="2630" y="10980"/>
                  <a:ext cx="4390" cy="1912"/>
                  <a:chOff x="2630" y="10980"/>
                  <a:chExt cx="4390" cy="1912"/>
                </a:xfrm>
              </p:grpSpPr>
              <p:sp>
                <p:nvSpPr>
                  <p:cNvPr id="39" name="Text Box 20">
                    <a:extLst>
                      <a:ext uri="{FF2B5EF4-FFF2-40B4-BE49-F238E27FC236}">
                        <a16:creationId xmlns:a16="http://schemas.microsoft.com/office/drawing/2014/main" id="{85430D5F-9F4D-4BC5-991F-3B9C2260C6FE}"/>
                      </a:ext>
                    </a:extLst>
                  </p:cNvPr>
                  <p:cNvSpPr txBox="1">
                    <a:spLocks noChangeArrowheads="1"/>
                  </p:cNvSpPr>
                  <p:nvPr/>
                </p:nvSpPr>
                <p:spPr bwMode="auto">
                  <a:xfrm>
                    <a:off x="3108" y="11760"/>
                    <a:ext cx="492"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B</a:t>
                    </a:r>
                  </a:p>
                </p:txBody>
              </p:sp>
              <p:sp>
                <p:nvSpPr>
                  <p:cNvPr id="40" name="Text Box 21">
                    <a:extLst>
                      <a:ext uri="{FF2B5EF4-FFF2-40B4-BE49-F238E27FC236}">
                        <a16:creationId xmlns:a16="http://schemas.microsoft.com/office/drawing/2014/main" id="{557A0A67-F3CB-44C3-B25C-572E2A6CD389}"/>
                      </a:ext>
                    </a:extLst>
                  </p:cNvPr>
                  <p:cNvSpPr txBox="1">
                    <a:spLocks noChangeArrowheads="1"/>
                  </p:cNvSpPr>
                  <p:nvPr/>
                </p:nvSpPr>
                <p:spPr bwMode="auto">
                  <a:xfrm>
                    <a:off x="2630" y="11442"/>
                    <a:ext cx="43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A</a:t>
                    </a:r>
                  </a:p>
                </p:txBody>
              </p:sp>
              <p:sp>
                <p:nvSpPr>
                  <p:cNvPr id="41" name="Text Box 22">
                    <a:extLst>
                      <a:ext uri="{FF2B5EF4-FFF2-40B4-BE49-F238E27FC236}">
                        <a16:creationId xmlns:a16="http://schemas.microsoft.com/office/drawing/2014/main" id="{5707022C-0AC6-42C4-825D-9B88A5753D61}"/>
                      </a:ext>
                    </a:extLst>
                  </p:cNvPr>
                  <p:cNvSpPr txBox="1">
                    <a:spLocks noChangeArrowheads="1"/>
                  </p:cNvSpPr>
                  <p:nvPr/>
                </p:nvSpPr>
                <p:spPr bwMode="auto">
                  <a:xfrm>
                    <a:off x="4301" y="10980"/>
                    <a:ext cx="559"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D</a:t>
                    </a:r>
                  </a:p>
                </p:txBody>
              </p:sp>
              <p:sp>
                <p:nvSpPr>
                  <p:cNvPr id="42" name="Text Box 23">
                    <a:extLst>
                      <a:ext uri="{FF2B5EF4-FFF2-40B4-BE49-F238E27FC236}">
                        <a16:creationId xmlns:a16="http://schemas.microsoft.com/office/drawing/2014/main" id="{4464BC93-17EF-46E5-9F12-B31EF8E92973}"/>
                      </a:ext>
                    </a:extLst>
                  </p:cNvPr>
                  <p:cNvSpPr txBox="1">
                    <a:spLocks noChangeArrowheads="1"/>
                  </p:cNvSpPr>
                  <p:nvPr/>
                </p:nvSpPr>
                <p:spPr bwMode="auto">
                  <a:xfrm>
                    <a:off x="3944" y="11319"/>
                    <a:ext cx="556"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E</a:t>
                    </a:r>
                  </a:p>
                </p:txBody>
              </p:sp>
              <p:sp>
                <p:nvSpPr>
                  <p:cNvPr id="43" name="Text Box 24">
                    <a:extLst>
                      <a:ext uri="{FF2B5EF4-FFF2-40B4-BE49-F238E27FC236}">
                        <a16:creationId xmlns:a16="http://schemas.microsoft.com/office/drawing/2014/main" id="{7C6C020B-E520-4C3B-9B31-5353C80A9882}"/>
                      </a:ext>
                    </a:extLst>
                  </p:cNvPr>
                  <p:cNvSpPr txBox="1">
                    <a:spLocks noChangeArrowheads="1"/>
                  </p:cNvSpPr>
                  <p:nvPr/>
                </p:nvSpPr>
                <p:spPr bwMode="auto">
                  <a:xfrm>
                    <a:off x="2630" y="12327"/>
                    <a:ext cx="610"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C</a:t>
                    </a:r>
                  </a:p>
                </p:txBody>
              </p:sp>
              <p:sp>
                <p:nvSpPr>
                  <p:cNvPr id="44" name="Text Box 25">
                    <a:extLst>
                      <a:ext uri="{FF2B5EF4-FFF2-40B4-BE49-F238E27FC236}">
                        <a16:creationId xmlns:a16="http://schemas.microsoft.com/office/drawing/2014/main" id="{68D69DF6-5D38-4209-A934-8F29343EA8C8}"/>
                      </a:ext>
                    </a:extLst>
                  </p:cNvPr>
                  <p:cNvSpPr txBox="1">
                    <a:spLocks noChangeArrowheads="1"/>
                  </p:cNvSpPr>
                  <p:nvPr/>
                </p:nvSpPr>
                <p:spPr bwMode="auto">
                  <a:xfrm>
                    <a:off x="4405" y="12512"/>
                    <a:ext cx="455"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G</a:t>
                    </a:r>
                  </a:p>
                </p:txBody>
              </p:sp>
              <p:sp>
                <p:nvSpPr>
                  <p:cNvPr id="45" name="Text Box 26">
                    <a:extLst>
                      <a:ext uri="{FF2B5EF4-FFF2-40B4-BE49-F238E27FC236}">
                        <a16:creationId xmlns:a16="http://schemas.microsoft.com/office/drawing/2014/main" id="{78078161-55C1-4160-AE7A-7FD86E6F812D}"/>
                      </a:ext>
                    </a:extLst>
                  </p:cNvPr>
                  <p:cNvSpPr txBox="1">
                    <a:spLocks noChangeArrowheads="1"/>
                  </p:cNvSpPr>
                  <p:nvPr/>
                </p:nvSpPr>
                <p:spPr bwMode="auto">
                  <a:xfrm>
                    <a:off x="3600" y="12240"/>
                    <a:ext cx="485"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F</a:t>
                    </a:r>
                  </a:p>
                </p:txBody>
              </p:sp>
              <p:sp>
                <p:nvSpPr>
                  <p:cNvPr id="46" name="Text Box 27">
                    <a:extLst>
                      <a:ext uri="{FF2B5EF4-FFF2-40B4-BE49-F238E27FC236}">
                        <a16:creationId xmlns:a16="http://schemas.microsoft.com/office/drawing/2014/main" id="{9A64A1C8-5A03-46A0-B5BA-D74F9601F193}"/>
                      </a:ext>
                    </a:extLst>
                  </p:cNvPr>
                  <p:cNvSpPr txBox="1">
                    <a:spLocks noChangeArrowheads="1"/>
                  </p:cNvSpPr>
                  <p:nvPr/>
                </p:nvSpPr>
                <p:spPr bwMode="auto">
                  <a:xfrm>
                    <a:off x="5095" y="11948"/>
                    <a:ext cx="485"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I</a:t>
                    </a:r>
                  </a:p>
                </p:txBody>
              </p:sp>
              <p:sp>
                <p:nvSpPr>
                  <p:cNvPr id="47" name="Text Box 28">
                    <a:extLst>
                      <a:ext uri="{FF2B5EF4-FFF2-40B4-BE49-F238E27FC236}">
                        <a16:creationId xmlns:a16="http://schemas.microsoft.com/office/drawing/2014/main" id="{E3C6310C-565A-4B17-B07C-CB1EE02E43B8}"/>
                      </a:ext>
                    </a:extLst>
                  </p:cNvPr>
                  <p:cNvSpPr txBox="1">
                    <a:spLocks noChangeArrowheads="1"/>
                  </p:cNvSpPr>
                  <p:nvPr/>
                </p:nvSpPr>
                <p:spPr bwMode="auto">
                  <a:xfrm>
                    <a:off x="4860" y="11442"/>
                    <a:ext cx="54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H</a:t>
                    </a:r>
                  </a:p>
                </p:txBody>
              </p:sp>
              <p:sp>
                <p:nvSpPr>
                  <p:cNvPr id="48" name="Text Box 29">
                    <a:extLst>
                      <a:ext uri="{FF2B5EF4-FFF2-40B4-BE49-F238E27FC236}">
                        <a16:creationId xmlns:a16="http://schemas.microsoft.com/office/drawing/2014/main" id="{A762A7D4-295D-41B6-B929-817EBA37FB81}"/>
                      </a:ext>
                    </a:extLst>
                  </p:cNvPr>
                  <p:cNvSpPr txBox="1">
                    <a:spLocks noChangeArrowheads="1"/>
                  </p:cNvSpPr>
                  <p:nvPr/>
                </p:nvSpPr>
                <p:spPr bwMode="auto">
                  <a:xfrm>
                    <a:off x="6503" y="11189"/>
                    <a:ext cx="517"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K</a:t>
                    </a:r>
                  </a:p>
                </p:txBody>
              </p:sp>
              <p:sp>
                <p:nvSpPr>
                  <p:cNvPr id="49" name="Text Box 30">
                    <a:extLst>
                      <a:ext uri="{FF2B5EF4-FFF2-40B4-BE49-F238E27FC236}">
                        <a16:creationId xmlns:a16="http://schemas.microsoft.com/office/drawing/2014/main" id="{5D950528-ADA3-4A91-8731-E2D14C493B31}"/>
                      </a:ext>
                    </a:extLst>
                  </p:cNvPr>
                  <p:cNvSpPr txBox="1">
                    <a:spLocks noChangeArrowheads="1"/>
                  </p:cNvSpPr>
                  <p:nvPr/>
                </p:nvSpPr>
                <p:spPr bwMode="auto">
                  <a:xfrm>
                    <a:off x="6300" y="11957"/>
                    <a:ext cx="540"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L</a:t>
                    </a:r>
                  </a:p>
                </p:txBody>
              </p:sp>
            </p:grpSp>
          </p:grpSp>
          <p:grpSp>
            <p:nvGrpSpPr>
              <p:cNvPr id="11" name="Group 31">
                <a:extLst>
                  <a:ext uri="{FF2B5EF4-FFF2-40B4-BE49-F238E27FC236}">
                    <a16:creationId xmlns:a16="http://schemas.microsoft.com/office/drawing/2014/main" id="{AF1B7DCD-FFF3-49FE-9967-D3DA92849153}"/>
                  </a:ext>
                </a:extLst>
              </p:cNvPr>
              <p:cNvGrpSpPr>
                <a:grpSpLocks/>
              </p:cNvGrpSpPr>
              <p:nvPr/>
            </p:nvGrpSpPr>
            <p:grpSpPr bwMode="auto">
              <a:xfrm>
                <a:off x="2160" y="11043"/>
                <a:ext cx="5400" cy="1917"/>
                <a:chOff x="2160" y="11043"/>
                <a:chExt cx="5400" cy="1917"/>
              </a:xfrm>
            </p:grpSpPr>
            <p:sp>
              <p:nvSpPr>
                <p:cNvPr id="12" name="Oval 32">
                  <a:extLst>
                    <a:ext uri="{FF2B5EF4-FFF2-40B4-BE49-F238E27FC236}">
                      <a16:creationId xmlns:a16="http://schemas.microsoft.com/office/drawing/2014/main" id="{3A04146C-39C2-479E-AF65-D7C1E6D29018}"/>
                    </a:ext>
                  </a:extLst>
                </p:cNvPr>
                <p:cNvSpPr>
                  <a:spLocks noChangeArrowheads="1"/>
                </p:cNvSpPr>
                <p:nvPr/>
              </p:nvSpPr>
              <p:spPr bwMode="auto">
                <a:xfrm>
                  <a:off x="2160" y="11821"/>
                  <a:ext cx="470" cy="506"/>
                </a:xfrm>
                <a:prstGeom prst="ellipse">
                  <a:avLst/>
                </a:prstGeom>
                <a:solidFill>
                  <a:srgbClr val="FFFFFF"/>
                </a:solidFill>
                <a:ln w="9525">
                  <a:solidFill>
                    <a:srgbClr val="000000"/>
                  </a:solidFill>
                  <a:round/>
                  <a:headEnd/>
                  <a:tailEnd/>
                </a:ln>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E" altLang="cs-CZ"/>
                </a:p>
              </p:txBody>
            </p:sp>
            <p:sp>
              <p:nvSpPr>
                <p:cNvPr id="13" name="Oval 33">
                  <a:extLst>
                    <a:ext uri="{FF2B5EF4-FFF2-40B4-BE49-F238E27FC236}">
                      <a16:creationId xmlns:a16="http://schemas.microsoft.com/office/drawing/2014/main" id="{D659DA1D-63F8-4B7F-BF1E-8897691F29BE}"/>
                    </a:ext>
                  </a:extLst>
                </p:cNvPr>
                <p:cNvSpPr>
                  <a:spLocks noChangeArrowheads="1"/>
                </p:cNvSpPr>
                <p:nvPr/>
              </p:nvSpPr>
              <p:spPr bwMode="auto">
                <a:xfrm>
                  <a:off x="3205" y="11043"/>
                  <a:ext cx="470" cy="506"/>
                </a:xfrm>
                <a:prstGeom prst="ellipse">
                  <a:avLst/>
                </a:prstGeom>
                <a:solidFill>
                  <a:srgbClr val="FFFFFF"/>
                </a:solidFill>
                <a:ln w="9525">
                  <a:solidFill>
                    <a:srgbClr val="000000"/>
                  </a:solidFill>
                  <a:round/>
                  <a:headEnd/>
                  <a:tailEnd/>
                </a:ln>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E" altLang="cs-CZ"/>
                </a:p>
              </p:txBody>
            </p:sp>
            <p:sp>
              <p:nvSpPr>
                <p:cNvPr id="14" name="Oval 34">
                  <a:extLst>
                    <a:ext uri="{FF2B5EF4-FFF2-40B4-BE49-F238E27FC236}">
                      <a16:creationId xmlns:a16="http://schemas.microsoft.com/office/drawing/2014/main" id="{8CC7DE1F-253A-4EE2-ABDC-1D101453ED81}"/>
                    </a:ext>
                  </a:extLst>
                </p:cNvPr>
                <p:cNvSpPr>
                  <a:spLocks noChangeArrowheads="1"/>
                </p:cNvSpPr>
                <p:nvPr/>
              </p:nvSpPr>
              <p:spPr bwMode="auto">
                <a:xfrm>
                  <a:off x="5799" y="12454"/>
                  <a:ext cx="470" cy="506"/>
                </a:xfrm>
                <a:prstGeom prst="ellipse">
                  <a:avLst/>
                </a:prstGeom>
                <a:solidFill>
                  <a:srgbClr val="FFFFFF"/>
                </a:solidFill>
                <a:ln w="9525">
                  <a:solidFill>
                    <a:srgbClr val="000000"/>
                  </a:solidFill>
                  <a:round/>
                  <a:headEnd/>
                  <a:tailEnd/>
                </a:ln>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E" altLang="cs-CZ"/>
                </a:p>
              </p:txBody>
            </p:sp>
            <p:sp>
              <p:nvSpPr>
                <p:cNvPr id="15" name="Oval 35">
                  <a:extLst>
                    <a:ext uri="{FF2B5EF4-FFF2-40B4-BE49-F238E27FC236}">
                      <a16:creationId xmlns:a16="http://schemas.microsoft.com/office/drawing/2014/main" id="{A892CFBD-A903-4405-A397-C87E1556AEAF}"/>
                    </a:ext>
                  </a:extLst>
                </p:cNvPr>
                <p:cNvSpPr>
                  <a:spLocks noChangeArrowheads="1"/>
                </p:cNvSpPr>
                <p:nvPr/>
              </p:nvSpPr>
              <p:spPr bwMode="auto">
                <a:xfrm>
                  <a:off x="5682" y="11062"/>
                  <a:ext cx="469" cy="506"/>
                </a:xfrm>
                <a:prstGeom prst="ellipse">
                  <a:avLst/>
                </a:prstGeom>
                <a:solidFill>
                  <a:srgbClr val="FFFFFF"/>
                </a:solidFill>
                <a:ln w="9525">
                  <a:solidFill>
                    <a:srgbClr val="000000"/>
                  </a:solidFill>
                  <a:round/>
                  <a:headEnd/>
                  <a:tailEnd/>
                </a:ln>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E" altLang="cs-CZ"/>
                </a:p>
              </p:txBody>
            </p:sp>
            <p:sp>
              <p:nvSpPr>
                <p:cNvPr id="16" name="Oval 36">
                  <a:extLst>
                    <a:ext uri="{FF2B5EF4-FFF2-40B4-BE49-F238E27FC236}">
                      <a16:creationId xmlns:a16="http://schemas.microsoft.com/office/drawing/2014/main" id="{55EADC06-F798-412A-8404-99C98B1A9242}"/>
                    </a:ext>
                  </a:extLst>
                </p:cNvPr>
                <p:cNvSpPr>
                  <a:spLocks noChangeArrowheads="1"/>
                </p:cNvSpPr>
                <p:nvPr/>
              </p:nvSpPr>
              <p:spPr bwMode="auto">
                <a:xfrm>
                  <a:off x="4273" y="11821"/>
                  <a:ext cx="470" cy="506"/>
                </a:xfrm>
                <a:prstGeom prst="ellipse">
                  <a:avLst/>
                </a:prstGeom>
                <a:solidFill>
                  <a:srgbClr val="FFFFFF"/>
                </a:solidFill>
                <a:ln w="9525">
                  <a:solidFill>
                    <a:srgbClr val="000000"/>
                  </a:solidFill>
                  <a:round/>
                  <a:headEnd/>
                  <a:tailEnd/>
                </a:ln>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E" altLang="cs-CZ"/>
                </a:p>
              </p:txBody>
            </p:sp>
            <p:sp>
              <p:nvSpPr>
                <p:cNvPr id="17" name="Oval 37">
                  <a:extLst>
                    <a:ext uri="{FF2B5EF4-FFF2-40B4-BE49-F238E27FC236}">
                      <a16:creationId xmlns:a16="http://schemas.microsoft.com/office/drawing/2014/main" id="{3949F3D1-F094-4D7D-800F-109E6EE04DAE}"/>
                    </a:ext>
                  </a:extLst>
                </p:cNvPr>
                <p:cNvSpPr>
                  <a:spLocks noChangeArrowheads="1"/>
                </p:cNvSpPr>
                <p:nvPr/>
              </p:nvSpPr>
              <p:spPr bwMode="auto">
                <a:xfrm>
                  <a:off x="3099" y="12454"/>
                  <a:ext cx="470" cy="506"/>
                </a:xfrm>
                <a:prstGeom prst="ellipse">
                  <a:avLst/>
                </a:prstGeom>
                <a:solidFill>
                  <a:srgbClr val="FFFFFF"/>
                </a:solidFill>
                <a:ln w="9525">
                  <a:solidFill>
                    <a:srgbClr val="000000"/>
                  </a:solidFill>
                  <a:round/>
                  <a:headEnd/>
                  <a:tailEnd/>
                </a:ln>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E" altLang="cs-CZ"/>
                </a:p>
              </p:txBody>
            </p:sp>
            <p:sp>
              <p:nvSpPr>
                <p:cNvPr id="18" name="Oval 38">
                  <a:extLst>
                    <a:ext uri="{FF2B5EF4-FFF2-40B4-BE49-F238E27FC236}">
                      <a16:creationId xmlns:a16="http://schemas.microsoft.com/office/drawing/2014/main" id="{BAF1E46F-0397-4B98-9647-955554DCF19D}"/>
                    </a:ext>
                  </a:extLst>
                </p:cNvPr>
                <p:cNvSpPr>
                  <a:spLocks noChangeArrowheads="1"/>
                </p:cNvSpPr>
                <p:nvPr/>
              </p:nvSpPr>
              <p:spPr bwMode="auto">
                <a:xfrm>
                  <a:off x="7090" y="11568"/>
                  <a:ext cx="470" cy="506"/>
                </a:xfrm>
                <a:prstGeom prst="ellipse">
                  <a:avLst/>
                </a:prstGeom>
                <a:solidFill>
                  <a:srgbClr val="FFFFFF"/>
                </a:solidFill>
                <a:ln w="9525">
                  <a:solidFill>
                    <a:srgbClr val="000000"/>
                  </a:solidFill>
                  <a:round/>
                  <a:headEnd/>
                  <a:tailEnd/>
                </a:ln>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IE" altLang="cs-CZ"/>
                </a:p>
              </p:txBody>
            </p:sp>
            <p:sp>
              <p:nvSpPr>
                <p:cNvPr id="19" name="Text Box 39">
                  <a:extLst>
                    <a:ext uri="{FF2B5EF4-FFF2-40B4-BE49-F238E27FC236}">
                      <a16:creationId xmlns:a16="http://schemas.microsoft.com/office/drawing/2014/main" id="{D4B87B9B-8974-4932-8D2F-CEACC73B889E}"/>
                    </a:ext>
                  </a:extLst>
                </p:cNvPr>
                <p:cNvSpPr txBox="1">
                  <a:spLocks noChangeArrowheads="1"/>
                </p:cNvSpPr>
                <p:nvPr/>
              </p:nvSpPr>
              <p:spPr bwMode="auto">
                <a:xfrm>
                  <a:off x="2227" y="11894"/>
                  <a:ext cx="352"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1</a:t>
                  </a:r>
                </a:p>
              </p:txBody>
            </p:sp>
            <p:sp>
              <p:nvSpPr>
                <p:cNvPr id="20" name="Text Box 40">
                  <a:extLst>
                    <a:ext uri="{FF2B5EF4-FFF2-40B4-BE49-F238E27FC236}">
                      <a16:creationId xmlns:a16="http://schemas.microsoft.com/office/drawing/2014/main" id="{01EDA6F4-E381-406A-87F7-9FAD671FA41C}"/>
                    </a:ext>
                  </a:extLst>
                </p:cNvPr>
                <p:cNvSpPr txBox="1">
                  <a:spLocks noChangeArrowheads="1"/>
                </p:cNvSpPr>
                <p:nvPr/>
              </p:nvSpPr>
              <p:spPr bwMode="auto">
                <a:xfrm>
                  <a:off x="3277" y="11107"/>
                  <a:ext cx="352"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2</a:t>
                  </a:r>
                </a:p>
              </p:txBody>
            </p:sp>
            <p:sp>
              <p:nvSpPr>
                <p:cNvPr id="21" name="Text Box 41">
                  <a:extLst>
                    <a:ext uri="{FF2B5EF4-FFF2-40B4-BE49-F238E27FC236}">
                      <a16:creationId xmlns:a16="http://schemas.microsoft.com/office/drawing/2014/main" id="{470E3EE0-69FA-49F3-8659-65C12C6BC653}"/>
                    </a:ext>
                  </a:extLst>
                </p:cNvPr>
                <p:cNvSpPr txBox="1">
                  <a:spLocks noChangeArrowheads="1"/>
                </p:cNvSpPr>
                <p:nvPr/>
              </p:nvSpPr>
              <p:spPr bwMode="auto">
                <a:xfrm>
                  <a:off x="3166" y="12533"/>
                  <a:ext cx="434"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3</a:t>
                  </a:r>
                </a:p>
              </p:txBody>
            </p:sp>
            <p:sp>
              <p:nvSpPr>
                <p:cNvPr id="22" name="Text Box 42">
                  <a:extLst>
                    <a:ext uri="{FF2B5EF4-FFF2-40B4-BE49-F238E27FC236}">
                      <a16:creationId xmlns:a16="http://schemas.microsoft.com/office/drawing/2014/main" id="{9CCA9BFD-110B-49B8-8039-0FC712E24651}"/>
                    </a:ext>
                  </a:extLst>
                </p:cNvPr>
                <p:cNvSpPr txBox="1">
                  <a:spLocks noChangeArrowheads="1"/>
                </p:cNvSpPr>
                <p:nvPr/>
              </p:nvSpPr>
              <p:spPr bwMode="auto">
                <a:xfrm>
                  <a:off x="4347" y="11873"/>
                  <a:ext cx="513" cy="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4</a:t>
                  </a:r>
                </a:p>
              </p:txBody>
            </p:sp>
            <p:sp>
              <p:nvSpPr>
                <p:cNvPr id="23" name="Text Box 43">
                  <a:extLst>
                    <a:ext uri="{FF2B5EF4-FFF2-40B4-BE49-F238E27FC236}">
                      <a16:creationId xmlns:a16="http://schemas.microsoft.com/office/drawing/2014/main" id="{739D79B6-DA39-43F6-8BD2-63EF00F68BF4}"/>
                    </a:ext>
                  </a:extLst>
                </p:cNvPr>
                <p:cNvSpPr txBox="1">
                  <a:spLocks noChangeArrowheads="1"/>
                </p:cNvSpPr>
                <p:nvPr/>
              </p:nvSpPr>
              <p:spPr bwMode="auto">
                <a:xfrm>
                  <a:off x="5755" y="11114"/>
                  <a:ext cx="545"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5</a:t>
                  </a:r>
                </a:p>
              </p:txBody>
            </p:sp>
            <p:sp>
              <p:nvSpPr>
                <p:cNvPr id="24" name="Text Box 44">
                  <a:extLst>
                    <a:ext uri="{FF2B5EF4-FFF2-40B4-BE49-F238E27FC236}">
                      <a16:creationId xmlns:a16="http://schemas.microsoft.com/office/drawing/2014/main" id="{A987344D-A78E-446A-B1C6-C260BDDD71C6}"/>
                    </a:ext>
                  </a:extLst>
                </p:cNvPr>
                <p:cNvSpPr txBox="1">
                  <a:spLocks noChangeArrowheads="1"/>
                </p:cNvSpPr>
                <p:nvPr/>
              </p:nvSpPr>
              <p:spPr bwMode="auto">
                <a:xfrm>
                  <a:off x="5873" y="12512"/>
                  <a:ext cx="427"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6</a:t>
                  </a:r>
                </a:p>
              </p:txBody>
            </p:sp>
            <p:sp>
              <p:nvSpPr>
                <p:cNvPr id="25" name="Text Box 45">
                  <a:extLst>
                    <a:ext uri="{FF2B5EF4-FFF2-40B4-BE49-F238E27FC236}">
                      <a16:creationId xmlns:a16="http://schemas.microsoft.com/office/drawing/2014/main" id="{420F7D9A-E2F2-45EF-B3FD-8EC8A0272C4A}"/>
                    </a:ext>
                  </a:extLst>
                </p:cNvPr>
                <p:cNvSpPr txBox="1">
                  <a:spLocks noChangeArrowheads="1"/>
                </p:cNvSpPr>
                <p:nvPr/>
              </p:nvSpPr>
              <p:spPr bwMode="auto">
                <a:xfrm>
                  <a:off x="7145" y="11620"/>
                  <a:ext cx="415"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7</a:t>
                  </a:r>
                </a:p>
              </p:txBody>
            </p:sp>
          </p:grpSp>
        </p:grpSp>
        <p:sp>
          <p:nvSpPr>
            <p:cNvPr id="9" name="Text Box 46">
              <a:extLst>
                <a:ext uri="{FF2B5EF4-FFF2-40B4-BE49-F238E27FC236}">
                  <a16:creationId xmlns:a16="http://schemas.microsoft.com/office/drawing/2014/main" id="{A9D78BFC-0075-4575-BFE9-EB5AAB4FA115}"/>
                </a:ext>
              </a:extLst>
            </p:cNvPr>
            <p:cNvSpPr txBox="1">
              <a:spLocks noChangeArrowheads="1"/>
            </p:cNvSpPr>
            <p:nvPr/>
          </p:nvSpPr>
          <p:spPr bwMode="auto">
            <a:xfrm>
              <a:off x="5917" y="2497"/>
              <a:ext cx="3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108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t>J</a:t>
              </a:r>
            </a:p>
          </p:txBody>
        </p:sp>
      </p:grpSp>
    </p:spTree>
    <p:extLst>
      <p:ext uri="{BB962C8B-B14F-4D97-AF65-F5344CB8AC3E}">
        <p14:creationId xmlns:p14="http://schemas.microsoft.com/office/powerpoint/2010/main" val="1622123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3726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7" name="Picture 480">
            <a:extLst>
              <a:ext uri="{FF2B5EF4-FFF2-40B4-BE49-F238E27FC236}">
                <a16:creationId xmlns:a16="http://schemas.microsoft.com/office/drawing/2014/main" id="{4320F9DD-5E51-4F66-A9E4-C752B09E64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840" r="4858" b="5319"/>
          <a:stretch>
            <a:fillRect/>
          </a:stretch>
        </p:blipFill>
        <p:spPr>
          <a:xfrm>
            <a:off x="728756" y="1470212"/>
            <a:ext cx="7848600" cy="4546600"/>
          </a:xfrm>
          <a:prstGeom prst="rect">
            <a:avLst/>
          </a:prstGeom>
          <a:noFill/>
        </p:spPr>
      </p:pic>
      <p:sp>
        <p:nvSpPr>
          <p:cNvPr id="9" name="Text Box 482">
            <a:extLst>
              <a:ext uri="{FF2B5EF4-FFF2-40B4-BE49-F238E27FC236}">
                <a16:creationId xmlns:a16="http://schemas.microsoft.com/office/drawing/2014/main" id="{2575A71E-54C7-4EE8-82E6-6A874060ABF4}"/>
              </a:ext>
            </a:extLst>
          </p:cNvPr>
          <p:cNvSpPr txBox="1">
            <a:spLocks noChangeArrowheads="1"/>
          </p:cNvSpPr>
          <p:nvPr/>
        </p:nvSpPr>
        <p:spPr bwMode="auto">
          <a:xfrm>
            <a:off x="6129431" y="1951224"/>
            <a:ext cx="647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5</a:t>
            </a:r>
          </a:p>
        </p:txBody>
      </p:sp>
      <p:sp>
        <p:nvSpPr>
          <p:cNvPr id="10" name="Text Box 484">
            <a:extLst>
              <a:ext uri="{FF2B5EF4-FFF2-40B4-BE49-F238E27FC236}">
                <a16:creationId xmlns:a16="http://schemas.microsoft.com/office/drawing/2014/main" id="{76425681-0C5D-4C35-BA68-5B56587C4D50}"/>
              </a:ext>
            </a:extLst>
          </p:cNvPr>
          <p:cNvSpPr txBox="1">
            <a:spLocks noChangeArrowheads="1"/>
          </p:cNvSpPr>
          <p:nvPr/>
        </p:nvSpPr>
        <p:spPr bwMode="auto">
          <a:xfrm>
            <a:off x="6129431" y="2167124"/>
            <a:ext cx="647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6</a:t>
            </a:r>
          </a:p>
        </p:txBody>
      </p:sp>
      <p:sp>
        <p:nvSpPr>
          <p:cNvPr id="11" name="Text Box 485">
            <a:extLst>
              <a:ext uri="{FF2B5EF4-FFF2-40B4-BE49-F238E27FC236}">
                <a16:creationId xmlns:a16="http://schemas.microsoft.com/office/drawing/2014/main" id="{E21A9868-C8CB-4065-8E15-F6461E103542}"/>
              </a:ext>
            </a:extLst>
          </p:cNvPr>
          <p:cNvSpPr txBox="1">
            <a:spLocks noChangeArrowheads="1"/>
          </p:cNvSpPr>
          <p:nvPr/>
        </p:nvSpPr>
        <p:spPr bwMode="auto">
          <a:xfrm>
            <a:off x="6129431" y="2454462"/>
            <a:ext cx="6477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10</a:t>
            </a:r>
          </a:p>
        </p:txBody>
      </p:sp>
      <p:grpSp>
        <p:nvGrpSpPr>
          <p:cNvPr id="12" name="Group 498">
            <a:extLst>
              <a:ext uri="{FF2B5EF4-FFF2-40B4-BE49-F238E27FC236}">
                <a16:creationId xmlns:a16="http://schemas.microsoft.com/office/drawing/2014/main" id="{98EB257E-7139-4310-8D10-549C8A1455A5}"/>
              </a:ext>
            </a:extLst>
          </p:cNvPr>
          <p:cNvGrpSpPr>
            <a:grpSpLocks/>
          </p:cNvGrpSpPr>
          <p:nvPr/>
        </p:nvGrpSpPr>
        <p:grpSpPr bwMode="auto">
          <a:xfrm>
            <a:off x="6200869" y="2886262"/>
            <a:ext cx="647700" cy="2887662"/>
            <a:chOff x="3923" y="1933"/>
            <a:chExt cx="408" cy="1819"/>
          </a:xfrm>
        </p:grpSpPr>
        <p:sp>
          <p:nvSpPr>
            <p:cNvPr id="13" name="Text Box 486">
              <a:extLst>
                <a:ext uri="{FF2B5EF4-FFF2-40B4-BE49-F238E27FC236}">
                  <a16:creationId xmlns:a16="http://schemas.microsoft.com/office/drawing/2014/main" id="{20DD886D-01F0-453E-A10D-0054D2932F97}"/>
                </a:ext>
              </a:extLst>
            </p:cNvPr>
            <p:cNvSpPr txBox="1">
              <a:spLocks noChangeArrowheads="1"/>
            </p:cNvSpPr>
            <p:nvPr/>
          </p:nvSpPr>
          <p:spPr bwMode="auto">
            <a:xfrm>
              <a:off x="3923" y="1933"/>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0</a:t>
              </a:r>
            </a:p>
          </p:txBody>
        </p:sp>
        <p:sp>
          <p:nvSpPr>
            <p:cNvPr id="14" name="Text Box 487">
              <a:extLst>
                <a:ext uri="{FF2B5EF4-FFF2-40B4-BE49-F238E27FC236}">
                  <a16:creationId xmlns:a16="http://schemas.microsoft.com/office/drawing/2014/main" id="{61CD4381-1E24-4F0C-AE10-52D398680BE8}"/>
                </a:ext>
              </a:extLst>
            </p:cNvPr>
            <p:cNvSpPr txBox="1">
              <a:spLocks noChangeArrowheads="1"/>
            </p:cNvSpPr>
            <p:nvPr/>
          </p:nvSpPr>
          <p:spPr bwMode="auto">
            <a:xfrm>
              <a:off x="3923" y="2115"/>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6</a:t>
              </a:r>
            </a:p>
          </p:txBody>
        </p:sp>
        <p:sp>
          <p:nvSpPr>
            <p:cNvPr id="15" name="Text Box 488">
              <a:extLst>
                <a:ext uri="{FF2B5EF4-FFF2-40B4-BE49-F238E27FC236}">
                  <a16:creationId xmlns:a16="http://schemas.microsoft.com/office/drawing/2014/main" id="{5847DA14-2794-426F-9269-79A18CC15E44}"/>
                </a:ext>
              </a:extLst>
            </p:cNvPr>
            <p:cNvSpPr txBox="1">
              <a:spLocks noChangeArrowheads="1"/>
            </p:cNvSpPr>
            <p:nvPr/>
          </p:nvSpPr>
          <p:spPr bwMode="auto">
            <a:xfrm>
              <a:off x="3923" y="2296"/>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2</a:t>
              </a:r>
            </a:p>
          </p:txBody>
        </p:sp>
        <p:sp>
          <p:nvSpPr>
            <p:cNvPr id="16" name="Text Box 489">
              <a:extLst>
                <a:ext uri="{FF2B5EF4-FFF2-40B4-BE49-F238E27FC236}">
                  <a16:creationId xmlns:a16="http://schemas.microsoft.com/office/drawing/2014/main" id="{F816B58B-4A8E-4B37-8AB8-568834E90A47}"/>
                </a:ext>
              </a:extLst>
            </p:cNvPr>
            <p:cNvSpPr txBox="1">
              <a:spLocks noChangeArrowheads="1"/>
            </p:cNvSpPr>
            <p:nvPr/>
          </p:nvSpPr>
          <p:spPr bwMode="auto">
            <a:xfrm>
              <a:off x="3923" y="2478"/>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5</a:t>
              </a:r>
            </a:p>
          </p:txBody>
        </p:sp>
        <p:sp>
          <p:nvSpPr>
            <p:cNvPr id="17" name="Text Box 490">
              <a:extLst>
                <a:ext uri="{FF2B5EF4-FFF2-40B4-BE49-F238E27FC236}">
                  <a16:creationId xmlns:a16="http://schemas.microsoft.com/office/drawing/2014/main" id="{81B78234-3FCE-4098-961C-51FB25DEA0B1}"/>
                </a:ext>
              </a:extLst>
            </p:cNvPr>
            <p:cNvSpPr txBox="1">
              <a:spLocks noChangeArrowheads="1"/>
            </p:cNvSpPr>
            <p:nvPr/>
          </p:nvSpPr>
          <p:spPr bwMode="auto">
            <a:xfrm>
              <a:off x="3923" y="2704"/>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8</a:t>
              </a:r>
            </a:p>
          </p:txBody>
        </p:sp>
        <p:sp>
          <p:nvSpPr>
            <p:cNvPr id="18" name="Text Box 491">
              <a:extLst>
                <a:ext uri="{FF2B5EF4-FFF2-40B4-BE49-F238E27FC236}">
                  <a16:creationId xmlns:a16="http://schemas.microsoft.com/office/drawing/2014/main" id="{CE121C94-5378-42CC-AB8C-C5DDBBE7D2FF}"/>
                </a:ext>
              </a:extLst>
            </p:cNvPr>
            <p:cNvSpPr txBox="1">
              <a:spLocks noChangeArrowheads="1"/>
            </p:cNvSpPr>
            <p:nvPr/>
          </p:nvSpPr>
          <p:spPr bwMode="auto">
            <a:xfrm>
              <a:off x="3923" y="2931"/>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7</a:t>
              </a:r>
            </a:p>
          </p:txBody>
        </p:sp>
        <p:sp>
          <p:nvSpPr>
            <p:cNvPr id="19" name="Text Box 492">
              <a:extLst>
                <a:ext uri="{FF2B5EF4-FFF2-40B4-BE49-F238E27FC236}">
                  <a16:creationId xmlns:a16="http://schemas.microsoft.com/office/drawing/2014/main" id="{4290F0A4-8238-49C1-B116-937D1ED14F71}"/>
                </a:ext>
              </a:extLst>
            </p:cNvPr>
            <p:cNvSpPr txBox="1">
              <a:spLocks noChangeArrowheads="1"/>
            </p:cNvSpPr>
            <p:nvPr/>
          </p:nvSpPr>
          <p:spPr bwMode="auto">
            <a:xfrm>
              <a:off x="3923" y="3113"/>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9</a:t>
              </a:r>
            </a:p>
          </p:txBody>
        </p:sp>
        <p:sp>
          <p:nvSpPr>
            <p:cNvPr id="20" name="Text Box 493">
              <a:extLst>
                <a:ext uri="{FF2B5EF4-FFF2-40B4-BE49-F238E27FC236}">
                  <a16:creationId xmlns:a16="http://schemas.microsoft.com/office/drawing/2014/main" id="{1E510E39-0302-45CD-9A4D-C7EDC135AD3A}"/>
                </a:ext>
              </a:extLst>
            </p:cNvPr>
            <p:cNvSpPr txBox="1">
              <a:spLocks noChangeArrowheads="1"/>
            </p:cNvSpPr>
            <p:nvPr/>
          </p:nvSpPr>
          <p:spPr bwMode="auto">
            <a:xfrm>
              <a:off x="3923" y="3294"/>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7</a:t>
              </a:r>
            </a:p>
          </p:txBody>
        </p:sp>
        <p:sp>
          <p:nvSpPr>
            <p:cNvPr id="21" name="Text Box 494">
              <a:extLst>
                <a:ext uri="{FF2B5EF4-FFF2-40B4-BE49-F238E27FC236}">
                  <a16:creationId xmlns:a16="http://schemas.microsoft.com/office/drawing/2014/main" id="{81C3F158-92E1-4D72-BFA4-C5755EDC8A2D}"/>
                </a:ext>
              </a:extLst>
            </p:cNvPr>
            <p:cNvSpPr txBox="1">
              <a:spLocks noChangeArrowheads="1"/>
            </p:cNvSpPr>
            <p:nvPr/>
          </p:nvSpPr>
          <p:spPr bwMode="auto">
            <a:xfrm>
              <a:off x="3923" y="3521"/>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12</a:t>
              </a:r>
            </a:p>
          </p:txBody>
        </p:sp>
      </p:grpSp>
      <p:sp>
        <p:nvSpPr>
          <p:cNvPr id="22" name="Text Box 495">
            <a:extLst>
              <a:ext uri="{FF2B5EF4-FFF2-40B4-BE49-F238E27FC236}">
                <a16:creationId xmlns:a16="http://schemas.microsoft.com/office/drawing/2014/main" id="{BB6C182A-48BB-4125-8590-7558DE779AF4}"/>
              </a:ext>
            </a:extLst>
          </p:cNvPr>
          <p:cNvSpPr txBox="1">
            <a:spLocks noChangeArrowheads="1"/>
          </p:cNvSpPr>
          <p:nvPr/>
        </p:nvSpPr>
        <p:spPr bwMode="auto">
          <a:xfrm>
            <a:off x="7353394" y="1878199"/>
            <a:ext cx="86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16/36</a:t>
            </a:r>
          </a:p>
        </p:txBody>
      </p:sp>
      <p:sp>
        <p:nvSpPr>
          <p:cNvPr id="23" name="Text Box 496">
            <a:extLst>
              <a:ext uri="{FF2B5EF4-FFF2-40B4-BE49-F238E27FC236}">
                <a16:creationId xmlns:a16="http://schemas.microsoft.com/office/drawing/2014/main" id="{520091CB-E152-4EED-9D9F-083F9272A231}"/>
              </a:ext>
            </a:extLst>
          </p:cNvPr>
          <p:cNvSpPr txBox="1">
            <a:spLocks noChangeArrowheads="1"/>
          </p:cNvSpPr>
          <p:nvPr/>
        </p:nvSpPr>
        <p:spPr bwMode="auto">
          <a:xfrm>
            <a:off x="7353394" y="2167124"/>
            <a:ext cx="86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64/36</a:t>
            </a:r>
          </a:p>
        </p:txBody>
      </p:sp>
      <p:sp>
        <p:nvSpPr>
          <p:cNvPr id="24" name="Text Box 497">
            <a:extLst>
              <a:ext uri="{FF2B5EF4-FFF2-40B4-BE49-F238E27FC236}">
                <a16:creationId xmlns:a16="http://schemas.microsoft.com/office/drawing/2014/main" id="{BC3D623A-F56D-4B10-A243-8273130FBF9D}"/>
              </a:ext>
            </a:extLst>
          </p:cNvPr>
          <p:cNvSpPr txBox="1">
            <a:spLocks noChangeArrowheads="1"/>
          </p:cNvSpPr>
          <p:nvPr/>
        </p:nvSpPr>
        <p:spPr bwMode="auto">
          <a:xfrm>
            <a:off x="7353394" y="2454462"/>
            <a:ext cx="9366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64/36</a:t>
            </a:r>
          </a:p>
        </p:txBody>
      </p:sp>
      <p:grpSp>
        <p:nvGrpSpPr>
          <p:cNvPr id="25" name="Group 508">
            <a:extLst>
              <a:ext uri="{FF2B5EF4-FFF2-40B4-BE49-F238E27FC236}">
                <a16:creationId xmlns:a16="http://schemas.microsoft.com/office/drawing/2014/main" id="{52084171-818D-4565-9AE3-FA0CA7AC1082}"/>
              </a:ext>
            </a:extLst>
          </p:cNvPr>
          <p:cNvGrpSpPr>
            <a:grpSpLocks/>
          </p:cNvGrpSpPr>
          <p:nvPr/>
        </p:nvGrpSpPr>
        <p:grpSpPr bwMode="auto">
          <a:xfrm>
            <a:off x="7281956" y="2886262"/>
            <a:ext cx="936625" cy="2887662"/>
            <a:chOff x="4604" y="1933"/>
            <a:chExt cx="590" cy="1819"/>
          </a:xfrm>
        </p:grpSpPr>
        <p:sp>
          <p:nvSpPr>
            <p:cNvPr id="26" name="Text Box 499">
              <a:extLst>
                <a:ext uri="{FF2B5EF4-FFF2-40B4-BE49-F238E27FC236}">
                  <a16:creationId xmlns:a16="http://schemas.microsoft.com/office/drawing/2014/main" id="{E5DA62A3-66FE-44E2-8EB3-0B986DBD817F}"/>
                </a:ext>
              </a:extLst>
            </p:cNvPr>
            <p:cNvSpPr txBox="1">
              <a:spLocks noChangeArrowheads="1"/>
            </p:cNvSpPr>
            <p:nvPr/>
          </p:nvSpPr>
          <p:spPr bwMode="auto">
            <a:xfrm>
              <a:off x="4604" y="1933"/>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0</a:t>
              </a:r>
            </a:p>
          </p:txBody>
        </p:sp>
        <p:sp>
          <p:nvSpPr>
            <p:cNvPr id="27" name="Text Box 500">
              <a:extLst>
                <a:ext uri="{FF2B5EF4-FFF2-40B4-BE49-F238E27FC236}">
                  <a16:creationId xmlns:a16="http://schemas.microsoft.com/office/drawing/2014/main" id="{7E2FFEA8-FEA4-46A3-BAE2-F5741BC1FFEB}"/>
                </a:ext>
              </a:extLst>
            </p:cNvPr>
            <p:cNvSpPr txBox="1">
              <a:spLocks noChangeArrowheads="1"/>
            </p:cNvSpPr>
            <p:nvPr/>
          </p:nvSpPr>
          <p:spPr bwMode="auto">
            <a:xfrm>
              <a:off x="4604" y="2115"/>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4/36</a:t>
              </a:r>
            </a:p>
          </p:txBody>
        </p:sp>
        <p:sp>
          <p:nvSpPr>
            <p:cNvPr id="28" name="Text Box 501">
              <a:extLst>
                <a:ext uri="{FF2B5EF4-FFF2-40B4-BE49-F238E27FC236}">
                  <a16:creationId xmlns:a16="http://schemas.microsoft.com/office/drawing/2014/main" id="{C818ECC8-8A59-4786-8E45-413D885337BB}"/>
                </a:ext>
              </a:extLst>
            </p:cNvPr>
            <p:cNvSpPr txBox="1">
              <a:spLocks noChangeArrowheads="1"/>
            </p:cNvSpPr>
            <p:nvPr/>
          </p:nvSpPr>
          <p:spPr bwMode="auto">
            <a:xfrm>
              <a:off x="4604" y="2341"/>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4/36</a:t>
              </a:r>
            </a:p>
          </p:txBody>
        </p:sp>
        <p:sp>
          <p:nvSpPr>
            <p:cNvPr id="29" name="Text Box 502">
              <a:extLst>
                <a:ext uri="{FF2B5EF4-FFF2-40B4-BE49-F238E27FC236}">
                  <a16:creationId xmlns:a16="http://schemas.microsoft.com/office/drawing/2014/main" id="{56D1A49C-B6CA-424A-81BA-3F6546183BE5}"/>
                </a:ext>
              </a:extLst>
            </p:cNvPr>
            <p:cNvSpPr txBox="1">
              <a:spLocks noChangeArrowheads="1"/>
            </p:cNvSpPr>
            <p:nvPr/>
          </p:nvSpPr>
          <p:spPr bwMode="auto">
            <a:xfrm>
              <a:off x="4604" y="2523"/>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64/36</a:t>
              </a:r>
            </a:p>
          </p:txBody>
        </p:sp>
        <p:sp>
          <p:nvSpPr>
            <p:cNvPr id="30" name="Text Box 503">
              <a:extLst>
                <a:ext uri="{FF2B5EF4-FFF2-40B4-BE49-F238E27FC236}">
                  <a16:creationId xmlns:a16="http://schemas.microsoft.com/office/drawing/2014/main" id="{DBA00F7F-11D2-435F-806B-AB6691797FD6}"/>
                </a:ext>
              </a:extLst>
            </p:cNvPr>
            <p:cNvSpPr txBox="1">
              <a:spLocks noChangeArrowheads="1"/>
            </p:cNvSpPr>
            <p:nvPr/>
          </p:nvSpPr>
          <p:spPr bwMode="auto">
            <a:xfrm>
              <a:off x="4604" y="2704"/>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16/36</a:t>
              </a:r>
            </a:p>
          </p:txBody>
        </p:sp>
        <p:sp>
          <p:nvSpPr>
            <p:cNvPr id="31" name="Text Box 504">
              <a:extLst>
                <a:ext uri="{FF2B5EF4-FFF2-40B4-BE49-F238E27FC236}">
                  <a16:creationId xmlns:a16="http://schemas.microsoft.com/office/drawing/2014/main" id="{40FBD23C-7018-4C95-8075-7AD3FCE8D06B}"/>
                </a:ext>
              </a:extLst>
            </p:cNvPr>
            <p:cNvSpPr txBox="1">
              <a:spLocks noChangeArrowheads="1"/>
            </p:cNvSpPr>
            <p:nvPr/>
          </p:nvSpPr>
          <p:spPr bwMode="auto">
            <a:xfrm>
              <a:off x="4604" y="2886"/>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4/36</a:t>
              </a:r>
            </a:p>
          </p:txBody>
        </p:sp>
        <p:sp>
          <p:nvSpPr>
            <p:cNvPr id="32" name="Text Box 505">
              <a:extLst>
                <a:ext uri="{FF2B5EF4-FFF2-40B4-BE49-F238E27FC236}">
                  <a16:creationId xmlns:a16="http://schemas.microsoft.com/office/drawing/2014/main" id="{58B85B92-9115-46AF-9097-12D5AF225029}"/>
                </a:ext>
              </a:extLst>
            </p:cNvPr>
            <p:cNvSpPr txBox="1">
              <a:spLocks noChangeArrowheads="1"/>
            </p:cNvSpPr>
            <p:nvPr/>
          </p:nvSpPr>
          <p:spPr bwMode="auto">
            <a:xfrm>
              <a:off x="4604" y="3113"/>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64/36</a:t>
              </a:r>
            </a:p>
          </p:txBody>
        </p:sp>
        <p:sp>
          <p:nvSpPr>
            <p:cNvPr id="33" name="Text Box 506">
              <a:extLst>
                <a:ext uri="{FF2B5EF4-FFF2-40B4-BE49-F238E27FC236}">
                  <a16:creationId xmlns:a16="http://schemas.microsoft.com/office/drawing/2014/main" id="{7DF19F9A-6B27-4F3E-90F8-5BCFF45954F6}"/>
                </a:ext>
              </a:extLst>
            </p:cNvPr>
            <p:cNvSpPr txBox="1">
              <a:spLocks noChangeArrowheads="1"/>
            </p:cNvSpPr>
            <p:nvPr/>
          </p:nvSpPr>
          <p:spPr bwMode="auto">
            <a:xfrm>
              <a:off x="4604" y="3294"/>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4/36</a:t>
              </a:r>
            </a:p>
          </p:txBody>
        </p:sp>
        <p:sp>
          <p:nvSpPr>
            <p:cNvPr id="34" name="Text Box 507">
              <a:extLst>
                <a:ext uri="{FF2B5EF4-FFF2-40B4-BE49-F238E27FC236}">
                  <a16:creationId xmlns:a16="http://schemas.microsoft.com/office/drawing/2014/main" id="{F9CDC2A5-7025-48FD-B27D-7D88B4969A38}"/>
                </a:ext>
              </a:extLst>
            </p:cNvPr>
            <p:cNvSpPr txBox="1">
              <a:spLocks noChangeArrowheads="1"/>
            </p:cNvSpPr>
            <p:nvPr/>
          </p:nvSpPr>
          <p:spPr bwMode="auto">
            <a:xfrm>
              <a:off x="4604" y="3521"/>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a:t>4/36</a:t>
              </a:r>
            </a:p>
          </p:txBody>
        </p:sp>
      </p:grpSp>
    </p:spTree>
    <p:extLst>
      <p:ext uri="{BB962C8B-B14F-4D97-AF65-F5344CB8AC3E}">
        <p14:creationId xmlns:p14="http://schemas.microsoft.com/office/powerpoint/2010/main" val="261750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22" grpId="0"/>
      <p:bldP spid="23"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3726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6" name="Picture 4">
            <a:extLst>
              <a:ext uri="{FF2B5EF4-FFF2-40B4-BE49-F238E27FC236}">
                <a16:creationId xmlns:a16="http://schemas.microsoft.com/office/drawing/2014/main" id="{D7E4C2CD-BFD7-4E31-B3CB-51A1D0F405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9149"/>
          <a:stretch>
            <a:fillRect/>
          </a:stretch>
        </p:blipFill>
        <p:spPr>
          <a:xfrm>
            <a:off x="764615" y="1512373"/>
            <a:ext cx="7704138" cy="4433888"/>
          </a:xfrm>
          <a:prstGeom prst="rect">
            <a:avLst/>
          </a:prstGeom>
          <a:noFill/>
        </p:spPr>
      </p:pic>
    </p:spTree>
    <p:extLst>
      <p:ext uri="{BB962C8B-B14F-4D97-AF65-F5344CB8AC3E}">
        <p14:creationId xmlns:p14="http://schemas.microsoft.com/office/powerpoint/2010/main" val="3025622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3726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Critical path (1,4), (4,5), (5,6), (6,7)</a:t>
            </a:r>
          </a:p>
          <a:p>
            <a:r>
              <a:rPr lang="en-US" sz="2200" b="1" dirty="0">
                <a:solidFill>
                  <a:srgbClr val="307871"/>
                </a:solidFill>
                <a:latin typeface="Times New Roman" panose="02020603050405020304" pitchFamily="18" charset="0"/>
                <a:cs typeface="Times New Roman" panose="02020603050405020304" pitchFamily="18" charset="0"/>
              </a:rPr>
              <a:t>Mean value of the project length:</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Variance of the project length:</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Standard deviation of the project length:</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4">
            <a:extLst>
              <a:ext uri="{FF2B5EF4-FFF2-40B4-BE49-F238E27FC236}">
                <a16:creationId xmlns:a16="http://schemas.microsoft.com/office/drawing/2014/main" id="{BB56D535-D79B-4B82-B193-02DEFB38F785}"/>
              </a:ext>
            </a:extLst>
          </p:cNvPr>
          <p:cNvGraphicFramePr>
            <a:graphicFrameLocks noChangeAspect="1"/>
          </p:cNvGraphicFramePr>
          <p:nvPr>
            <p:extLst>
              <p:ext uri="{D42A27DB-BD31-4B8C-83A1-F6EECF244321}">
                <p14:modId xmlns:p14="http://schemas.microsoft.com/office/powerpoint/2010/main" val="1323607908"/>
              </p:ext>
            </p:extLst>
          </p:nvPr>
        </p:nvGraphicFramePr>
        <p:xfrm>
          <a:off x="992655" y="2415988"/>
          <a:ext cx="3438525" cy="693738"/>
        </p:xfrm>
        <a:graphic>
          <a:graphicData uri="http://schemas.openxmlformats.org/presentationml/2006/ole">
            <mc:AlternateContent xmlns:mc="http://schemas.openxmlformats.org/markup-compatibility/2006">
              <mc:Choice xmlns:v="urn:schemas-microsoft-com:vml" Requires="v">
                <p:oleObj spid="_x0000_s7182" name="Rovnice" r:id="rId3" imgW="1701720" imgH="342720" progId="Equation.3">
                  <p:embed/>
                </p:oleObj>
              </mc:Choice>
              <mc:Fallback>
                <p:oleObj name="Rovnice" r:id="rId3" imgW="1701720" imgH="342720" progId="Equation.3">
                  <p:embed/>
                  <p:pic>
                    <p:nvPicPr>
                      <p:cNvPr id="6146" name="Object 4">
                        <a:extLst>
                          <a:ext uri="{FF2B5EF4-FFF2-40B4-BE49-F238E27FC236}">
                            <a16:creationId xmlns:a16="http://schemas.microsoft.com/office/drawing/2014/main" id="{87F5D926-3EE4-430B-9D11-0CAE9E8222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2655" y="2415988"/>
                        <a:ext cx="3438525" cy="693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a:extLst>
              <a:ext uri="{FF2B5EF4-FFF2-40B4-BE49-F238E27FC236}">
                <a16:creationId xmlns:a16="http://schemas.microsoft.com/office/drawing/2014/main" id="{2318CB39-BD64-48ED-B835-2D83AF66B2FA}"/>
              </a:ext>
            </a:extLst>
          </p:cNvPr>
          <p:cNvGraphicFramePr>
            <a:graphicFrameLocks noChangeAspect="1"/>
          </p:cNvGraphicFramePr>
          <p:nvPr>
            <p:extLst>
              <p:ext uri="{D42A27DB-BD31-4B8C-83A1-F6EECF244321}">
                <p14:modId xmlns:p14="http://schemas.microsoft.com/office/powerpoint/2010/main" val="2680673073"/>
              </p:ext>
            </p:extLst>
          </p:nvPr>
        </p:nvGraphicFramePr>
        <p:xfrm>
          <a:off x="905716" y="3602412"/>
          <a:ext cx="4565650" cy="862012"/>
        </p:xfrm>
        <a:graphic>
          <a:graphicData uri="http://schemas.openxmlformats.org/presentationml/2006/ole">
            <mc:AlternateContent xmlns:mc="http://schemas.openxmlformats.org/markup-compatibility/2006">
              <mc:Choice xmlns:v="urn:schemas-microsoft-com:vml" Requires="v">
                <p:oleObj spid="_x0000_s7183" name="Rovnice" r:id="rId5" imgW="2082600" imgH="393480" progId="Equation.3">
                  <p:embed/>
                </p:oleObj>
              </mc:Choice>
              <mc:Fallback>
                <p:oleObj name="Rovnice" r:id="rId5" imgW="2082600" imgH="393480" progId="Equation.3">
                  <p:embed/>
                  <p:pic>
                    <p:nvPicPr>
                      <p:cNvPr id="6147" name="Object 6">
                        <a:extLst>
                          <a:ext uri="{FF2B5EF4-FFF2-40B4-BE49-F238E27FC236}">
                            <a16:creationId xmlns:a16="http://schemas.microsoft.com/office/drawing/2014/main" id="{B2A946D4-D0DF-4935-A2FE-EFF4465390F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5716" y="3602412"/>
                        <a:ext cx="4565650" cy="862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a:extLst>
              <a:ext uri="{FF2B5EF4-FFF2-40B4-BE49-F238E27FC236}">
                <a16:creationId xmlns:a16="http://schemas.microsoft.com/office/drawing/2014/main" id="{F57AA415-4B46-47E1-A8DC-6A8B6E1D7843}"/>
              </a:ext>
            </a:extLst>
          </p:cNvPr>
          <p:cNvGraphicFramePr>
            <a:graphicFrameLocks noChangeAspect="1"/>
          </p:cNvGraphicFramePr>
          <p:nvPr>
            <p:extLst>
              <p:ext uri="{D42A27DB-BD31-4B8C-83A1-F6EECF244321}">
                <p14:modId xmlns:p14="http://schemas.microsoft.com/office/powerpoint/2010/main" val="2963403696"/>
              </p:ext>
            </p:extLst>
          </p:nvPr>
        </p:nvGraphicFramePr>
        <p:xfrm>
          <a:off x="905716" y="5096248"/>
          <a:ext cx="3379787" cy="892175"/>
        </p:xfrm>
        <a:graphic>
          <a:graphicData uri="http://schemas.openxmlformats.org/presentationml/2006/ole">
            <mc:AlternateContent xmlns:mc="http://schemas.openxmlformats.org/markup-compatibility/2006">
              <mc:Choice xmlns:v="urn:schemas-microsoft-com:vml" Requires="v">
                <p:oleObj spid="_x0000_s7184" name="Rovnice" r:id="rId7" imgW="1625400" imgH="431640" progId="Equation.3">
                  <p:embed/>
                </p:oleObj>
              </mc:Choice>
              <mc:Fallback>
                <p:oleObj name="Rovnice" r:id="rId7" imgW="1625400" imgH="431640" progId="Equation.3">
                  <p:embed/>
                  <p:pic>
                    <p:nvPicPr>
                      <p:cNvPr id="6148" name="Object 8">
                        <a:extLst>
                          <a:ext uri="{FF2B5EF4-FFF2-40B4-BE49-F238E27FC236}">
                            <a16:creationId xmlns:a16="http://schemas.microsoft.com/office/drawing/2014/main" id="{AC65F92E-E784-4F7B-A948-B088807EB89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5716" y="5096248"/>
                        <a:ext cx="3379787" cy="892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26397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3726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Calculate the probability that the project will be finished in 42 days</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pPr marL="0" indent="0">
              <a:buNone/>
            </a:pPr>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Calculate the probability that the project will be finished in 35 days</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4">
            <a:extLst>
              <a:ext uri="{FF2B5EF4-FFF2-40B4-BE49-F238E27FC236}">
                <a16:creationId xmlns:a16="http://schemas.microsoft.com/office/drawing/2014/main" id="{02986065-2DE1-46FA-A692-CB167733EDCD}"/>
              </a:ext>
            </a:extLst>
          </p:cNvPr>
          <p:cNvGraphicFramePr>
            <a:graphicFrameLocks noChangeAspect="1"/>
          </p:cNvGraphicFramePr>
          <p:nvPr>
            <p:extLst>
              <p:ext uri="{D42A27DB-BD31-4B8C-83A1-F6EECF244321}">
                <p14:modId xmlns:p14="http://schemas.microsoft.com/office/powerpoint/2010/main" val="2414072586"/>
              </p:ext>
            </p:extLst>
          </p:nvPr>
        </p:nvGraphicFramePr>
        <p:xfrm>
          <a:off x="854729" y="2228476"/>
          <a:ext cx="6264275" cy="1050925"/>
        </p:xfrm>
        <a:graphic>
          <a:graphicData uri="http://schemas.openxmlformats.org/presentationml/2006/ole">
            <mc:AlternateContent xmlns:mc="http://schemas.openxmlformats.org/markup-compatibility/2006">
              <mc:Choice xmlns:v="urn:schemas-microsoft-com:vml" Requires="v">
                <p:oleObj spid="_x0000_s8202" name="Rovnice" r:id="rId3" imgW="3009900" imgH="508000" progId="Equation.3">
                  <p:embed/>
                </p:oleObj>
              </mc:Choice>
              <mc:Fallback>
                <p:oleObj name="Rovnice" r:id="rId3" imgW="3009900" imgH="508000" progId="Equation.3">
                  <p:embed/>
                  <p:pic>
                    <p:nvPicPr>
                      <p:cNvPr id="7170" name="Object 4">
                        <a:extLst>
                          <a:ext uri="{FF2B5EF4-FFF2-40B4-BE49-F238E27FC236}">
                            <a16:creationId xmlns:a16="http://schemas.microsoft.com/office/drawing/2014/main" id="{F5986324-92CD-4250-9DF6-AD11B298FB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4729" y="2228476"/>
                        <a:ext cx="6264275" cy="1050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a:extLst>
              <a:ext uri="{FF2B5EF4-FFF2-40B4-BE49-F238E27FC236}">
                <a16:creationId xmlns:a16="http://schemas.microsoft.com/office/drawing/2014/main" id="{405D0368-F3B4-4BE2-A836-E7714E27DBDD}"/>
              </a:ext>
            </a:extLst>
          </p:cNvPr>
          <p:cNvGraphicFramePr>
            <a:graphicFrameLocks noChangeAspect="1"/>
          </p:cNvGraphicFramePr>
          <p:nvPr>
            <p:extLst>
              <p:ext uri="{D42A27DB-BD31-4B8C-83A1-F6EECF244321}">
                <p14:modId xmlns:p14="http://schemas.microsoft.com/office/powerpoint/2010/main" val="598126202"/>
              </p:ext>
            </p:extLst>
          </p:nvPr>
        </p:nvGraphicFramePr>
        <p:xfrm>
          <a:off x="854729" y="4474696"/>
          <a:ext cx="6192837" cy="1009650"/>
        </p:xfrm>
        <a:graphic>
          <a:graphicData uri="http://schemas.openxmlformats.org/presentationml/2006/ole">
            <mc:AlternateContent xmlns:mc="http://schemas.openxmlformats.org/markup-compatibility/2006">
              <mc:Choice xmlns:v="urn:schemas-microsoft-com:vml" Requires="v">
                <p:oleObj spid="_x0000_s8203" name="Rovnice" r:id="rId5" imgW="3098800" imgH="508000" progId="Equation.3">
                  <p:embed/>
                </p:oleObj>
              </mc:Choice>
              <mc:Fallback>
                <p:oleObj name="Rovnice" r:id="rId5" imgW="3098800" imgH="508000" progId="Equation.3">
                  <p:embed/>
                  <p:pic>
                    <p:nvPicPr>
                      <p:cNvPr id="7171" name="Object 6">
                        <a:extLst>
                          <a:ext uri="{FF2B5EF4-FFF2-40B4-BE49-F238E27FC236}">
                            <a16:creationId xmlns:a16="http://schemas.microsoft.com/office/drawing/2014/main" id="{FB6F0094-C535-4501-8C5A-C40BE338CCE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4729" y="4474696"/>
                        <a:ext cx="6192837" cy="100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2083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415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History</a:t>
            </a:r>
          </a:p>
          <a:p>
            <a:r>
              <a:rPr lang="en-US" sz="2200" b="1" dirty="0">
                <a:solidFill>
                  <a:srgbClr val="307871"/>
                </a:solidFill>
                <a:latin typeface="Times New Roman" panose="02020603050405020304" pitchFamily="18" charset="0"/>
                <a:cs typeface="Times New Roman" panose="02020603050405020304" pitchFamily="18" charset="0"/>
              </a:rPr>
              <a:t>Probability distribution</a:t>
            </a:r>
          </a:p>
          <a:p>
            <a:r>
              <a:rPr lang="en-US" sz="2200" b="1" dirty="0">
                <a:solidFill>
                  <a:srgbClr val="307871"/>
                </a:solidFill>
                <a:latin typeface="Times New Roman" panose="02020603050405020304" pitchFamily="18" charset="0"/>
                <a:cs typeface="Times New Roman" panose="02020603050405020304" pitchFamily="18" charset="0"/>
              </a:rPr>
              <a:t>Expected time</a:t>
            </a:r>
          </a:p>
          <a:p>
            <a:r>
              <a:rPr lang="en-US" sz="2200" b="1" dirty="0">
                <a:solidFill>
                  <a:srgbClr val="307871"/>
                </a:solidFill>
                <a:latin typeface="Times New Roman" panose="02020603050405020304" pitchFamily="18" charset="0"/>
                <a:cs typeface="Times New Roman" panose="02020603050405020304" pitchFamily="18" charset="0"/>
              </a:rPr>
              <a:t>Mean value of a project length </a:t>
            </a:r>
          </a:p>
          <a:p>
            <a:r>
              <a:rPr lang="en-US" sz="2200" b="1" dirty="0">
                <a:solidFill>
                  <a:srgbClr val="307871"/>
                </a:solidFill>
                <a:latin typeface="Times New Roman" panose="02020603050405020304" pitchFamily="18" charset="0"/>
                <a:cs typeface="Times New Roman" panose="02020603050405020304" pitchFamily="18" charset="0"/>
              </a:rPr>
              <a:t>Example</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3726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 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Statistical tables – values of N(0,1) </a:t>
            </a:r>
          </a:p>
          <a:p>
            <a:pPr lvl="1"/>
            <a:r>
              <a:rPr lang="en-US" sz="1800" b="1" dirty="0">
                <a:solidFill>
                  <a:srgbClr val="307871"/>
                </a:solidFill>
                <a:latin typeface="Times New Roman" panose="02020603050405020304" pitchFamily="18" charset="0"/>
                <a:cs typeface="Times New Roman" panose="02020603050405020304" pitchFamily="18" charset="0"/>
              </a:rPr>
              <a:t>         F(1.48) = 0.43056 </a:t>
            </a:r>
          </a:p>
          <a:p>
            <a:pPr lvl="1"/>
            <a:r>
              <a:rPr lang="en-US" sz="1800" b="1" dirty="0">
                <a:solidFill>
                  <a:srgbClr val="307871"/>
                </a:solidFill>
                <a:latin typeface="Times New Roman" panose="02020603050405020304" pitchFamily="18" charset="0"/>
                <a:cs typeface="Times New Roman" panose="02020603050405020304" pitchFamily="18" charset="0"/>
              </a:rPr>
              <a:t>         F(1.97) = 0.47558. </a:t>
            </a:r>
          </a:p>
          <a:p>
            <a:r>
              <a:rPr lang="en-US" sz="2200" b="1" dirty="0">
                <a:solidFill>
                  <a:srgbClr val="307871"/>
                </a:solidFill>
                <a:latin typeface="Times New Roman" panose="02020603050405020304" pitchFamily="18" charset="0"/>
                <a:cs typeface="Times New Roman" panose="02020603050405020304" pitchFamily="18" charset="0"/>
              </a:rPr>
              <a:t>Probabilities:</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4">
            <a:extLst>
              <a:ext uri="{FF2B5EF4-FFF2-40B4-BE49-F238E27FC236}">
                <a16:creationId xmlns:a16="http://schemas.microsoft.com/office/drawing/2014/main" id="{8FBA1A36-45CE-4262-9DCE-9F628FC706A4}"/>
              </a:ext>
            </a:extLst>
          </p:cNvPr>
          <p:cNvGraphicFramePr>
            <a:graphicFrameLocks noChangeAspect="1"/>
          </p:cNvGraphicFramePr>
          <p:nvPr>
            <p:extLst>
              <p:ext uri="{D42A27DB-BD31-4B8C-83A1-F6EECF244321}">
                <p14:modId xmlns:p14="http://schemas.microsoft.com/office/powerpoint/2010/main" val="2820597624"/>
              </p:ext>
            </p:extLst>
          </p:nvPr>
        </p:nvGraphicFramePr>
        <p:xfrm>
          <a:off x="621179" y="3175793"/>
          <a:ext cx="7423150" cy="506413"/>
        </p:xfrm>
        <a:graphic>
          <a:graphicData uri="http://schemas.openxmlformats.org/presentationml/2006/ole">
            <mc:AlternateContent xmlns:mc="http://schemas.openxmlformats.org/markup-compatibility/2006">
              <mc:Choice xmlns:v="urn:schemas-microsoft-com:vml" Requires="v">
                <p:oleObj spid="_x0000_s9226" name="Rovnice" r:id="rId3" imgW="3213100" imgH="215900" progId="Equation.3">
                  <p:embed/>
                </p:oleObj>
              </mc:Choice>
              <mc:Fallback>
                <p:oleObj name="Rovnice" r:id="rId3" imgW="3213100" imgH="215900" progId="Equation.3">
                  <p:embed/>
                  <p:pic>
                    <p:nvPicPr>
                      <p:cNvPr id="8194" name="Object 4">
                        <a:extLst>
                          <a:ext uri="{FF2B5EF4-FFF2-40B4-BE49-F238E27FC236}">
                            <a16:creationId xmlns:a16="http://schemas.microsoft.com/office/drawing/2014/main" id="{65E613CD-2FEF-4367-9040-825D758AFF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179" y="3175793"/>
                        <a:ext cx="7423150" cy="506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a:extLst>
              <a:ext uri="{FF2B5EF4-FFF2-40B4-BE49-F238E27FC236}">
                <a16:creationId xmlns:a16="http://schemas.microsoft.com/office/drawing/2014/main" id="{CAEBE659-78D7-4A5E-8BBC-12C2DE483F1A}"/>
              </a:ext>
            </a:extLst>
          </p:cNvPr>
          <p:cNvGraphicFramePr>
            <a:graphicFrameLocks noChangeAspect="1"/>
          </p:cNvGraphicFramePr>
          <p:nvPr>
            <p:extLst>
              <p:ext uri="{D42A27DB-BD31-4B8C-83A1-F6EECF244321}">
                <p14:modId xmlns:p14="http://schemas.microsoft.com/office/powerpoint/2010/main" val="1715608764"/>
              </p:ext>
            </p:extLst>
          </p:nvPr>
        </p:nvGraphicFramePr>
        <p:xfrm>
          <a:off x="692617" y="3823493"/>
          <a:ext cx="7416800" cy="509588"/>
        </p:xfrm>
        <a:graphic>
          <a:graphicData uri="http://schemas.openxmlformats.org/presentationml/2006/ole">
            <mc:AlternateContent xmlns:mc="http://schemas.openxmlformats.org/markup-compatibility/2006">
              <mc:Choice xmlns:v="urn:schemas-microsoft-com:vml" Requires="v">
                <p:oleObj spid="_x0000_s9227" name="Rovnice" r:id="rId5" imgW="3200400" imgH="215900" progId="Equation.3">
                  <p:embed/>
                </p:oleObj>
              </mc:Choice>
              <mc:Fallback>
                <p:oleObj name="Rovnice" r:id="rId5" imgW="3200400" imgH="215900" progId="Equation.3">
                  <p:embed/>
                  <p:pic>
                    <p:nvPicPr>
                      <p:cNvPr id="8195" name="Object 6">
                        <a:extLst>
                          <a:ext uri="{FF2B5EF4-FFF2-40B4-BE49-F238E27FC236}">
                            <a16:creationId xmlns:a16="http://schemas.microsoft.com/office/drawing/2014/main" id="{08C08F0A-7F56-4505-A884-D12F9AD9C44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2617" y="3823493"/>
                        <a:ext cx="7416800" cy="509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11274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7743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Advantages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PERT chart explicitly defines and makes visible dependencies (precedence relationships) between the work breakdown structure (commonly WBS) elements.</a:t>
            </a:r>
          </a:p>
          <a:p>
            <a:r>
              <a:rPr lang="en-US" sz="2200" b="1" dirty="0">
                <a:solidFill>
                  <a:srgbClr val="307871"/>
                </a:solidFill>
                <a:latin typeface="Times New Roman" panose="02020603050405020304" pitchFamily="18" charset="0"/>
                <a:cs typeface="Times New Roman" panose="02020603050405020304" pitchFamily="18" charset="0"/>
              </a:rPr>
              <a:t>PERT facilitates identification of the critical path and makes this visible.</a:t>
            </a:r>
          </a:p>
          <a:p>
            <a:r>
              <a:rPr lang="en-US" sz="2200" b="1" dirty="0">
                <a:solidFill>
                  <a:srgbClr val="307871"/>
                </a:solidFill>
                <a:latin typeface="Times New Roman" panose="02020603050405020304" pitchFamily="18" charset="0"/>
                <a:cs typeface="Times New Roman" panose="02020603050405020304" pitchFamily="18" charset="0"/>
              </a:rPr>
              <a:t>PERT facilitates identification of early start, late start, and slack for each activity.</a:t>
            </a:r>
          </a:p>
          <a:p>
            <a:r>
              <a:rPr lang="en-US" sz="2200" b="1" dirty="0">
                <a:solidFill>
                  <a:srgbClr val="307871"/>
                </a:solidFill>
                <a:latin typeface="Times New Roman" panose="02020603050405020304" pitchFamily="18" charset="0"/>
                <a:cs typeface="Times New Roman" panose="02020603050405020304" pitchFamily="18" charset="0"/>
              </a:rPr>
              <a:t>PERT provides for potentially reduced project duration due to better understanding of dependencies leading to improved overlapping of activities and tasks where feasible.</a:t>
            </a:r>
          </a:p>
          <a:p>
            <a:r>
              <a:rPr lang="en-US" sz="2200" b="1" dirty="0">
                <a:solidFill>
                  <a:srgbClr val="307871"/>
                </a:solidFill>
                <a:latin typeface="Times New Roman" panose="02020603050405020304" pitchFamily="18" charset="0"/>
                <a:cs typeface="Times New Roman" panose="02020603050405020304" pitchFamily="18" charset="0"/>
              </a:rPr>
              <a:t>The large amount of project data can be organized and presented in diagram for use in decision making.</a:t>
            </a:r>
          </a:p>
          <a:p>
            <a:r>
              <a:rPr lang="en-US" sz="2200" b="1" dirty="0">
                <a:solidFill>
                  <a:srgbClr val="307871"/>
                </a:solidFill>
                <a:latin typeface="Times New Roman" panose="02020603050405020304" pitchFamily="18" charset="0"/>
                <a:cs typeface="Times New Roman" panose="02020603050405020304" pitchFamily="18" charset="0"/>
              </a:rPr>
              <a:t>PERT can provide a probability of completing before a given time.</a:t>
            </a:r>
          </a:p>
        </p:txBody>
      </p:sp>
    </p:spTree>
    <p:extLst>
      <p:ext uri="{BB962C8B-B14F-4D97-AF65-F5344CB8AC3E}">
        <p14:creationId xmlns:p14="http://schemas.microsoft.com/office/powerpoint/2010/main" val="1563489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7498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Disadvantages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There can be potentially hundreds or thousands of activities and individual dependency relationships.</a:t>
            </a:r>
          </a:p>
          <a:p>
            <a:r>
              <a:rPr lang="en-US" sz="2200" b="1" dirty="0">
                <a:solidFill>
                  <a:srgbClr val="307871"/>
                </a:solidFill>
                <a:latin typeface="Times New Roman" panose="02020603050405020304" pitchFamily="18" charset="0"/>
                <a:cs typeface="Times New Roman" panose="02020603050405020304" pitchFamily="18" charset="0"/>
              </a:rPr>
              <a:t>PERT is not easily scalable for smaller projects.</a:t>
            </a:r>
          </a:p>
          <a:p>
            <a:r>
              <a:rPr lang="en-US" sz="2200" b="1" dirty="0">
                <a:solidFill>
                  <a:srgbClr val="307871"/>
                </a:solidFill>
                <a:latin typeface="Times New Roman" panose="02020603050405020304" pitchFamily="18" charset="0"/>
                <a:cs typeface="Times New Roman" panose="02020603050405020304" pitchFamily="18" charset="0"/>
              </a:rPr>
              <a:t>The network charts tend to be large and unwieldy, requiring several pages to print and requiring specially-sized paper.</a:t>
            </a:r>
          </a:p>
          <a:p>
            <a:r>
              <a:rPr lang="en-US" sz="2200" b="1" dirty="0">
                <a:solidFill>
                  <a:srgbClr val="307871"/>
                </a:solidFill>
                <a:latin typeface="Times New Roman" panose="02020603050405020304" pitchFamily="18" charset="0"/>
                <a:cs typeface="Times New Roman" panose="02020603050405020304" pitchFamily="18" charset="0"/>
              </a:rPr>
              <a:t>The lack of a timeframe on most PERT/CPM charts makes it harder to show status, although </a:t>
            </a:r>
            <a:r>
              <a:rPr lang="en-US" sz="2200" b="1" dirty="0" err="1">
                <a:solidFill>
                  <a:srgbClr val="307871"/>
                </a:solidFill>
                <a:latin typeface="Times New Roman" panose="02020603050405020304" pitchFamily="18" charset="0"/>
                <a:cs typeface="Times New Roman" panose="02020603050405020304" pitchFamily="18" charset="0"/>
              </a:rPr>
              <a:t>colours</a:t>
            </a:r>
            <a:r>
              <a:rPr lang="en-US" sz="2200" b="1" dirty="0">
                <a:solidFill>
                  <a:srgbClr val="307871"/>
                </a:solidFill>
                <a:latin typeface="Times New Roman" panose="02020603050405020304" pitchFamily="18" charset="0"/>
                <a:cs typeface="Times New Roman" panose="02020603050405020304" pitchFamily="18" charset="0"/>
              </a:rPr>
              <a:t> can help, e.g., specific </a:t>
            </a:r>
            <a:r>
              <a:rPr lang="en-US" sz="2200" b="1" dirty="0" err="1">
                <a:solidFill>
                  <a:srgbClr val="307871"/>
                </a:solidFill>
                <a:latin typeface="Times New Roman" panose="02020603050405020304" pitchFamily="18" charset="0"/>
                <a:cs typeface="Times New Roman" panose="02020603050405020304" pitchFamily="18" charset="0"/>
              </a:rPr>
              <a:t>colour</a:t>
            </a:r>
            <a:r>
              <a:rPr lang="en-US" sz="2200" b="1" dirty="0">
                <a:solidFill>
                  <a:srgbClr val="307871"/>
                </a:solidFill>
                <a:latin typeface="Times New Roman" panose="02020603050405020304" pitchFamily="18" charset="0"/>
                <a:cs typeface="Times New Roman" panose="02020603050405020304" pitchFamily="18" charset="0"/>
              </a:rPr>
              <a:t> for completed nodes.</a:t>
            </a:r>
          </a:p>
        </p:txBody>
      </p:sp>
    </p:spTree>
    <p:extLst>
      <p:ext uri="{BB962C8B-B14F-4D97-AF65-F5344CB8AC3E}">
        <p14:creationId xmlns:p14="http://schemas.microsoft.com/office/powerpoint/2010/main" val="1535770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7443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Uncertainty in project scheduling</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During project execution, however, a real-life project will never execute exactly as it was planned due to uncertainty. </a:t>
            </a:r>
          </a:p>
          <a:p>
            <a:r>
              <a:rPr lang="en-US" sz="2200" b="1" dirty="0">
                <a:solidFill>
                  <a:srgbClr val="307871"/>
                </a:solidFill>
                <a:latin typeface="Times New Roman" panose="02020603050405020304" pitchFamily="18" charset="0"/>
                <a:cs typeface="Times New Roman" panose="02020603050405020304" pitchFamily="18" charset="0"/>
              </a:rPr>
              <a:t>This can be due to ambiguity resulting from subjective estimates that are prone to human errors or can be the result of variability arising from unexpected events or risks. </a:t>
            </a:r>
          </a:p>
          <a:p>
            <a:r>
              <a:rPr lang="en-US" sz="2200" b="1" dirty="0">
                <a:solidFill>
                  <a:srgbClr val="307871"/>
                </a:solidFill>
                <a:latin typeface="Times New Roman" panose="02020603050405020304" pitchFamily="18" charset="0"/>
                <a:cs typeface="Times New Roman" panose="02020603050405020304" pitchFamily="18" charset="0"/>
              </a:rPr>
              <a:t>The main reason that PERT may provide inaccurate information about the project completion time is due to this schedule uncertainty. </a:t>
            </a:r>
          </a:p>
          <a:p>
            <a:r>
              <a:rPr lang="en-US" sz="2200" b="1" dirty="0">
                <a:solidFill>
                  <a:srgbClr val="307871"/>
                </a:solidFill>
                <a:latin typeface="Times New Roman" panose="02020603050405020304" pitchFamily="18" charset="0"/>
                <a:cs typeface="Times New Roman" panose="02020603050405020304" pitchFamily="18" charset="0"/>
              </a:rPr>
              <a:t>This inaccuracy may be large enough to render such estimates as not helpful.</a:t>
            </a:r>
          </a:p>
        </p:txBody>
      </p:sp>
    </p:spTree>
    <p:extLst>
      <p:ext uri="{BB962C8B-B14F-4D97-AF65-F5344CB8AC3E}">
        <p14:creationId xmlns:p14="http://schemas.microsoft.com/office/powerpoint/2010/main" val="1213819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9473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Points to remember</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Probability distribution</a:t>
            </a:r>
          </a:p>
          <a:p>
            <a:r>
              <a:rPr lang="en-US" sz="2200" b="1" dirty="0">
                <a:solidFill>
                  <a:srgbClr val="307871"/>
                </a:solidFill>
                <a:latin typeface="Times New Roman" panose="02020603050405020304" pitchFamily="18" charset="0"/>
                <a:cs typeface="Times New Roman" panose="02020603050405020304" pitchFamily="18" charset="0"/>
              </a:rPr>
              <a:t>Optimistic time</a:t>
            </a:r>
          </a:p>
          <a:p>
            <a:r>
              <a:rPr lang="en-US" sz="2200" b="1" dirty="0">
                <a:solidFill>
                  <a:srgbClr val="307871"/>
                </a:solidFill>
                <a:latin typeface="Times New Roman" panose="02020603050405020304" pitchFamily="18" charset="0"/>
                <a:cs typeface="Times New Roman" panose="02020603050405020304" pitchFamily="18" charset="0"/>
              </a:rPr>
              <a:t>Pessimistic time</a:t>
            </a:r>
          </a:p>
          <a:p>
            <a:r>
              <a:rPr lang="en-US" sz="2200" b="1" dirty="0">
                <a:solidFill>
                  <a:srgbClr val="307871"/>
                </a:solidFill>
                <a:latin typeface="Times New Roman" panose="02020603050405020304" pitchFamily="18" charset="0"/>
                <a:cs typeface="Times New Roman" panose="02020603050405020304" pitchFamily="18" charset="0"/>
              </a:rPr>
              <a:t>Most likely time</a:t>
            </a:r>
          </a:p>
          <a:p>
            <a:r>
              <a:rPr lang="en-US" sz="2200" b="1" dirty="0">
                <a:solidFill>
                  <a:srgbClr val="307871"/>
                </a:solidFill>
                <a:latin typeface="Times New Roman" panose="02020603050405020304" pitchFamily="18" charset="0"/>
                <a:cs typeface="Times New Roman" panose="02020603050405020304" pitchFamily="18" charset="0"/>
              </a:rPr>
              <a:t>Expected time</a:t>
            </a:r>
          </a:p>
          <a:p>
            <a:r>
              <a:rPr lang="en-US" sz="2200" b="1" dirty="0">
                <a:solidFill>
                  <a:srgbClr val="307871"/>
                </a:solidFill>
                <a:latin typeface="Times New Roman" panose="02020603050405020304" pitchFamily="18" charset="0"/>
                <a:cs typeface="Times New Roman" panose="02020603050405020304" pitchFamily="18" charset="0"/>
              </a:rPr>
              <a:t>Standard deviation</a:t>
            </a:r>
          </a:p>
          <a:p>
            <a:r>
              <a:rPr lang="en-US" sz="2200" b="1" dirty="0">
                <a:solidFill>
                  <a:srgbClr val="307871"/>
                </a:solidFill>
                <a:latin typeface="Times New Roman" panose="02020603050405020304" pitchFamily="18" charset="0"/>
                <a:cs typeface="Times New Roman" panose="02020603050405020304" pitchFamily="18" charset="0"/>
              </a:rPr>
              <a:t>Mean value</a:t>
            </a:r>
          </a:p>
          <a:p>
            <a:r>
              <a:rPr lang="en-US" sz="2200" b="1" dirty="0">
                <a:solidFill>
                  <a:srgbClr val="307871"/>
                </a:solidFill>
                <a:latin typeface="Times New Roman" panose="02020603050405020304" pitchFamily="18" charset="0"/>
                <a:cs typeface="Times New Roman" panose="02020603050405020304" pitchFamily="18" charset="0"/>
              </a:rPr>
              <a:t>Critical path</a:t>
            </a:r>
          </a:p>
        </p:txBody>
      </p:sp>
    </p:spTree>
    <p:extLst>
      <p:ext uri="{BB962C8B-B14F-4D97-AF65-F5344CB8AC3E}">
        <p14:creationId xmlns:p14="http://schemas.microsoft.com/office/powerpoint/2010/main" val="1458352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587188" y="2584453"/>
            <a:ext cx="110176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6000" b="1" dirty="0">
                <a:solidFill>
                  <a:srgbClr val="002060"/>
                </a:solidFill>
                <a:latin typeface="Times New Roman" panose="02020603050405020304" pitchFamily="18" charset="0"/>
                <a:cs typeface="Times New Roman" panose="02020603050405020304" pitchFamily="18" charset="0"/>
              </a:rPr>
              <a:t>Thank you for your attention</a:t>
            </a:r>
            <a:endParaRPr lang="en-US" altLang="cs-CZ" sz="6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9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6311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PERT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Program (or Project) Evaluation and Review Technique, commonly abbreviated PERT, is a statistical tool, used in project management</a:t>
            </a:r>
          </a:p>
          <a:p>
            <a:r>
              <a:rPr lang="en-US" sz="2200" b="1" dirty="0">
                <a:solidFill>
                  <a:srgbClr val="307871"/>
                </a:solidFill>
                <a:latin typeface="Times New Roman" panose="02020603050405020304" pitchFamily="18" charset="0"/>
                <a:cs typeface="Times New Roman" panose="02020603050405020304" pitchFamily="18" charset="0"/>
              </a:rPr>
              <a:t>Designed to analyze and represent the tasks involved in completing a given project.</a:t>
            </a:r>
          </a:p>
          <a:p>
            <a:r>
              <a:rPr lang="en-US" sz="2200" b="1" dirty="0">
                <a:solidFill>
                  <a:srgbClr val="307871"/>
                </a:solidFill>
                <a:latin typeface="Times New Roman" panose="02020603050405020304" pitchFamily="18" charset="0"/>
                <a:cs typeface="Times New Roman" panose="02020603050405020304" pitchFamily="18" charset="0"/>
              </a:rPr>
              <a:t>First developed by the US Navy in the 1950s. </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963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6311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Project analysis – stochastic approach </a:t>
            </a:r>
          </a:p>
          <a:p>
            <a:r>
              <a:rPr lang="en-US" sz="2200" b="1" dirty="0">
                <a:solidFill>
                  <a:srgbClr val="307871"/>
                </a:solidFill>
                <a:latin typeface="Times New Roman" panose="02020603050405020304" pitchFamily="18" charset="0"/>
                <a:cs typeface="Times New Roman" panose="02020603050405020304" pitchFamily="18" charset="0"/>
              </a:rPr>
              <a:t>The time of each activity is a random variable with  </a:t>
            </a:r>
            <a:r>
              <a:rPr lang="en-US" sz="2200" b="1" i="1" dirty="0">
                <a:solidFill>
                  <a:srgbClr val="307871"/>
                </a:solidFill>
                <a:latin typeface="Times New Roman" panose="02020603050405020304" pitchFamily="18" charset="0"/>
                <a:cs typeface="Times New Roman" panose="02020603050405020304" pitchFamily="18" charset="0"/>
              </a:rPr>
              <a:t>β</a:t>
            </a:r>
            <a:r>
              <a:rPr lang="en-US" sz="2200" b="1" dirty="0">
                <a:solidFill>
                  <a:srgbClr val="307871"/>
                </a:solidFill>
                <a:latin typeface="Times New Roman" panose="02020603050405020304" pitchFamily="18" charset="0"/>
                <a:cs typeface="Times New Roman" panose="02020603050405020304" pitchFamily="18" charset="0"/>
              </a:rPr>
              <a:t>-distribution of probability on &lt;</a:t>
            </a:r>
            <a:r>
              <a:rPr lang="en-US" sz="2200" b="1" i="1" dirty="0" err="1">
                <a:solidFill>
                  <a:srgbClr val="307871"/>
                </a:solidFill>
                <a:latin typeface="Times New Roman" panose="02020603050405020304" pitchFamily="18" charset="0"/>
                <a:cs typeface="Times New Roman" panose="02020603050405020304" pitchFamily="18" charset="0"/>
              </a:rPr>
              <a:t>a,b</a:t>
            </a:r>
            <a:r>
              <a:rPr lang="en-US" sz="2200" b="1" dirty="0">
                <a:solidFill>
                  <a:srgbClr val="307871"/>
                </a:solidFill>
                <a:latin typeface="Times New Roman" panose="02020603050405020304" pitchFamily="18" charset="0"/>
                <a:cs typeface="Times New Roman" panose="02020603050405020304" pitchFamily="18" charset="0"/>
              </a:rPr>
              <a:t>&gt;.</a:t>
            </a:r>
          </a:p>
          <a:p>
            <a:r>
              <a:rPr lang="en-US" sz="2200" b="1" dirty="0">
                <a:solidFill>
                  <a:srgbClr val="307871"/>
                </a:solidFill>
                <a:latin typeface="Times New Roman" panose="02020603050405020304" pitchFamily="18" charset="0"/>
                <a:cs typeface="Times New Roman" panose="02020603050405020304" pitchFamily="18" charset="0"/>
              </a:rPr>
              <a:t>Let       be a mean of such an activity, while m be a mode (most probable value) </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7">
            <a:extLst>
              <a:ext uri="{FF2B5EF4-FFF2-40B4-BE49-F238E27FC236}">
                <a16:creationId xmlns:a16="http://schemas.microsoft.com/office/drawing/2014/main" id="{9EE93A94-54B2-4590-B9A1-7CE44180E993}"/>
              </a:ext>
            </a:extLst>
          </p:cNvPr>
          <p:cNvGraphicFramePr>
            <a:graphicFrameLocks noChangeAspect="1"/>
          </p:cNvGraphicFramePr>
          <p:nvPr>
            <p:extLst>
              <p:ext uri="{D42A27DB-BD31-4B8C-83A1-F6EECF244321}">
                <p14:modId xmlns:p14="http://schemas.microsoft.com/office/powerpoint/2010/main" val="2047049509"/>
              </p:ext>
            </p:extLst>
          </p:nvPr>
        </p:nvGraphicFramePr>
        <p:xfrm>
          <a:off x="1198961" y="2658317"/>
          <a:ext cx="278324" cy="371754"/>
        </p:xfrm>
        <a:graphic>
          <a:graphicData uri="http://schemas.openxmlformats.org/presentationml/2006/ole">
            <mc:AlternateContent xmlns:mc="http://schemas.openxmlformats.org/markup-compatibility/2006">
              <mc:Choice xmlns:v="urn:schemas-microsoft-com:vml" Requires="v">
                <p:oleObj spid="_x0000_s1030" name="Rovnice" r:id="rId3" imgW="139639" imgH="190417" progId="Equation.3">
                  <p:embed/>
                </p:oleObj>
              </mc:Choice>
              <mc:Fallback>
                <p:oleObj name="Rovnice" r:id="rId3" imgW="139639" imgH="190417" progId="Equation.3">
                  <p:embed/>
                  <p:pic>
                    <p:nvPicPr>
                      <p:cNvPr id="1027" name="Object 7">
                        <a:extLst>
                          <a:ext uri="{FF2B5EF4-FFF2-40B4-BE49-F238E27FC236}">
                            <a16:creationId xmlns:a16="http://schemas.microsoft.com/office/drawing/2014/main" id="{C6077BF8-575B-4A71-BA40-6BA43012BA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8961" y="2658317"/>
                        <a:ext cx="278324" cy="371754"/>
                      </a:xfrm>
                      <a:prstGeom prst="rect">
                        <a:avLst/>
                      </a:prstGeom>
                      <a:noFill/>
                    </p:spPr>
                  </p:pic>
                </p:oleObj>
              </mc:Fallback>
            </mc:AlternateContent>
          </a:graphicData>
        </a:graphic>
      </p:graphicFrame>
    </p:spTree>
    <p:extLst>
      <p:ext uri="{BB962C8B-B14F-4D97-AF65-F5344CB8AC3E}">
        <p14:creationId xmlns:p14="http://schemas.microsoft.com/office/powerpoint/2010/main" val="1755644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30098"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History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PERT was developed primarily to simplify the planning and scheduling of large and complex projects. </a:t>
            </a:r>
          </a:p>
          <a:p>
            <a:r>
              <a:rPr lang="en-US" sz="2200" b="1" dirty="0">
                <a:solidFill>
                  <a:srgbClr val="307871"/>
                </a:solidFill>
                <a:latin typeface="Times New Roman" panose="02020603050405020304" pitchFamily="18" charset="0"/>
                <a:cs typeface="Times New Roman" panose="02020603050405020304" pitchFamily="18" charset="0"/>
              </a:rPr>
              <a:t>It was developed for the U.S. Navy Special Projects Office in 1957 to support the U.S. Navy's Polaris nuclear submarine project.</a:t>
            </a:r>
          </a:p>
          <a:p>
            <a:r>
              <a:rPr lang="en-US" sz="2200" b="1" dirty="0">
                <a:solidFill>
                  <a:srgbClr val="307871"/>
                </a:solidFill>
                <a:latin typeface="Times New Roman" panose="02020603050405020304" pitchFamily="18" charset="0"/>
                <a:cs typeface="Times New Roman" panose="02020603050405020304" pitchFamily="18" charset="0"/>
              </a:rPr>
              <a:t>It found applications all over industry. An early example was it was used for the 1968 Winter Olympics in Grenoble which applied PERT from 1965 until the opening of the 1968 Games.</a:t>
            </a:r>
          </a:p>
          <a:p>
            <a:r>
              <a:rPr lang="en-US" sz="2200" b="1" dirty="0">
                <a:solidFill>
                  <a:srgbClr val="307871"/>
                </a:solidFill>
                <a:latin typeface="Times New Roman" panose="02020603050405020304" pitchFamily="18" charset="0"/>
                <a:cs typeface="Times New Roman" panose="02020603050405020304" pitchFamily="18" charset="0"/>
              </a:rPr>
              <a:t>This project model was the first of its kind, a revival for scientific management, founded by Frederick Taylor (Taylorism) and later refined by Henry Ford (Fordism). DuPont's critical path method was invented at roughly the same time as PERT. </a:t>
            </a:r>
          </a:p>
        </p:txBody>
      </p:sp>
    </p:spTree>
    <p:extLst>
      <p:ext uri="{BB962C8B-B14F-4D97-AF65-F5344CB8AC3E}">
        <p14:creationId xmlns:p14="http://schemas.microsoft.com/office/powerpoint/2010/main" val="50382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30098"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 History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Initially PERT stood for Program Evaluation Research Task, but by 1959 was already renamed. It had been made public in 1958 in two publications of the U.S. Department of the Navy, entitled Program Evaluation Research Task, Summary Report, Phase 1. and Phase 2. In a 1959 article in The American Statistician the main Willard </a:t>
            </a:r>
            <a:r>
              <a:rPr lang="en-US" sz="2200" b="1" dirty="0" err="1">
                <a:solidFill>
                  <a:srgbClr val="307871"/>
                </a:solidFill>
                <a:latin typeface="Times New Roman" panose="02020603050405020304" pitchFamily="18" charset="0"/>
                <a:cs typeface="Times New Roman" panose="02020603050405020304" pitchFamily="18" charset="0"/>
              </a:rPr>
              <a:t>Fazar</a:t>
            </a:r>
            <a:r>
              <a:rPr lang="en-US" sz="2200" b="1" dirty="0">
                <a:solidFill>
                  <a:srgbClr val="307871"/>
                </a:solidFill>
                <a:latin typeface="Times New Roman" panose="02020603050405020304" pitchFamily="18" charset="0"/>
                <a:cs typeface="Times New Roman" panose="02020603050405020304" pitchFamily="18" charset="0"/>
              </a:rPr>
              <a:t>, Head of the Program Evaluation Branch, Special Projects Office, U.S. Navy, gave a detailed description of the main concepts of the PERT.</a:t>
            </a:r>
          </a:p>
          <a:p>
            <a:r>
              <a:rPr lang="en-US" sz="2200" b="1" dirty="0">
                <a:solidFill>
                  <a:srgbClr val="307871"/>
                </a:solidFill>
                <a:latin typeface="Times New Roman" panose="02020603050405020304" pitchFamily="18" charset="0"/>
                <a:cs typeface="Times New Roman" panose="02020603050405020304" pitchFamily="18" charset="0"/>
              </a:rPr>
              <a:t>Ten years after the introduction of PERT in 1958 the American librarian Maribeth Brennan published a selected bibliography with about 150 publications on PERT and CPM, which had been published between 1958 and 1968.</a:t>
            </a:r>
          </a:p>
        </p:txBody>
      </p:sp>
    </p:spTree>
    <p:extLst>
      <p:ext uri="{BB962C8B-B14F-4D97-AF65-F5344CB8AC3E}">
        <p14:creationId xmlns:p14="http://schemas.microsoft.com/office/powerpoint/2010/main" val="581243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1933" cy="523220"/>
          </a:xfrm>
          <a:prstGeom prst="rect">
            <a:avLst/>
          </a:prstGeom>
        </p:spPr>
        <p:txBody>
          <a:bodyPr wrap="none">
            <a:spAutoFit/>
          </a:bodyPr>
          <a:lstStyle/>
          <a:p>
            <a:pPr lvl="0">
              <a:defRPr/>
            </a:pPr>
            <a:r>
              <a:rPr lang="el-GR" sz="2800" kern="0" dirty="0">
                <a:solidFill>
                  <a:srgbClr val="307871"/>
                </a:solidFill>
                <a:latin typeface="Times New Roman"/>
                <a:ea typeface="+mj-ea"/>
                <a:cs typeface="+mj-cs"/>
              </a:rPr>
              <a:t>β-</a:t>
            </a:r>
            <a:r>
              <a:rPr lang="en-GB" sz="2800" kern="0" dirty="0">
                <a:solidFill>
                  <a:srgbClr val="307871"/>
                </a:solidFill>
                <a:latin typeface="Times New Roman"/>
                <a:ea typeface="+mj-ea"/>
                <a:cs typeface="+mj-cs"/>
              </a:rPr>
              <a:t>distribution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5">
            <a:extLst>
              <a:ext uri="{FF2B5EF4-FFF2-40B4-BE49-F238E27FC236}">
                <a16:creationId xmlns:a16="http://schemas.microsoft.com/office/drawing/2014/main" id="{48E680F8-4D3A-40C8-8011-AB01804D2C2E}"/>
              </a:ext>
            </a:extLst>
          </p:cNvPr>
          <p:cNvGraphicFramePr>
            <a:graphicFrameLocks noChangeAspect="1"/>
          </p:cNvGraphicFramePr>
          <p:nvPr/>
        </p:nvGraphicFramePr>
        <p:xfrm>
          <a:off x="900113" y="1844675"/>
          <a:ext cx="7559675" cy="4176713"/>
        </p:xfrm>
        <a:graphic>
          <a:graphicData uri="http://schemas.openxmlformats.org/presentationml/2006/ole">
            <mc:AlternateContent xmlns:mc="http://schemas.openxmlformats.org/markup-compatibility/2006">
              <mc:Choice xmlns:v="urn:schemas-microsoft-com:vml" Requires="v">
                <p:oleObj spid="_x0000_s2054" name="Graf" r:id="rId3" imgW="3781349" imgH="1952549" progId="Excel.Chart.8">
                  <p:embed/>
                </p:oleObj>
              </mc:Choice>
              <mc:Fallback>
                <p:oleObj name="Graf" r:id="rId3" imgW="3781349" imgH="1952549" progId="Excel.Chart.8">
                  <p:embed/>
                  <p:pic>
                    <p:nvPicPr>
                      <p:cNvPr id="2050" name="Object 5">
                        <a:extLst>
                          <a:ext uri="{FF2B5EF4-FFF2-40B4-BE49-F238E27FC236}">
                            <a16:creationId xmlns:a16="http://schemas.microsoft.com/office/drawing/2014/main" id="{9C6E8CD3-745C-4C70-944F-625229FE2A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1844675"/>
                        <a:ext cx="7559675"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973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6311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i="1" dirty="0">
                <a:solidFill>
                  <a:srgbClr val="307871"/>
                </a:solidFill>
                <a:latin typeface="Times New Roman" panose="02020603050405020304" pitchFamily="18" charset="0"/>
                <a:cs typeface="Times New Roman" panose="02020603050405020304" pitchFamily="18" charset="0"/>
              </a:rPr>
              <a:t>optimistic time</a:t>
            </a:r>
            <a:r>
              <a:rPr lang="en-US" sz="2200" b="1" dirty="0">
                <a:solidFill>
                  <a:srgbClr val="307871"/>
                </a:solidFill>
                <a:latin typeface="Times New Roman" panose="02020603050405020304" pitchFamily="18" charset="0"/>
                <a:cs typeface="Times New Roman" panose="02020603050405020304" pitchFamily="18" charset="0"/>
              </a:rPr>
              <a:t> (a): the minimum possible time required to accomplish a task, assuming everything proceeds better than is normally expected</a:t>
            </a:r>
          </a:p>
          <a:p>
            <a:r>
              <a:rPr lang="en-US" sz="2200" b="1" i="1" dirty="0">
                <a:solidFill>
                  <a:srgbClr val="307871"/>
                </a:solidFill>
                <a:latin typeface="Times New Roman" panose="02020603050405020304" pitchFamily="18" charset="0"/>
                <a:cs typeface="Times New Roman" panose="02020603050405020304" pitchFamily="18" charset="0"/>
              </a:rPr>
              <a:t>pessimistic time</a:t>
            </a:r>
            <a:r>
              <a:rPr lang="en-US" sz="2200" b="1" dirty="0">
                <a:solidFill>
                  <a:srgbClr val="307871"/>
                </a:solidFill>
                <a:latin typeface="Times New Roman" panose="02020603050405020304" pitchFamily="18" charset="0"/>
                <a:cs typeface="Times New Roman" panose="02020603050405020304" pitchFamily="18" charset="0"/>
              </a:rPr>
              <a:t> (m): the maximum possible time required to accomplish a task, assuming everything goes wrong (but excluding major catastrophes).</a:t>
            </a:r>
          </a:p>
          <a:p>
            <a:r>
              <a:rPr lang="en-US" sz="2200" b="1" i="1" dirty="0">
                <a:solidFill>
                  <a:srgbClr val="307871"/>
                </a:solidFill>
                <a:latin typeface="Times New Roman" panose="02020603050405020304" pitchFamily="18" charset="0"/>
                <a:cs typeface="Times New Roman" panose="02020603050405020304" pitchFamily="18" charset="0"/>
              </a:rPr>
              <a:t>most likely time</a:t>
            </a:r>
            <a:r>
              <a:rPr lang="en-US" sz="2200" b="1" dirty="0">
                <a:solidFill>
                  <a:srgbClr val="307871"/>
                </a:solidFill>
                <a:latin typeface="Times New Roman" panose="02020603050405020304" pitchFamily="18" charset="0"/>
                <a:cs typeface="Times New Roman" panose="02020603050405020304" pitchFamily="18" charset="0"/>
              </a:rPr>
              <a:t> (b): the best estimate of the time required to accomplish a task, assuming everything proceeds as normal.</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400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63112"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PERT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Expected time (T</a:t>
            </a:r>
            <a:r>
              <a:rPr lang="en-US" sz="2200" b="1" baseline="-25000" dirty="0">
                <a:solidFill>
                  <a:srgbClr val="307871"/>
                </a:solidFill>
                <a:latin typeface="Times New Roman" panose="02020603050405020304" pitchFamily="18" charset="0"/>
                <a:cs typeface="Times New Roman" panose="02020603050405020304" pitchFamily="18" charset="0"/>
              </a:rPr>
              <a:t>E</a:t>
            </a:r>
            <a:r>
              <a:rPr lang="en-US" sz="2200" b="1" dirty="0">
                <a:solidFill>
                  <a:srgbClr val="307871"/>
                </a:solidFill>
                <a:latin typeface="Times New Roman" panose="02020603050405020304" pitchFamily="18" charset="0"/>
                <a:cs typeface="Times New Roman" panose="02020603050405020304" pitchFamily="18" charset="0"/>
              </a:rPr>
              <a:t>): the best estimate of the time required to accomplish a task, accounting for the fact that things don't always proceed as normal (the implication being that the expected time is the average time the task would require if the task were repeated on a number of occasions over an extended period of time).</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Standard deviation: </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Calculations: use of expected time for CPM calculations</a:t>
            </a:r>
          </a:p>
          <a:p>
            <a:endParaRPr lang="en-US" sz="2200" b="1"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5">
            <a:extLst>
              <a:ext uri="{FF2B5EF4-FFF2-40B4-BE49-F238E27FC236}">
                <a16:creationId xmlns:a16="http://schemas.microsoft.com/office/drawing/2014/main" id="{4BE9CB4C-1CB5-4CDF-9FFF-6F7ED625884F}"/>
              </a:ext>
            </a:extLst>
          </p:cNvPr>
          <p:cNvGraphicFramePr>
            <a:graphicFrameLocks noChangeAspect="1"/>
          </p:cNvGraphicFramePr>
          <p:nvPr>
            <p:extLst>
              <p:ext uri="{D42A27DB-BD31-4B8C-83A1-F6EECF244321}">
                <p14:modId xmlns:p14="http://schemas.microsoft.com/office/powerpoint/2010/main" val="2271932923"/>
              </p:ext>
            </p:extLst>
          </p:nvPr>
        </p:nvGraphicFramePr>
        <p:xfrm>
          <a:off x="2122611" y="3079376"/>
          <a:ext cx="2665413" cy="887413"/>
        </p:xfrm>
        <a:graphic>
          <a:graphicData uri="http://schemas.openxmlformats.org/presentationml/2006/ole">
            <mc:AlternateContent xmlns:mc="http://schemas.openxmlformats.org/markup-compatibility/2006">
              <mc:Choice xmlns:v="urn:schemas-microsoft-com:vml" Requires="v">
                <p:oleObj spid="_x0000_s3082" name="Rovnice" r:id="rId3" imgW="1257300" imgH="419100" progId="Equation.3">
                  <p:embed/>
                </p:oleObj>
              </mc:Choice>
              <mc:Fallback>
                <p:oleObj name="Rovnice" r:id="rId3" imgW="1257300" imgH="419100" progId="Equation.3">
                  <p:embed/>
                  <p:pic>
                    <p:nvPicPr>
                      <p:cNvPr id="3074" name="Object 5">
                        <a:extLst>
                          <a:ext uri="{FF2B5EF4-FFF2-40B4-BE49-F238E27FC236}">
                            <a16:creationId xmlns:a16="http://schemas.microsoft.com/office/drawing/2014/main" id="{C35082F9-660E-4EA9-B266-79FF528ECF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2611" y="3079376"/>
                        <a:ext cx="2665413" cy="887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7">
            <a:extLst>
              <a:ext uri="{FF2B5EF4-FFF2-40B4-BE49-F238E27FC236}">
                <a16:creationId xmlns:a16="http://schemas.microsoft.com/office/drawing/2014/main" id="{D6B9B205-72D0-4422-8A85-0937A3EEFBC0}"/>
              </a:ext>
            </a:extLst>
          </p:cNvPr>
          <p:cNvGraphicFramePr>
            <a:graphicFrameLocks noChangeAspect="1"/>
          </p:cNvGraphicFramePr>
          <p:nvPr>
            <p:extLst>
              <p:ext uri="{D42A27DB-BD31-4B8C-83A1-F6EECF244321}">
                <p14:modId xmlns:p14="http://schemas.microsoft.com/office/powerpoint/2010/main" val="1181764750"/>
              </p:ext>
            </p:extLst>
          </p:nvPr>
        </p:nvGraphicFramePr>
        <p:xfrm>
          <a:off x="2122611" y="4333761"/>
          <a:ext cx="1757217" cy="887412"/>
        </p:xfrm>
        <a:graphic>
          <a:graphicData uri="http://schemas.openxmlformats.org/presentationml/2006/ole">
            <mc:AlternateContent xmlns:mc="http://schemas.openxmlformats.org/markup-compatibility/2006">
              <mc:Choice xmlns:v="urn:schemas-microsoft-com:vml" Requires="v">
                <p:oleObj spid="_x0000_s3083" name="Rovnice" r:id="rId5" imgW="825500" imgH="419100" progId="Equation.3">
                  <p:embed/>
                </p:oleObj>
              </mc:Choice>
              <mc:Fallback>
                <p:oleObj name="Rovnice" r:id="rId5" imgW="825500" imgH="419100" progId="Equation.3">
                  <p:embed/>
                  <p:pic>
                    <p:nvPicPr>
                      <p:cNvPr id="3075" name="Object 7">
                        <a:extLst>
                          <a:ext uri="{FF2B5EF4-FFF2-40B4-BE49-F238E27FC236}">
                            <a16:creationId xmlns:a16="http://schemas.microsoft.com/office/drawing/2014/main" id="{2F84DA6A-E852-4167-9CEA-1A5BE7F2858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2611" y="4333761"/>
                        <a:ext cx="1757217" cy="887412"/>
                      </a:xfrm>
                      <a:prstGeom prst="rect">
                        <a:avLst/>
                      </a:prstGeom>
                      <a:noFill/>
                    </p:spPr>
                  </p:pic>
                </p:oleObj>
              </mc:Fallback>
            </mc:AlternateContent>
          </a:graphicData>
        </a:graphic>
      </p:graphicFrame>
    </p:spTree>
    <p:extLst>
      <p:ext uri="{BB962C8B-B14F-4D97-AF65-F5344CB8AC3E}">
        <p14:creationId xmlns:p14="http://schemas.microsoft.com/office/powerpoint/2010/main" val="106408071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1344</Words>
  <Application>Microsoft Office PowerPoint</Application>
  <PresentationFormat>Widescreen</PresentationFormat>
  <Paragraphs>168</Paragraphs>
  <Slides>25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2" baseType="lpstr">
      <vt:lpstr>Arial</vt:lpstr>
      <vt:lpstr>Calibri</vt:lpstr>
      <vt:lpstr>Calibri Light</vt:lpstr>
      <vt:lpstr>Times New Roman</vt:lpstr>
      <vt:lpstr>Motiv Office</vt:lpstr>
      <vt:lpstr>Rovnice</vt:lpstr>
      <vt:lpstr>Graf</vt:lpstr>
      <vt:lpstr>Project Management II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 </cp:lastModifiedBy>
  <cp:revision>36</cp:revision>
  <dcterms:created xsi:type="dcterms:W3CDTF">2016-11-25T20:36:16Z</dcterms:created>
  <dcterms:modified xsi:type="dcterms:W3CDTF">2019-12-16T21:25:17Z</dcterms:modified>
</cp:coreProperties>
</file>