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56" r:id="rId3"/>
    <p:sldId id="26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72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28.02.2022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494356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2573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201410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26738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72372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15525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14268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7803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85076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44333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2983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35562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36300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4473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63780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77245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76459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6723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19693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03189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Podnikání </a:t>
            </a:r>
            <a:r>
              <a:rPr lang="cs-CZ" b="1">
                <a:ln w="0"/>
                <a:solidFill>
                  <a:schemeClr val="bg1"/>
                </a:solidFill>
                <a:effectLst>
                  <a:outerShdw blurRad="38100" dist="19050" dir="2700000" algn="tl" rotWithShape="0">
                    <a:schemeClr val="dk1">
                      <a:alpha val="40000"/>
                    </a:schemeClr>
                  </a:outerShdw>
                </a:effectLst>
              </a:rPr>
              <a:t>na Internetu</a:t>
            </a: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Mgr. Petr Suchánek,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107471726"/>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888703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10</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B2B (business to business) </a:t>
            </a:r>
            <a:r>
              <a:rPr lang="cs-CZ" sz="2200" dirty="0">
                <a:solidFill>
                  <a:srgbClr val="000000"/>
                </a:solidFill>
              </a:rPr>
              <a:t>- Obchodování mezi podniky/obchodníky navzájem. Je typický pro distribuční a prodejní sítě, ve kterých mohou mezi sebou komunikovat výrobci, pobočky, distributoři, velkoobchody, dealeři nebo obchodní zástupci.</a:t>
            </a:r>
          </a:p>
          <a:p>
            <a:pPr algn="just"/>
            <a:r>
              <a:rPr lang="cs-CZ" sz="2200" b="1" dirty="0">
                <a:solidFill>
                  <a:srgbClr val="000000"/>
                </a:solidFill>
              </a:rPr>
              <a:t>B2C (business to customer) </a:t>
            </a:r>
            <a:r>
              <a:rPr lang="cs-CZ" sz="2200" dirty="0">
                <a:solidFill>
                  <a:srgbClr val="000000"/>
                </a:solidFill>
              </a:rPr>
              <a:t>- Obchod mezi podniky a běžnými spotřebiteli. Jeho hlavním zaměřením je prodej zboží koncovým zákazníkům – spotřebitelům.</a:t>
            </a:r>
          </a:p>
        </p:txBody>
      </p:sp>
    </p:spTree>
    <p:extLst>
      <p:ext uri="{BB962C8B-B14F-4D97-AF65-F5344CB8AC3E}">
        <p14:creationId xmlns:p14="http://schemas.microsoft.com/office/powerpoint/2010/main" val="140027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11</a:t>
            </a:fld>
            <a:endParaRPr lang="cs-CZ" dirty="0"/>
          </a:p>
        </p:txBody>
      </p:sp>
      <p:sp>
        <p:nvSpPr>
          <p:cNvPr id="8" name="Zástupný symbol pro obsah 2"/>
          <p:cNvSpPr txBox="1">
            <a:spLocks/>
          </p:cNvSpPr>
          <p:nvPr/>
        </p:nvSpPr>
        <p:spPr>
          <a:xfrm>
            <a:off x="251520" y="843558"/>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100" b="1" dirty="0">
                <a:solidFill>
                  <a:srgbClr val="000000"/>
                </a:solidFill>
              </a:rPr>
              <a:t>C2C (customer to customer) - </a:t>
            </a:r>
            <a:r>
              <a:rPr lang="cs-CZ" sz="2100" dirty="0">
                <a:solidFill>
                  <a:srgbClr val="000000"/>
                </a:solidFill>
              </a:rPr>
              <a:t>Obchod mezi dvěma nepodnikateli/spotřebiteli navzájem, např. elektronické aukce. V rámci C2C spotřebitelé prostřednictvím webového rozhraní mezi sebou aktivně prodávají nebo vyměňují zboží nebo informace o něm. Příkladem C2C obchodního vztahu jsou různé online burzy, aukce, výměny zboží apod. </a:t>
            </a:r>
            <a:r>
              <a:rPr lang="cs-CZ" sz="2100" dirty="0" smtClean="0">
                <a:solidFill>
                  <a:srgbClr val="000000"/>
                </a:solidFill>
              </a:rPr>
              <a:t>(aukro.cz, </a:t>
            </a:r>
            <a:r>
              <a:rPr lang="cs-CZ" sz="2100" dirty="0" err="1" smtClean="0">
                <a:solidFill>
                  <a:srgbClr val="000000"/>
                </a:solidFill>
              </a:rPr>
              <a:t>Facebook</a:t>
            </a:r>
            <a:r>
              <a:rPr lang="cs-CZ" sz="2100" dirty="0" smtClean="0">
                <a:solidFill>
                  <a:srgbClr val="000000"/>
                </a:solidFill>
              </a:rPr>
              <a:t> Marketplace).</a:t>
            </a:r>
            <a:endParaRPr lang="cs-CZ" sz="2100" dirty="0">
              <a:solidFill>
                <a:srgbClr val="000000"/>
              </a:solidFill>
            </a:endParaRPr>
          </a:p>
          <a:p>
            <a:pPr algn="just"/>
            <a:r>
              <a:rPr lang="cs-CZ" sz="2100" b="1" dirty="0">
                <a:solidFill>
                  <a:srgbClr val="000000"/>
                </a:solidFill>
              </a:rPr>
              <a:t>C2B (customer to business) - </a:t>
            </a:r>
            <a:r>
              <a:rPr lang="cs-CZ" sz="2100" dirty="0">
                <a:solidFill>
                  <a:srgbClr val="000000"/>
                </a:solidFill>
              </a:rPr>
              <a:t>Obchody, kdy zákazník oslovuje podnikatele, např. definuje zboží a vyzývá obchodníky k podání nabídek. Firmy mohou model C2B podpořit například zřizováním diskusních fór na svých webech nebo svých stránek na sociálních sítích</a:t>
            </a:r>
            <a:r>
              <a:rPr lang="cs-CZ" sz="2100" dirty="0" smtClean="0">
                <a:solidFill>
                  <a:srgbClr val="000000"/>
                </a:solidFill>
              </a:rPr>
              <a:t>. (poptavej.cz)</a:t>
            </a:r>
            <a:endParaRPr lang="cs-CZ" sz="2100" dirty="0">
              <a:solidFill>
                <a:srgbClr val="000000"/>
              </a:solidFill>
            </a:endParaRPr>
          </a:p>
        </p:txBody>
      </p:sp>
    </p:spTree>
    <p:extLst>
      <p:ext uri="{BB962C8B-B14F-4D97-AF65-F5344CB8AC3E}">
        <p14:creationId xmlns:p14="http://schemas.microsoft.com/office/powerpoint/2010/main" val="1280659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12</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B2A, C2A, B2G, C2G (business/customer to </a:t>
            </a:r>
            <a:r>
              <a:rPr lang="cs-CZ" sz="2200" b="1" dirty="0" err="1">
                <a:solidFill>
                  <a:srgbClr val="000000"/>
                </a:solidFill>
              </a:rPr>
              <a:t>administration</a:t>
            </a:r>
            <a:r>
              <a:rPr lang="cs-CZ" sz="2200" b="1" dirty="0">
                <a:solidFill>
                  <a:srgbClr val="000000"/>
                </a:solidFill>
              </a:rPr>
              <a:t>/</a:t>
            </a:r>
            <a:r>
              <a:rPr lang="cs-CZ" sz="2200" b="1" dirty="0" err="1">
                <a:solidFill>
                  <a:srgbClr val="000000"/>
                </a:solidFill>
              </a:rPr>
              <a:t>government</a:t>
            </a:r>
            <a:r>
              <a:rPr lang="cs-CZ" sz="2200" b="1" dirty="0">
                <a:solidFill>
                  <a:srgbClr val="000000"/>
                </a:solidFill>
              </a:rPr>
              <a:t>) - </a:t>
            </a:r>
            <a:r>
              <a:rPr lang="cs-CZ" sz="2200" dirty="0">
                <a:solidFill>
                  <a:srgbClr val="000000"/>
                </a:solidFill>
              </a:rPr>
              <a:t>Vztahy ke státní správě, např. elektronické podání daňového přiznání, nabídka produktů institucím státní správy a také veškerá komunikace s těmito institucemi</a:t>
            </a:r>
            <a:r>
              <a:rPr lang="cs-CZ" sz="2200" dirty="0" smtClean="0">
                <a:solidFill>
                  <a:srgbClr val="000000"/>
                </a:solidFill>
              </a:rPr>
              <a:t>.</a:t>
            </a:r>
          </a:p>
          <a:p>
            <a:pPr algn="just"/>
            <a:r>
              <a:rPr lang="cs-CZ" sz="2200" b="1" dirty="0" smtClean="0">
                <a:solidFill>
                  <a:srgbClr val="000000"/>
                </a:solidFill>
              </a:rPr>
              <a:t>G2C </a:t>
            </a:r>
            <a:r>
              <a:rPr lang="cs-CZ" sz="2200" dirty="0" smtClean="0">
                <a:solidFill>
                  <a:srgbClr val="000000"/>
                </a:solidFill>
              </a:rPr>
              <a:t>– například edalnice.cz</a:t>
            </a:r>
            <a:endParaRPr lang="cs-CZ" sz="2200" b="1" dirty="0" smtClean="0">
              <a:solidFill>
                <a:srgbClr val="000000"/>
              </a:solidFill>
            </a:endParaRPr>
          </a:p>
          <a:p>
            <a:pPr algn="just"/>
            <a:r>
              <a:rPr lang="cs-CZ" sz="2200" b="1" dirty="0" smtClean="0">
                <a:solidFill>
                  <a:srgbClr val="000000"/>
                </a:solidFill>
              </a:rPr>
              <a:t>G2B </a:t>
            </a:r>
            <a:r>
              <a:rPr lang="cs-CZ" sz="2200" b="1" dirty="0">
                <a:solidFill>
                  <a:srgbClr val="000000"/>
                </a:solidFill>
              </a:rPr>
              <a:t>– </a:t>
            </a:r>
            <a:r>
              <a:rPr lang="cs-CZ" sz="2200" dirty="0">
                <a:solidFill>
                  <a:srgbClr val="000000"/>
                </a:solidFill>
              </a:rPr>
              <a:t>například https://skd.nipez.cz/ISVZ/Podpora/ISVZ.aspx</a:t>
            </a:r>
            <a:endParaRPr lang="cs-CZ" sz="2200" dirty="0">
              <a:solidFill>
                <a:srgbClr val="000000"/>
              </a:solidFill>
            </a:endParaRPr>
          </a:p>
        </p:txBody>
      </p:sp>
    </p:spTree>
    <p:extLst>
      <p:ext uri="{BB962C8B-B14F-4D97-AF65-F5344CB8AC3E}">
        <p14:creationId xmlns:p14="http://schemas.microsoft.com/office/powerpoint/2010/main" val="2132024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13</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Podle otevřenosti použitého media</a:t>
            </a:r>
          </a:p>
          <a:p>
            <a:pPr lvl="1" algn="just"/>
            <a:r>
              <a:rPr lang="cs-CZ" sz="2000" b="1" dirty="0">
                <a:solidFill>
                  <a:srgbClr val="000000"/>
                </a:solidFill>
              </a:rPr>
              <a:t>Uzavřené transakce </a:t>
            </a:r>
            <a:r>
              <a:rPr lang="cs-CZ" sz="2000" dirty="0">
                <a:solidFill>
                  <a:srgbClr val="000000"/>
                </a:solidFill>
              </a:rPr>
              <a:t>- Obchod po uzavřených sítích.</a:t>
            </a:r>
          </a:p>
          <a:p>
            <a:pPr lvl="1" algn="just"/>
            <a:r>
              <a:rPr lang="cs-CZ" sz="2000" b="1" dirty="0">
                <a:solidFill>
                  <a:srgbClr val="000000"/>
                </a:solidFill>
              </a:rPr>
              <a:t>Otevřené transakce</a:t>
            </a:r>
            <a:r>
              <a:rPr lang="cs-CZ" sz="2000" dirty="0">
                <a:solidFill>
                  <a:srgbClr val="000000"/>
                </a:solidFill>
              </a:rPr>
              <a:t> - Obchod mezi otevřeným počtem účastníků.</a:t>
            </a:r>
          </a:p>
          <a:p>
            <a:pPr algn="just"/>
            <a:r>
              <a:rPr lang="cs-CZ" sz="2400" dirty="0">
                <a:solidFill>
                  <a:srgbClr val="000000"/>
                </a:solidFill>
              </a:rPr>
              <a:t>Podle způsobů plnění</a:t>
            </a:r>
          </a:p>
          <a:p>
            <a:pPr lvl="1" algn="just"/>
            <a:r>
              <a:rPr lang="cs-CZ" sz="2000" b="1" dirty="0">
                <a:solidFill>
                  <a:srgbClr val="000000"/>
                </a:solidFill>
              </a:rPr>
              <a:t>Přímé e-obchody </a:t>
            </a:r>
            <a:r>
              <a:rPr lang="cs-CZ" sz="2000" dirty="0">
                <a:solidFill>
                  <a:srgbClr val="000000"/>
                </a:solidFill>
              </a:rPr>
              <a:t>- Objednávka, placení i dodávka nehmotných statků se uskutečňuje výhradně prostřednictvím ICT.</a:t>
            </a:r>
          </a:p>
          <a:p>
            <a:pPr lvl="1" algn="just"/>
            <a:r>
              <a:rPr lang="cs-CZ" sz="2000" b="1" dirty="0">
                <a:solidFill>
                  <a:srgbClr val="000000"/>
                </a:solidFill>
              </a:rPr>
              <a:t>Nepřímé e-obchody </a:t>
            </a:r>
            <a:r>
              <a:rPr lang="cs-CZ" sz="2000" dirty="0">
                <a:solidFill>
                  <a:srgbClr val="000000"/>
                </a:solidFill>
              </a:rPr>
              <a:t>- Objednávka, uzavření smlouvy nebo i placení se uskutečňuje prostřednictvím elektronických prostředků, dodávka zboží (může být i platba - dobírkou) se děje tradičními prostředky.</a:t>
            </a:r>
          </a:p>
        </p:txBody>
      </p:sp>
    </p:spTree>
    <p:extLst>
      <p:ext uri="{BB962C8B-B14F-4D97-AF65-F5344CB8AC3E}">
        <p14:creationId xmlns:p14="http://schemas.microsoft.com/office/powerpoint/2010/main" val="3024128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Kvazielektronické 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14</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Nelze ověřit totožnost smluvních stran</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prokázat existenci smluvního vztahu do doby podpisu „papírové“ smlouvy nebo uskutečnění faktického plnění</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prokázat sjednané smluvní podmínky v případě, kdy přijaté plnění nemá požadované vlastnosti</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dostatečně ochránit tajemství přenášených dat.</a:t>
            </a:r>
          </a:p>
        </p:txBody>
      </p:sp>
    </p:spTree>
    <p:extLst>
      <p:ext uri="{BB962C8B-B14F-4D97-AF65-F5344CB8AC3E}">
        <p14:creationId xmlns:p14="http://schemas.microsoft.com/office/powerpoint/2010/main" val="1081261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en-GB" b="1" dirty="0">
                <a:solidFill>
                  <a:srgbClr val="000000"/>
                </a:solidFill>
              </a:rPr>
              <a:t>Plnohodnotn</a:t>
            </a:r>
            <a:r>
              <a:rPr lang="cs-CZ" b="1" dirty="0">
                <a:solidFill>
                  <a:srgbClr val="000000"/>
                </a:solidFill>
              </a:rPr>
              <a:t>é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15</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Ověření totožnosti smluvních stran</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bezpečnosti přenosu osobních dat a dat představujících obchodní tajemství</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provedení platby, zajištění bezpečnosti při provádění platby</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bezpečnosti přenosu poskytnutého plnění, je-li poskytována na dálku (například při prodeji software).</a:t>
            </a:r>
          </a:p>
          <a:p>
            <a:pPr algn="just"/>
            <a:endParaRPr lang="cs-CZ" sz="2200" dirty="0">
              <a:solidFill>
                <a:srgbClr val="000000"/>
              </a:solidFill>
            </a:endParaRPr>
          </a:p>
        </p:txBody>
      </p:sp>
    </p:spTree>
    <p:extLst>
      <p:ext uri="{BB962C8B-B14F-4D97-AF65-F5344CB8AC3E}">
        <p14:creationId xmlns:p14="http://schemas.microsoft.com/office/powerpoint/2010/main" val="573755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Lokální a globální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861550"/>
              </p:ext>
            </p:extLst>
          </p:nvPr>
        </p:nvGraphicFramePr>
        <p:xfrm>
          <a:off x="395536" y="1347615"/>
          <a:ext cx="8136904" cy="2804160"/>
        </p:xfrm>
        <a:graphic>
          <a:graphicData uri="http://schemas.openxmlformats.org/drawingml/2006/table">
            <a:tbl>
              <a:tblPr firstRow="1" firstCol="1" bandRow="1">
                <a:tableStyleId>{5C22544A-7EE6-4342-B048-85BDC9FD1C3A}</a:tableStyleId>
              </a:tblPr>
              <a:tblGrid>
                <a:gridCol w="2927255">
                  <a:extLst>
                    <a:ext uri="{9D8B030D-6E8A-4147-A177-3AD203B41FA5}">
                      <a16:colId xmlns:a16="http://schemas.microsoft.com/office/drawing/2014/main" val="3530038333"/>
                    </a:ext>
                  </a:extLst>
                </a:gridCol>
                <a:gridCol w="5209649">
                  <a:extLst>
                    <a:ext uri="{9D8B030D-6E8A-4147-A177-3AD203B41FA5}">
                      <a16:colId xmlns:a16="http://schemas.microsoft.com/office/drawing/2014/main" val="477779264"/>
                    </a:ext>
                  </a:extLst>
                </a:gridCol>
              </a:tblGrid>
              <a:tr h="341351">
                <a:tc>
                  <a:txBody>
                    <a:bodyPr/>
                    <a:lstStyle/>
                    <a:p>
                      <a:pPr>
                        <a:lnSpc>
                          <a:spcPct val="115000"/>
                        </a:lnSpc>
                        <a:spcAft>
                          <a:spcPts val="0"/>
                        </a:spcAft>
                      </a:pPr>
                      <a:r>
                        <a:rPr lang="cs-CZ" sz="2000" dirty="0">
                          <a:solidFill>
                            <a:srgbClr val="000000"/>
                          </a:solidFill>
                          <a:effectLst/>
                        </a:rPr>
                        <a:t>Kategorie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solidFill>
                            <a:srgbClr val="000000"/>
                          </a:solidFill>
                          <a:effectLst/>
                        </a:rPr>
                        <a:t>Charakteristika</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9901350"/>
                  </a:ext>
                </a:extLst>
              </a:tr>
              <a:tr h="1083473">
                <a:tc>
                  <a:txBody>
                    <a:bodyPr/>
                    <a:lstStyle/>
                    <a:p>
                      <a:pPr>
                        <a:lnSpc>
                          <a:spcPct val="115000"/>
                        </a:lnSpc>
                        <a:spcAft>
                          <a:spcPts val="0"/>
                        </a:spcAft>
                      </a:pPr>
                      <a:r>
                        <a:rPr lang="cs-CZ" sz="2000" dirty="0">
                          <a:solidFill>
                            <a:srgbClr val="000000"/>
                          </a:solidFill>
                          <a:effectLst/>
                        </a:rPr>
                        <a:t>Lokální elektronické obchody</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Obvykle se jedná o nabídku, kterou nemá smysl nabízet globálně (např. rohlíky a mléko, výprodej zeleniny na tržišti, lístky na představení do městského kina, apod.).</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0215822"/>
                  </a:ext>
                </a:extLst>
              </a:tr>
              <a:tr h="712412">
                <a:tc>
                  <a:txBody>
                    <a:bodyPr/>
                    <a:lstStyle/>
                    <a:p>
                      <a:pPr>
                        <a:lnSpc>
                          <a:spcPct val="115000"/>
                        </a:lnSpc>
                        <a:spcAft>
                          <a:spcPts val="0"/>
                        </a:spcAft>
                      </a:pPr>
                      <a:r>
                        <a:rPr lang="cs-CZ" sz="2000">
                          <a:solidFill>
                            <a:srgbClr val="000000"/>
                          </a:solidFill>
                          <a:effectLst/>
                        </a:rPr>
                        <a:t>Globální elektronické obchody</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K fyzickému doručení používají aktuálně dostupnou globální logistickou infrastrukturu. Umožňují vysokou míru specializace.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8270781"/>
                  </a:ext>
                </a:extLst>
              </a:tr>
            </a:tbl>
          </a:graphicData>
        </a:graphic>
      </p:graphicFrame>
    </p:spTree>
    <p:extLst>
      <p:ext uri="{BB962C8B-B14F-4D97-AF65-F5344CB8AC3E}">
        <p14:creationId xmlns:p14="http://schemas.microsoft.com/office/powerpoint/2010/main" val="84334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17</a:t>
            </a:fld>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596930062"/>
              </p:ext>
            </p:extLst>
          </p:nvPr>
        </p:nvGraphicFramePr>
        <p:xfrm>
          <a:off x="251520" y="843558"/>
          <a:ext cx="7632848" cy="3925824"/>
        </p:xfrm>
        <a:graphic>
          <a:graphicData uri="http://schemas.openxmlformats.org/drawingml/2006/table">
            <a:tbl>
              <a:tblPr firstRow="1" firstCol="1" bandRow="1">
                <a:tableStyleId>{5C22544A-7EE6-4342-B048-85BDC9FD1C3A}</a:tableStyleId>
              </a:tblPr>
              <a:tblGrid>
                <a:gridCol w="1371197">
                  <a:extLst>
                    <a:ext uri="{9D8B030D-6E8A-4147-A177-3AD203B41FA5}">
                      <a16:colId xmlns:a16="http://schemas.microsoft.com/office/drawing/2014/main" val="3087814091"/>
                    </a:ext>
                  </a:extLst>
                </a:gridCol>
                <a:gridCol w="6261651">
                  <a:extLst>
                    <a:ext uri="{9D8B030D-6E8A-4147-A177-3AD203B41FA5}">
                      <a16:colId xmlns:a16="http://schemas.microsoft.com/office/drawing/2014/main" val="2934817758"/>
                    </a:ext>
                  </a:extLst>
                </a:gridCol>
              </a:tblGrid>
              <a:tr h="219442">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9867427"/>
                  </a:ext>
                </a:extLst>
              </a:tr>
              <a:tr h="1173610">
                <a:tc>
                  <a:txBody>
                    <a:bodyPr/>
                    <a:lstStyle/>
                    <a:p>
                      <a:pPr indent="180340" algn="just">
                        <a:lnSpc>
                          <a:spcPct val="115000"/>
                        </a:lnSpc>
                        <a:spcBef>
                          <a:spcPts val="1200"/>
                        </a:spcBef>
                        <a:spcAft>
                          <a:spcPts val="0"/>
                        </a:spcAft>
                      </a:pPr>
                      <a:r>
                        <a:rPr lang="en-GB" sz="1600" dirty="0">
                          <a:solidFill>
                            <a:srgbClr val="000000"/>
                          </a:solidFill>
                          <a:effectLst/>
                        </a:rPr>
                        <a:t>E-shop</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Základním prostředkem e-commerce je zavedení elektronické prodejny, tedy jakési virtuální napodobeniny klasického „kamenného“ obchodu. Obchodník zde nabízí své zboží, které prezentuje na svých www stránkách (např. pomocí obrázků výrobku nebo jejich popisem). Zákazník může stránky procházet, vkládat zboží do imaginárního nákupního košíku a následně si vybrané zboží objednat.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8493380"/>
                  </a:ext>
                </a:extLst>
              </a:tr>
              <a:tr h="935068">
                <a:tc>
                  <a:txBody>
                    <a:bodyPr/>
                    <a:lstStyle/>
                    <a:p>
                      <a:pPr indent="180340" algn="just">
                        <a:lnSpc>
                          <a:spcPct val="115000"/>
                        </a:lnSpc>
                        <a:spcBef>
                          <a:spcPts val="1200"/>
                        </a:spcBef>
                        <a:spcAft>
                          <a:spcPts val="0"/>
                        </a:spcAft>
                      </a:pPr>
                      <a:r>
                        <a:rPr lang="en-GB" sz="1600">
                          <a:solidFill>
                            <a:srgbClr val="000000"/>
                          </a:solidFill>
                          <a:effectLst/>
                        </a:rPr>
                        <a:t>E-mall</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Jedná se v podstatě o více elektronických prodejen na jednom místě, tedy o jakýsi virtuální obchodní dům. Obchody jsou zastřešeny jednou společnou značkou a mají společný vstup na internet. Přínosem bývá především společná propagace, ale i záruka kvality</a:t>
                      </a:r>
                      <a:r>
                        <a:rPr lang="cs-CZ" sz="1600" dirty="0" smtClean="0">
                          <a:solidFill>
                            <a:srgbClr val="000000"/>
                          </a:solidFill>
                          <a:effectLst/>
                        </a:rPr>
                        <a: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4755187"/>
                  </a:ext>
                </a:extLst>
              </a:tr>
              <a:tr h="696526">
                <a:tc>
                  <a:txBody>
                    <a:bodyPr/>
                    <a:lstStyle/>
                    <a:p>
                      <a:pPr indent="180340" algn="just">
                        <a:lnSpc>
                          <a:spcPct val="115000"/>
                        </a:lnSpc>
                        <a:spcBef>
                          <a:spcPts val="1200"/>
                        </a:spcBef>
                        <a:spcAft>
                          <a:spcPts val="0"/>
                        </a:spcAft>
                      </a:pPr>
                      <a:r>
                        <a:rPr lang="en-GB" sz="1600">
                          <a:solidFill>
                            <a:srgbClr val="000000"/>
                          </a:solidFill>
                          <a:effectLst/>
                        </a:rPr>
                        <a:t>E-auctions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Aukce prováděny pomocí internetu. Předmět aukce </a:t>
                      </a:r>
                      <a:r>
                        <a:rPr lang="cs-CZ" sz="1600" dirty="0" smtClean="0">
                          <a:solidFill>
                            <a:srgbClr val="000000"/>
                          </a:solidFill>
                          <a:effectLst/>
                        </a:rPr>
                        <a:t>- může být </a:t>
                      </a:r>
                      <a:r>
                        <a:rPr lang="cs-CZ" sz="1600" dirty="0">
                          <a:solidFill>
                            <a:srgbClr val="000000"/>
                          </a:solidFill>
                          <a:effectLst/>
                        </a:rPr>
                        <a:t>netypické ojedinělé zboží, např. umělecký </a:t>
                      </a:r>
                      <a:r>
                        <a:rPr lang="cs-CZ" sz="1600" dirty="0" smtClean="0">
                          <a:solidFill>
                            <a:srgbClr val="000000"/>
                          </a:solidFill>
                          <a:effectLst/>
                        </a:rPr>
                        <a:t>předmět, starožitnost nebo jiné produkty. Aukce – prodejní/nákupní. (www.eaukce.cz)</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509292"/>
                  </a:ext>
                </a:extLst>
              </a:tr>
            </a:tbl>
          </a:graphicData>
        </a:graphic>
      </p:graphicFrame>
    </p:spTree>
    <p:extLst>
      <p:ext uri="{BB962C8B-B14F-4D97-AF65-F5344CB8AC3E}">
        <p14:creationId xmlns:p14="http://schemas.microsoft.com/office/powerpoint/2010/main" val="3143477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18</a:t>
            </a:fld>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242213271"/>
              </p:ext>
            </p:extLst>
          </p:nvPr>
        </p:nvGraphicFramePr>
        <p:xfrm>
          <a:off x="323528" y="1131590"/>
          <a:ext cx="7632848" cy="3645572"/>
        </p:xfrm>
        <a:graphic>
          <a:graphicData uri="http://schemas.openxmlformats.org/drawingml/2006/table">
            <a:tbl>
              <a:tblPr firstRow="1" firstCol="1" bandRow="1">
                <a:tableStyleId>{5C22544A-7EE6-4342-B048-85BDC9FD1C3A}</a:tableStyleId>
              </a:tblPr>
              <a:tblGrid>
                <a:gridCol w="1852633">
                  <a:extLst>
                    <a:ext uri="{9D8B030D-6E8A-4147-A177-3AD203B41FA5}">
                      <a16:colId xmlns:a16="http://schemas.microsoft.com/office/drawing/2014/main" val="1958456983"/>
                    </a:ext>
                  </a:extLst>
                </a:gridCol>
                <a:gridCol w="5780215">
                  <a:extLst>
                    <a:ext uri="{9D8B030D-6E8A-4147-A177-3AD203B41FA5}">
                      <a16:colId xmlns:a16="http://schemas.microsoft.com/office/drawing/2014/main" val="1162365015"/>
                    </a:ext>
                  </a:extLst>
                </a:gridCol>
              </a:tblGrid>
              <a:tr h="280580">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7473012"/>
                  </a:ext>
                </a:extLst>
              </a:tr>
              <a:tr h="890583">
                <a:tc>
                  <a:txBody>
                    <a:bodyPr/>
                    <a:lstStyle/>
                    <a:p>
                      <a:pPr indent="180340" algn="just">
                        <a:lnSpc>
                          <a:spcPct val="115000"/>
                        </a:lnSpc>
                        <a:spcBef>
                          <a:spcPts val="1200"/>
                        </a:spcBef>
                        <a:spcAft>
                          <a:spcPts val="0"/>
                        </a:spcAft>
                      </a:pPr>
                      <a:r>
                        <a:rPr lang="en-GB" sz="1600" dirty="0">
                          <a:solidFill>
                            <a:srgbClr val="000000"/>
                          </a:solidFill>
                          <a:effectLst/>
                        </a:rPr>
                        <a:t>E-procurement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Online nabídky a zprostředkování zboží a služeb, které jsou typické pro velké podniky nebo veřejné instituce. Důvodem pro tuto volbu je především očekávané snížení transakčních nákladů</a:t>
                      </a:r>
                      <a:r>
                        <a:rPr lang="cs-CZ" sz="1600" dirty="0" smtClean="0">
                          <a:solidFill>
                            <a:srgbClr val="000000"/>
                          </a:solidFill>
                          <a:effectLst/>
                        </a:rPr>
                        <a:t>. (https://www.manutan.cz/</a:t>
                      </a:r>
                      <a:r>
                        <a:rPr lang="cs-CZ" sz="1600" dirty="0" err="1" smtClean="0">
                          <a:solidFill>
                            <a:srgbClr val="000000"/>
                          </a:solidFill>
                          <a:effectLst/>
                        </a:rPr>
                        <a:t>cs</a:t>
                      </a:r>
                      <a:r>
                        <a:rPr lang="cs-CZ" sz="1600" dirty="0" smtClean="0">
                          <a:solidFill>
                            <a:srgbClr val="000000"/>
                          </a:solidFill>
                          <a:effectLst/>
                        </a:rPr>
                        <a:t>/</a:t>
                      </a:r>
                      <a:r>
                        <a:rPr lang="cs-CZ" sz="1600" dirty="0" err="1" smtClean="0">
                          <a:solidFill>
                            <a:srgbClr val="000000"/>
                          </a:solidFill>
                          <a:effectLst/>
                        </a:rPr>
                        <a:t>mcz</a:t>
                      </a:r>
                      <a:r>
                        <a:rPr lang="cs-CZ" sz="1600" dirty="0" smtClean="0">
                          <a:solidFill>
                            <a:srgbClr val="000000"/>
                          </a:solidFill>
                          <a:effectLst/>
                        </a:rPr>
                        <a:t>/e-</a:t>
                      </a:r>
                      <a:r>
                        <a:rPr lang="cs-CZ" sz="1600" dirty="0" err="1" smtClean="0">
                          <a:solidFill>
                            <a:srgbClr val="000000"/>
                          </a:solidFill>
                          <a:effectLst/>
                        </a:rPr>
                        <a:t>procurement</a:t>
                      </a:r>
                      <a:r>
                        <a:rPr lang="cs-CZ" sz="1600" dirty="0" smtClean="0">
                          <a:solidFill>
                            <a:srgbClr val="000000"/>
                          </a:solidFill>
                          <a:effectLst/>
                        </a:rPr>
                        <a: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203778"/>
                  </a:ext>
                </a:extLst>
              </a:tr>
              <a:tr h="890583">
                <a:tc>
                  <a:txBody>
                    <a:bodyPr/>
                    <a:lstStyle/>
                    <a:p>
                      <a:pPr indent="180340" algn="just">
                        <a:lnSpc>
                          <a:spcPct val="115000"/>
                        </a:lnSpc>
                        <a:spcBef>
                          <a:spcPts val="1200"/>
                        </a:spcBef>
                        <a:spcAft>
                          <a:spcPts val="0"/>
                        </a:spcAft>
                      </a:pPr>
                      <a:r>
                        <a:rPr lang="en-GB" sz="1600">
                          <a:solidFill>
                            <a:srgbClr val="000000"/>
                          </a:solidFill>
                          <a:effectLst/>
                        </a:rPr>
                        <a:t>E-banking</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Elektronické, neboli přímé, bankovnictví, přineslo sebou obrovské pohodlí a komfort. Klient může svůj účet ovládat přímo ze svého domu, kanceláře nebo kdykoliv prostřednictvím mobilních komunikačních zařízení.</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4566614"/>
                  </a:ext>
                </a:extLst>
              </a:tr>
              <a:tr h="890583">
                <a:tc>
                  <a:txBody>
                    <a:bodyPr/>
                    <a:lstStyle/>
                    <a:p>
                      <a:pPr indent="180340" algn="just">
                        <a:lnSpc>
                          <a:spcPct val="115000"/>
                        </a:lnSpc>
                        <a:spcBef>
                          <a:spcPts val="1200"/>
                        </a:spcBef>
                        <a:spcAft>
                          <a:spcPts val="0"/>
                        </a:spcAft>
                      </a:pPr>
                      <a:r>
                        <a:rPr lang="en-GB" sz="1600">
                          <a:solidFill>
                            <a:srgbClr val="000000"/>
                          </a:solidFill>
                          <a:effectLst/>
                        </a:rPr>
                        <a:t>Virtual communities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Mohou být jako samostatný obchodní model nebo součástí jiného modelu. Je to spojení několika firem se společným zájmem, které si vzájemně vyměňují informace a zkušenosti. Model je založen na příjmech z reklamy a z členských příspěvků.</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1749285"/>
                  </a:ext>
                </a:extLst>
              </a:tr>
            </a:tbl>
          </a:graphicData>
        </a:graphic>
      </p:graphicFrame>
    </p:spTree>
    <p:extLst>
      <p:ext uri="{BB962C8B-B14F-4D97-AF65-F5344CB8AC3E}">
        <p14:creationId xmlns:p14="http://schemas.microsoft.com/office/powerpoint/2010/main" val="285073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Virtuální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19</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3301156205"/>
              </p:ext>
            </p:extLst>
          </p:nvPr>
        </p:nvGraphicFramePr>
        <p:xfrm>
          <a:off x="899592" y="987574"/>
          <a:ext cx="5640627" cy="3384376"/>
        </p:xfrm>
        <a:graphic>
          <a:graphicData uri="http://schemas.openxmlformats.org/presentationml/2006/ole">
            <mc:AlternateContent xmlns:mc="http://schemas.openxmlformats.org/markup-compatibility/2006">
              <mc:Choice xmlns:v="urn:schemas-microsoft-com:vml" Requires="v">
                <p:oleObj spid="_x0000_s11288" name="Visio" r:id="rId4" imgW="4744995" imgH="2867025" progId="Visio.Drawing.11">
                  <p:embed/>
                </p:oleObj>
              </mc:Choice>
              <mc:Fallback>
                <p:oleObj name="Visio" r:id="rId4" imgW="4744995" imgH="2867025"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987574"/>
                        <a:ext cx="5640627" cy="3384376"/>
                      </a:xfrm>
                      <a:prstGeom prst="rect">
                        <a:avLst/>
                      </a:prstGeom>
                      <a:noFill/>
                    </p:spPr>
                  </p:pic>
                </p:oleObj>
              </mc:Fallback>
            </mc:AlternateContent>
          </a:graphicData>
        </a:graphic>
      </p:graphicFrame>
    </p:spTree>
    <p:extLst>
      <p:ext uri="{BB962C8B-B14F-4D97-AF65-F5344CB8AC3E}">
        <p14:creationId xmlns:p14="http://schemas.microsoft.com/office/powerpoint/2010/main" val="58411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Podnikání na Internetu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Přednáška 2</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doc. Mgr. Petr Suchánek,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Fraktální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20</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5" name="Rectangle 2"/>
          <p:cNvSpPr>
            <a:spLocks noChangeArrowheads="1"/>
          </p:cNvSpPr>
          <p:nvPr/>
        </p:nvSpPr>
        <p:spPr bwMode="auto">
          <a:xfrm>
            <a:off x="323527" y="1235593"/>
            <a:ext cx="141726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970799517"/>
              </p:ext>
            </p:extLst>
          </p:nvPr>
        </p:nvGraphicFramePr>
        <p:xfrm>
          <a:off x="323528" y="1235594"/>
          <a:ext cx="7400278" cy="3266650"/>
        </p:xfrm>
        <a:graphic>
          <a:graphicData uri="http://schemas.openxmlformats.org/presentationml/2006/ole">
            <mc:AlternateContent xmlns:mc="http://schemas.openxmlformats.org/markup-compatibility/2006">
              <mc:Choice xmlns:v="urn:schemas-microsoft-com:vml" Requires="v">
                <p:oleObj spid="_x0000_s12312" name="Visio" r:id="rId4" imgW="5470513" imgH="2410531" progId="Visio.Drawing.11">
                  <p:embed/>
                </p:oleObj>
              </mc:Choice>
              <mc:Fallback>
                <p:oleObj name="Visio" r:id="rId4" imgW="5470513" imgH="2410531"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1235594"/>
                        <a:ext cx="7400278" cy="3266650"/>
                      </a:xfrm>
                      <a:prstGeom prst="rect">
                        <a:avLst/>
                      </a:prstGeom>
                      <a:noFill/>
                    </p:spPr>
                  </p:pic>
                </p:oleObj>
              </mc:Fallback>
            </mc:AlternateContent>
          </a:graphicData>
        </a:graphic>
      </p:graphicFrame>
    </p:spTree>
    <p:extLst>
      <p:ext uri="{BB962C8B-B14F-4D97-AF65-F5344CB8AC3E}">
        <p14:creationId xmlns:p14="http://schemas.microsoft.com/office/powerpoint/2010/main" val="80806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Štíhlá firma (</a:t>
            </a:r>
            <a:r>
              <a:rPr lang="cs-CZ" b="1" dirty="0" err="1">
                <a:solidFill>
                  <a:srgbClr val="000000"/>
                </a:solidFill>
              </a:rPr>
              <a:t>Lean</a:t>
            </a:r>
            <a:r>
              <a:rPr lang="cs-CZ" b="1" dirty="0">
                <a:solidFill>
                  <a:srgbClr val="000000"/>
                </a:solidFill>
              </a:rPr>
              <a:t> </a:t>
            </a:r>
            <a:r>
              <a:rPr lang="cs-CZ" b="1" dirty="0" err="1">
                <a:solidFill>
                  <a:srgbClr val="000000"/>
                </a:solidFill>
              </a:rPr>
              <a:t>Company</a:t>
            </a:r>
            <a:r>
              <a:rPr lang="cs-CZ" b="1" dirty="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21</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Poprvé v historii použitý ve firmě Toyota a byl označován jako Toyota </a:t>
            </a:r>
            <a:r>
              <a:rPr lang="cs-CZ" sz="2200" dirty="0" err="1">
                <a:solidFill>
                  <a:srgbClr val="000000"/>
                </a:solidFill>
              </a:rPr>
              <a:t>Production</a:t>
            </a:r>
            <a:r>
              <a:rPr lang="cs-CZ" sz="2200" dirty="0">
                <a:solidFill>
                  <a:srgbClr val="000000"/>
                </a:solidFill>
              </a:rPr>
              <a:t> </a:t>
            </a:r>
            <a:r>
              <a:rPr lang="cs-CZ" sz="2200" dirty="0" err="1">
                <a:solidFill>
                  <a:srgbClr val="000000"/>
                </a:solidFill>
              </a:rPr>
              <a:t>System</a:t>
            </a:r>
            <a:r>
              <a:rPr lang="cs-CZ" sz="2200" dirty="0">
                <a:solidFill>
                  <a:srgbClr val="000000"/>
                </a:solidFill>
              </a:rPr>
              <a:t> (TPS)</a:t>
            </a:r>
            <a:r>
              <a:rPr lang="en-GB" sz="2200" dirty="0">
                <a:solidFill>
                  <a:srgbClr val="000000"/>
                </a:solidFill>
              </a:rPr>
              <a:t>.</a:t>
            </a:r>
            <a:endParaRPr lang="cs-CZ" sz="2200" dirty="0">
              <a:solidFill>
                <a:srgbClr val="000000"/>
              </a:solidFill>
            </a:endParaRPr>
          </a:p>
          <a:p>
            <a:pPr algn="just"/>
            <a:r>
              <a:rPr lang="cs-CZ" sz="2200" dirty="0">
                <a:solidFill>
                  <a:srgbClr val="000000"/>
                </a:solidFill>
              </a:rPr>
              <a:t>Cílem tohoto konceptu bylo a v dnešním pojetí je docílení vysoké kvality a produktivity a minimalizace nákladů na výrobu, zmetkovosti, času výrobních aktivit, času skladování materiálů a produktů, času prodeje a distribuce a nákladů na skladování a distribuci.</a:t>
            </a:r>
            <a:endParaRPr lang="en-GB" sz="2200" dirty="0">
              <a:solidFill>
                <a:srgbClr val="000000"/>
              </a:solidFill>
            </a:endParaRPr>
          </a:p>
          <a:p>
            <a:pPr algn="just"/>
            <a:r>
              <a:rPr lang="en-GB" sz="2200" dirty="0">
                <a:solidFill>
                  <a:srgbClr val="000000"/>
                </a:solidFill>
              </a:rPr>
              <a:t>U</a:t>
            </a:r>
            <a:r>
              <a:rPr lang="cs-CZ" sz="2200" dirty="0">
                <a:solidFill>
                  <a:srgbClr val="000000"/>
                </a:solidFill>
              </a:rPr>
              <a:t>vedené podmínky by měly být splněny s minimálními nároky na počty zaměstnanců, minimálními počty mezičlánků dodavatelského řetězce a urychlení platebních transakcí.</a:t>
            </a:r>
          </a:p>
        </p:txBody>
      </p:sp>
    </p:spTree>
    <p:extLst>
      <p:ext uri="{BB962C8B-B14F-4D97-AF65-F5344CB8AC3E}">
        <p14:creationId xmlns:p14="http://schemas.microsoft.com/office/powerpoint/2010/main" val="1264383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sp>
        <p:nvSpPr>
          <p:cNvPr id="8" name="TextovéPole 1"/>
          <p:cNvSpPr txBox="1"/>
          <p:nvPr/>
        </p:nvSpPr>
        <p:spPr>
          <a:xfrm>
            <a:off x="2915816" y="1879253"/>
            <a:ext cx="3312368" cy="1384995"/>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cs-CZ" sz="2800" b="1" dirty="0">
                <a:solidFill>
                  <a:srgbClr val="000000"/>
                </a:solidFill>
              </a:rPr>
              <a:t>Děkuji za pozornost</a:t>
            </a:r>
          </a:p>
          <a:p>
            <a:pPr algn="ctr"/>
            <a:endParaRPr lang="cs-CZ" sz="2800" b="1" dirty="0">
              <a:solidFill>
                <a:srgbClr val="000000"/>
              </a:solidFill>
            </a:endParaRPr>
          </a:p>
          <a:p>
            <a:pPr algn="ctr"/>
            <a:r>
              <a:rPr lang="cs-CZ" sz="2800" b="1" dirty="0">
                <a:solidFill>
                  <a:srgbClr val="000000"/>
                </a:solidFill>
              </a:rPr>
              <a:t>Otázky?</a:t>
            </a:r>
          </a:p>
        </p:txBody>
      </p:sp>
    </p:spTree>
    <p:extLst>
      <p:ext uri="{BB962C8B-B14F-4D97-AF65-F5344CB8AC3E}">
        <p14:creationId xmlns:p14="http://schemas.microsoft.com/office/powerpoint/2010/main" val="95483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12068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395536" y="1059582"/>
            <a:ext cx="82809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Definice elektronického podnikání dle </a:t>
            </a:r>
            <a:r>
              <a:rPr lang="cs-CZ" sz="2200" dirty="0" smtClean="0">
                <a:solidFill>
                  <a:srgbClr val="000000"/>
                </a:solidFill>
              </a:rPr>
              <a:t>ISO/IEC</a:t>
            </a:r>
            <a:r>
              <a:rPr lang="cs-CZ" sz="2200" dirty="0">
                <a:solidFill>
                  <a:srgbClr val="000000"/>
                </a:solidFill>
              </a:rPr>
              <a:t>, resp. ČSNI (Český normalizační institut) říká, že:</a:t>
            </a:r>
          </a:p>
          <a:p>
            <a:pPr marL="457200" lvl="1" indent="0" algn="ctr">
              <a:buNone/>
            </a:pPr>
            <a:r>
              <a:rPr lang="cs-CZ" sz="1800" b="1" dirty="0">
                <a:solidFill>
                  <a:srgbClr val="000000"/>
                </a:solidFill>
              </a:rPr>
              <a:t>Elektronickým podnikáním rozumíme sérii procesů majících jasně srozumitelný účel, zahrnujících více než jednu organizaci, realizovaných prostřednictvím výměny in-formací a řízených směrem k vzájemně odsouhlaseným cílům, které probíhají během </a:t>
            </a:r>
            <a:r>
              <a:rPr lang="cs-CZ" sz="1800" b="1" dirty="0" smtClean="0">
                <a:solidFill>
                  <a:srgbClr val="000000"/>
                </a:solidFill>
              </a:rPr>
              <a:t>daného </a:t>
            </a:r>
            <a:r>
              <a:rPr lang="cs-CZ" sz="1800" b="1" dirty="0">
                <a:solidFill>
                  <a:srgbClr val="000000"/>
                </a:solidFill>
              </a:rPr>
              <a:t>časového intervalu.</a:t>
            </a:r>
          </a:p>
          <a:p>
            <a:pPr marL="0" indent="0">
              <a:buNone/>
            </a:pPr>
            <a:endParaRPr lang="cs-CZ" sz="2200" dirty="0">
              <a:solidFill>
                <a:srgbClr val="000000"/>
              </a:solidFill>
            </a:endParaRPr>
          </a:p>
          <a:p>
            <a:r>
              <a:rPr lang="cs-CZ" sz="2200" dirty="0">
                <a:solidFill>
                  <a:srgbClr val="000000"/>
                </a:solidFill>
              </a:rPr>
              <a:t>Ve vztahu k ICT můžeme elektronické podnikání definovat jako:</a:t>
            </a:r>
          </a:p>
          <a:p>
            <a:pPr marL="457200" lvl="1" indent="0" algn="ctr">
              <a:buNone/>
            </a:pPr>
            <a:r>
              <a:rPr lang="cs-CZ" sz="1800" b="1" dirty="0">
                <a:solidFill>
                  <a:srgbClr val="000000"/>
                </a:solidFill>
              </a:rPr>
              <a:t>Elektronické podnikání (e-business) znamená využití ICT a Internetu ke zvýšení efektivity vztahů mezi podniky, zákazníky, dodavateli, finančními institucemi nebo veřejnou správou.</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89875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podnikání - je umožněno nástupem digitální ekonomiky.</a:t>
            </a:r>
          </a:p>
          <a:p>
            <a:pPr algn="just"/>
            <a:r>
              <a:rPr lang="cs-CZ" sz="2200" dirty="0">
                <a:solidFill>
                  <a:srgbClr val="000000"/>
                </a:solidFill>
              </a:rPr>
              <a:t>Představuje celou škálu:</a:t>
            </a:r>
          </a:p>
          <a:p>
            <a:pPr lvl="1" algn="just"/>
            <a:r>
              <a:rPr lang="cs-CZ" sz="1800" dirty="0">
                <a:solidFill>
                  <a:srgbClr val="000000"/>
                </a:solidFill>
              </a:rPr>
              <a:t>výrobků</a:t>
            </a:r>
            <a:r>
              <a:rPr lang="en-GB" sz="1800" dirty="0">
                <a:solidFill>
                  <a:srgbClr val="000000"/>
                </a:solidFill>
              </a:rPr>
              <a:t>;</a:t>
            </a:r>
          </a:p>
          <a:p>
            <a:pPr lvl="1" algn="just"/>
            <a:r>
              <a:rPr lang="cs-CZ" sz="1800" dirty="0">
                <a:solidFill>
                  <a:srgbClr val="000000"/>
                </a:solidFill>
              </a:rPr>
              <a:t>služeb</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"nových" podnikových procesů.</a:t>
            </a:r>
          </a:p>
          <a:p>
            <a:pPr algn="just"/>
            <a:r>
              <a:rPr lang="cs-CZ" sz="2200" dirty="0">
                <a:solidFill>
                  <a:srgbClr val="000000"/>
                </a:solidFill>
              </a:rPr>
              <a:t>Společným jmenovatelem všech činností v rámci e-business je využití aplikací elektronických komunikačních kanálů, zejména pak Internetu.</a:t>
            </a:r>
          </a:p>
          <a:p>
            <a:pPr algn="just"/>
            <a:r>
              <a:rPr lang="cs-CZ" sz="2200" dirty="0">
                <a:solidFill>
                  <a:srgbClr val="000000"/>
                </a:solidFill>
              </a:rPr>
              <a:t>Do oblasti digitální ekonomiky potažmo e-business se řadí činnosti, které se svojí funkcí často vzájemně doplňují či překrývají a pro jejichž označení se zavedla předpona e-.</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90857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6805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Do e-business se mimo jiné řadí</a:t>
            </a:r>
          </a:p>
          <a:p>
            <a:pPr lvl="1" algn="just"/>
            <a:r>
              <a:rPr lang="cs-CZ" sz="1800" dirty="0">
                <a:solidFill>
                  <a:srgbClr val="000000"/>
                </a:solidFill>
              </a:rPr>
              <a:t>e-business (elektronické podnikání)</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e-commerce (elektronický obchod)</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procurement</a:t>
            </a:r>
            <a:r>
              <a:rPr lang="cs-CZ" sz="1800" dirty="0">
                <a:solidFill>
                  <a:srgbClr val="000000"/>
                </a:solidFill>
              </a:rPr>
              <a:t> (elektronický nákup)</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e-marketing (elektronický marketing)</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banking</a:t>
            </a:r>
            <a:r>
              <a:rPr lang="cs-CZ" sz="1800" dirty="0">
                <a:solidFill>
                  <a:srgbClr val="000000"/>
                </a:solidFill>
              </a:rPr>
              <a:t> (elektronické bankovnictví)</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services</a:t>
            </a:r>
            <a:r>
              <a:rPr lang="cs-CZ" sz="1800" dirty="0">
                <a:solidFill>
                  <a:srgbClr val="000000"/>
                </a:solidFill>
              </a:rPr>
              <a:t> (elektronické služby)</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learning</a:t>
            </a:r>
            <a:r>
              <a:rPr lang="cs-CZ" sz="1800" dirty="0">
                <a:solidFill>
                  <a:srgbClr val="000000"/>
                </a:solidFill>
              </a:rPr>
              <a:t> (elektronická výuka)</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marketplace</a:t>
            </a:r>
            <a:r>
              <a:rPr lang="cs-CZ" sz="1800" dirty="0">
                <a:solidFill>
                  <a:srgbClr val="000000"/>
                </a:solidFill>
              </a:rPr>
              <a:t> (elektronické tržiště)</a:t>
            </a:r>
            <a:r>
              <a:rPr lang="en-GB" sz="1800" dirty="0">
                <a:solidFill>
                  <a:srgbClr val="000000"/>
                </a:solidFill>
              </a:rPr>
              <a:t>;</a:t>
            </a:r>
            <a:endParaRPr lang="cs-CZ" sz="18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5</a:t>
            </a:fld>
            <a:endParaRPr lang="cs-CZ" dirty="0"/>
          </a:p>
        </p:txBody>
      </p:sp>
      <p:sp>
        <p:nvSpPr>
          <p:cNvPr id="7" name="Zástupný symbol pro obsah 2"/>
          <p:cNvSpPr txBox="1">
            <a:spLocks/>
          </p:cNvSpPr>
          <p:nvPr/>
        </p:nvSpPr>
        <p:spPr>
          <a:xfrm>
            <a:off x="4355976" y="987574"/>
            <a:ext cx="432048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endParaRPr lang="cs-CZ" sz="1800" dirty="0">
              <a:solidFill>
                <a:srgbClr val="000000"/>
              </a:solidFill>
            </a:endParaRPr>
          </a:p>
          <a:p>
            <a:pPr lvl="1" algn="just"/>
            <a:r>
              <a:rPr lang="cs-CZ" sz="1800" dirty="0">
                <a:solidFill>
                  <a:srgbClr val="000000"/>
                </a:solidFill>
              </a:rPr>
              <a:t>CRM - Customer Relationship Management (řízení vztahu se zákazníky)</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SCM - Supply Chain Management (řízení dodavatelských řetězců)</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některé další aplikace </a:t>
            </a:r>
            <a:r>
              <a:rPr lang="cs-CZ" sz="1800" dirty="0" smtClean="0">
                <a:solidFill>
                  <a:srgbClr val="000000"/>
                </a:solidFill>
              </a:rPr>
              <a:t>Internetu </a:t>
            </a:r>
            <a:r>
              <a:rPr lang="cs-CZ" sz="1800" dirty="0">
                <a:solidFill>
                  <a:srgbClr val="000000"/>
                </a:solidFill>
              </a:rPr>
              <a:t>jako e-outsourcing (elektronické poskytování aplikací IS/IT přes Internet tzv. </a:t>
            </a:r>
            <a:r>
              <a:rPr lang="cs-CZ" sz="1800" dirty="0" err="1">
                <a:solidFill>
                  <a:srgbClr val="000000"/>
                </a:solidFill>
              </a:rPr>
              <a:t>Application</a:t>
            </a:r>
            <a:r>
              <a:rPr lang="cs-CZ" sz="1800" dirty="0">
                <a:solidFill>
                  <a:srgbClr val="000000"/>
                </a:solidFill>
              </a:rPr>
              <a:t> </a:t>
            </a:r>
            <a:r>
              <a:rPr lang="cs-CZ" sz="1800" dirty="0" err="1">
                <a:solidFill>
                  <a:srgbClr val="000000"/>
                </a:solidFill>
              </a:rPr>
              <a:t>Service</a:t>
            </a:r>
            <a:r>
              <a:rPr lang="cs-CZ" sz="1800" dirty="0">
                <a:solidFill>
                  <a:srgbClr val="000000"/>
                </a:solidFill>
              </a:rPr>
              <a:t> </a:t>
            </a:r>
            <a:r>
              <a:rPr lang="cs-CZ" sz="1800" dirty="0" err="1">
                <a:solidFill>
                  <a:srgbClr val="000000"/>
                </a:solidFill>
              </a:rPr>
              <a:t>Providing</a:t>
            </a:r>
            <a:r>
              <a:rPr lang="cs-CZ" sz="1800" dirty="0">
                <a:solidFill>
                  <a:srgbClr val="000000"/>
                </a:solidFill>
              </a:rPr>
              <a:t>)</a:t>
            </a:r>
            <a:r>
              <a:rPr lang="en-GB" sz="1800" dirty="0">
                <a:solidFill>
                  <a:srgbClr val="000000"/>
                </a:solidFill>
              </a:rPr>
              <a:t> </a:t>
            </a:r>
            <a:r>
              <a:rPr lang="cs-CZ" sz="1800" dirty="0">
                <a:solidFill>
                  <a:srgbClr val="000000"/>
                </a:solidFill>
              </a:rPr>
              <a:t>a další.</a:t>
            </a:r>
          </a:p>
          <a:p>
            <a:pPr algn="just"/>
            <a:endParaRPr lang="cs-CZ" sz="2200" dirty="0">
              <a:solidFill>
                <a:srgbClr val="000000"/>
              </a:solidFill>
            </a:endParaRPr>
          </a:p>
        </p:txBody>
      </p:sp>
    </p:spTree>
    <p:extLst>
      <p:ext uri="{BB962C8B-B14F-4D97-AF65-F5344CB8AC3E}">
        <p14:creationId xmlns:p14="http://schemas.microsoft.com/office/powerpoint/2010/main" val="427378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Na úrovni podniku do e-business náleží:</a:t>
            </a:r>
          </a:p>
          <a:p>
            <a:pPr marL="0" indent="0" algn="just">
              <a:buNone/>
            </a:pPr>
            <a:r>
              <a:rPr lang="cs-CZ" sz="2200" dirty="0">
                <a:solidFill>
                  <a:srgbClr val="000000"/>
                </a:solidFill>
              </a:rPr>
              <a:t> </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16971703"/>
              </p:ext>
            </p:extLst>
          </p:nvPr>
        </p:nvGraphicFramePr>
        <p:xfrm>
          <a:off x="467544" y="1491638"/>
          <a:ext cx="7272808" cy="3096336"/>
        </p:xfrm>
        <a:graphic>
          <a:graphicData uri="http://schemas.openxmlformats.org/drawingml/2006/table">
            <a:tbl>
              <a:tblPr firstRow="1" firstCol="1" bandRow="1">
                <a:tableStyleId>{5C22544A-7EE6-4342-B048-85BDC9FD1C3A}</a:tableStyleId>
              </a:tblPr>
              <a:tblGrid>
                <a:gridCol w="3476938">
                  <a:extLst>
                    <a:ext uri="{9D8B030D-6E8A-4147-A177-3AD203B41FA5}">
                      <a16:colId xmlns:a16="http://schemas.microsoft.com/office/drawing/2014/main" val="134021462"/>
                    </a:ext>
                  </a:extLst>
                </a:gridCol>
                <a:gridCol w="3795870">
                  <a:extLst>
                    <a:ext uri="{9D8B030D-6E8A-4147-A177-3AD203B41FA5}">
                      <a16:colId xmlns:a16="http://schemas.microsoft.com/office/drawing/2014/main" val="3577434721"/>
                    </a:ext>
                  </a:extLst>
                </a:gridCol>
              </a:tblGrid>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vztahů se zákazníky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lidských zdrojů</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021049753"/>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Marketing</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vztahů s obchodními partnery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4658773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Prodej</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Finanční management</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4240154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objednávek</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3221097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Platby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681373337"/>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Fakturace</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produktů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968578562"/>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Balení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Výroba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6689645"/>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Doprava</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výroby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9062905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Skladování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zdrojů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76535846"/>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Poprodejní servis</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know-how</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045729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Komunikační nástroje</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Vrcholové řízení (Top Management)</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0728932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Informační systémy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Legislativa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7710659"/>
                  </a:ext>
                </a:extLst>
              </a:tr>
            </a:tbl>
          </a:graphicData>
        </a:graphic>
      </p:graphicFrame>
    </p:spTree>
    <p:extLst>
      <p:ext uri="{BB962C8B-B14F-4D97-AF65-F5344CB8AC3E}">
        <p14:creationId xmlns:p14="http://schemas.microsoft.com/office/powerpoint/2010/main" val="332167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Definice elektronického obchodování dle  </a:t>
            </a:r>
            <a:r>
              <a:rPr lang="cs-CZ" sz="2200" dirty="0" smtClean="0">
                <a:solidFill>
                  <a:srgbClr val="000000"/>
                </a:solidFill>
              </a:rPr>
              <a:t>ISO/IEC, </a:t>
            </a:r>
            <a:r>
              <a:rPr lang="cs-CZ" sz="2200" dirty="0">
                <a:solidFill>
                  <a:srgbClr val="000000"/>
                </a:solidFill>
              </a:rPr>
              <a:t>resp. ČSNI:</a:t>
            </a:r>
          </a:p>
          <a:p>
            <a:pPr marL="457200" lvl="1" indent="0" algn="ctr">
              <a:spcBef>
                <a:spcPts val="2400"/>
              </a:spcBef>
              <a:buNone/>
            </a:pPr>
            <a:r>
              <a:rPr lang="cs-CZ" sz="1800" b="1" dirty="0">
                <a:solidFill>
                  <a:srgbClr val="000000"/>
                </a:solidFill>
              </a:rPr>
              <a:t>Elektronickým obchodováním rozumíme sérii procesů spojených s průběhem </a:t>
            </a:r>
            <a:r>
              <a:rPr lang="cs-CZ" sz="1800" b="1" dirty="0" smtClean="0">
                <a:solidFill>
                  <a:srgbClr val="000000"/>
                </a:solidFill>
              </a:rPr>
              <a:t>obchodních </a:t>
            </a:r>
            <a:r>
              <a:rPr lang="cs-CZ" sz="1800" b="1" dirty="0">
                <a:solidFill>
                  <a:srgbClr val="000000"/>
                </a:solidFill>
              </a:rPr>
              <a:t>transakcí, zahrnujících dva a více účastníků majících společný cíl uzavřít obchod, realizovaných elektronickými prostředky a probíhajících po určitý časový okamžik.</a:t>
            </a:r>
          </a:p>
          <a:p>
            <a:pPr marL="0" indent="0" algn="just">
              <a:buNone/>
            </a:pPr>
            <a:endParaRPr lang="cs-CZ" sz="2200" dirty="0">
              <a:solidFill>
                <a:srgbClr val="000000"/>
              </a:solidFill>
            </a:endParaRPr>
          </a:p>
          <a:p>
            <a:pPr algn="just"/>
            <a:r>
              <a:rPr lang="cs-CZ" sz="2200" dirty="0">
                <a:solidFill>
                  <a:srgbClr val="000000"/>
                </a:solidFill>
              </a:rPr>
              <a:t>Ve vztahu k ICT lze elektronické obchodování definovat jako:</a:t>
            </a:r>
          </a:p>
          <a:p>
            <a:pPr marL="457200" lvl="1" indent="0" algn="ctr">
              <a:spcBef>
                <a:spcPts val="1800"/>
              </a:spcBef>
              <a:buNone/>
            </a:pPr>
            <a:r>
              <a:rPr lang="cs-CZ" sz="1800" b="1" dirty="0">
                <a:solidFill>
                  <a:srgbClr val="000000"/>
                </a:solidFill>
              </a:rPr>
              <a:t>Elektronický obchod je obchodem, při kterém komunikace mezi jeho účastníky probíhá zčásti nebo zcela pomocí ICT.</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8761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35292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obchodování je podmnožinou elektronického podnikání.</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8</a:t>
            </a:fld>
            <a:endParaRPr lang="cs-CZ" dirty="0"/>
          </a:p>
        </p:txBody>
      </p:sp>
      <p:sp>
        <p:nvSpPr>
          <p:cNvPr id="2" name="Rectangle 2"/>
          <p:cNvSpPr>
            <a:spLocks noChangeArrowheads="1"/>
          </p:cNvSpPr>
          <p:nvPr/>
        </p:nvSpPr>
        <p:spPr bwMode="auto">
          <a:xfrm>
            <a:off x="1259632" y="1625426"/>
            <a:ext cx="1265283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461201874"/>
              </p:ext>
            </p:extLst>
          </p:nvPr>
        </p:nvGraphicFramePr>
        <p:xfrm>
          <a:off x="1259631" y="1625427"/>
          <a:ext cx="6174263" cy="2894186"/>
        </p:xfrm>
        <a:graphic>
          <a:graphicData uri="http://schemas.openxmlformats.org/presentationml/2006/ole">
            <mc:AlternateContent xmlns:mc="http://schemas.openxmlformats.org/markup-compatibility/2006">
              <mc:Choice xmlns:v="urn:schemas-microsoft-com:vml" Requires="v">
                <p:oleObj spid="_x0000_s1050" name="Visio" r:id="rId4" imgW="6334617" imgH="2955587" progId="Visio.Drawing.11">
                  <p:embed/>
                </p:oleObj>
              </mc:Choice>
              <mc:Fallback>
                <p:oleObj name="Visio" r:id="rId4" imgW="6334617" imgH="2955587"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1" y="1625427"/>
                        <a:ext cx="6174263" cy="2894186"/>
                      </a:xfrm>
                      <a:prstGeom prst="rect">
                        <a:avLst/>
                      </a:prstGeom>
                      <a:noFill/>
                    </p:spPr>
                  </p:pic>
                </p:oleObj>
              </mc:Fallback>
            </mc:AlternateContent>
          </a:graphicData>
        </a:graphic>
      </p:graphicFrame>
    </p:spTree>
    <p:extLst>
      <p:ext uri="{BB962C8B-B14F-4D97-AF65-F5344CB8AC3E}">
        <p14:creationId xmlns:p14="http://schemas.microsoft.com/office/powerpoint/2010/main" val="168922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 </a:t>
            </a:r>
            <a:r>
              <a:rPr lang="en-GB" b="1" dirty="0">
                <a:solidFill>
                  <a:srgbClr val="000000"/>
                </a:solidFill>
              </a:rPr>
              <a:t>&amp;</a:t>
            </a:r>
            <a:r>
              <a:rPr lang="cs-CZ" b="1" dirty="0">
                <a:solidFill>
                  <a:srgbClr val="000000"/>
                </a:solidFill>
              </a:rPr>
              <a:t>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obchodování tedy obsahuje veškeré činnosti vázané k prodeji zboží koncovým spotřebitelům:</a:t>
            </a:r>
          </a:p>
          <a:p>
            <a:pPr lvl="1" algn="just"/>
            <a:r>
              <a:rPr lang="cs-CZ" sz="1900" dirty="0">
                <a:solidFill>
                  <a:srgbClr val="000000"/>
                </a:solidFill>
              </a:rPr>
              <a:t>reklama</a:t>
            </a:r>
            <a:r>
              <a:rPr lang="en-GB" sz="1900" dirty="0">
                <a:solidFill>
                  <a:srgbClr val="000000"/>
                </a:solidFill>
              </a:rPr>
              <a:t>;</a:t>
            </a:r>
          </a:p>
          <a:p>
            <a:pPr lvl="1" algn="just"/>
            <a:r>
              <a:rPr lang="cs-CZ" sz="1900" dirty="0">
                <a:solidFill>
                  <a:srgbClr val="000000"/>
                </a:solidFill>
              </a:rPr>
              <a:t>marketing</a:t>
            </a:r>
            <a:r>
              <a:rPr lang="en-GB" sz="1900" dirty="0">
                <a:solidFill>
                  <a:srgbClr val="000000"/>
                </a:solidFill>
              </a:rPr>
              <a:t>;</a:t>
            </a:r>
          </a:p>
          <a:p>
            <a:pPr lvl="1" algn="just"/>
            <a:r>
              <a:rPr lang="cs-CZ" sz="1900" dirty="0">
                <a:solidFill>
                  <a:srgbClr val="000000"/>
                </a:solidFill>
              </a:rPr>
              <a:t>vlastní prodej</a:t>
            </a:r>
            <a:r>
              <a:rPr lang="en-GB" sz="1900" dirty="0">
                <a:solidFill>
                  <a:srgbClr val="000000"/>
                </a:solidFill>
              </a:rPr>
              <a:t>;</a:t>
            </a:r>
          </a:p>
          <a:p>
            <a:pPr lvl="1" algn="just"/>
            <a:r>
              <a:rPr lang="cs-CZ" sz="1900" dirty="0">
                <a:solidFill>
                  <a:srgbClr val="000000"/>
                </a:solidFill>
              </a:rPr>
              <a:t>dodávka</a:t>
            </a:r>
            <a:r>
              <a:rPr lang="en-GB" sz="1900" dirty="0">
                <a:solidFill>
                  <a:srgbClr val="000000"/>
                </a:solidFill>
              </a:rPr>
              <a:t>;</a:t>
            </a:r>
          </a:p>
          <a:p>
            <a:pPr lvl="1" algn="just"/>
            <a:r>
              <a:rPr lang="cs-CZ" sz="1900" dirty="0">
                <a:solidFill>
                  <a:srgbClr val="000000"/>
                </a:solidFill>
              </a:rPr>
              <a:t>platba</a:t>
            </a:r>
            <a:r>
              <a:rPr lang="en-GB" sz="1900" dirty="0">
                <a:solidFill>
                  <a:srgbClr val="000000"/>
                </a:solidFill>
              </a:rPr>
              <a:t>.</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9</a:t>
            </a:fld>
            <a:endParaRPr lang="cs-CZ" dirty="0"/>
          </a:p>
        </p:txBody>
      </p:sp>
      <p:sp>
        <p:nvSpPr>
          <p:cNvPr id="7" name="Zástupný symbol pro obsah 2"/>
          <p:cNvSpPr txBox="1">
            <a:spLocks/>
          </p:cNvSpPr>
          <p:nvPr/>
        </p:nvSpPr>
        <p:spPr>
          <a:xfrm>
            <a:off x="4355976"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solidFill>
                  <a:srgbClr val="000000"/>
                </a:solidFill>
              </a:rPr>
              <a:t>E</a:t>
            </a:r>
            <a:r>
              <a:rPr lang="cs-CZ" sz="2200" dirty="0">
                <a:solidFill>
                  <a:srgbClr val="000000"/>
                </a:solidFill>
              </a:rPr>
              <a:t>lektronické podnikání obsahuje navíc oproti obchodování:</a:t>
            </a:r>
          </a:p>
          <a:p>
            <a:pPr lvl="1" algn="just"/>
            <a:r>
              <a:rPr lang="cs-CZ" sz="1900" dirty="0">
                <a:solidFill>
                  <a:srgbClr val="000000"/>
                </a:solidFill>
              </a:rPr>
              <a:t>výzkum</a:t>
            </a:r>
            <a:r>
              <a:rPr lang="en-GB" sz="1900" dirty="0">
                <a:solidFill>
                  <a:srgbClr val="000000"/>
                </a:solidFill>
              </a:rPr>
              <a:t>;</a:t>
            </a:r>
          </a:p>
          <a:p>
            <a:pPr lvl="1" algn="just"/>
            <a:r>
              <a:rPr lang="cs-CZ" sz="1900" dirty="0">
                <a:solidFill>
                  <a:srgbClr val="000000"/>
                </a:solidFill>
              </a:rPr>
              <a:t>vývoj</a:t>
            </a:r>
            <a:r>
              <a:rPr lang="en-GB" sz="1900" dirty="0">
                <a:solidFill>
                  <a:srgbClr val="000000"/>
                </a:solidFill>
              </a:rPr>
              <a:t>;</a:t>
            </a:r>
          </a:p>
          <a:p>
            <a:pPr lvl="1" algn="just"/>
            <a:r>
              <a:rPr lang="cs-CZ" sz="1900" dirty="0">
                <a:solidFill>
                  <a:srgbClr val="000000"/>
                </a:solidFill>
              </a:rPr>
              <a:t>výrobu</a:t>
            </a:r>
            <a:r>
              <a:rPr lang="en-GB" sz="1900" dirty="0">
                <a:solidFill>
                  <a:srgbClr val="000000"/>
                </a:solidFill>
              </a:rPr>
              <a:t>;</a:t>
            </a:r>
          </a:p>
          <a:p>
            <a:pPr lvl="1" algn="just"/>
            <a:r>
              <a:rPr lang="cs-CZ" sz="1900" dirty="0">
                <a:solidFill>
                  <a:srgbClr val="000000"/>
                </a:solidFill>
              </a:rPr>
              <a:t>zásobování materiálem a díly</a:t>
            </a:r>
            <a:r>
              <a:rPr lang="en-GB" sz="1900" dirty="0">
                <a:solidFill>
                  <a:srgbClr val="000000"/>
                </a:solidFill>
              </a:rPr>
              <a:t>;</a:t>
            </a:r>
          </a:p>
          <a:p>
            <a:pPr lvl="1" algn="just"/>
            <a:r>
              <a:rPr lang="cs-CZ" sz="1900" dirty="0">
                <a:solidFill>
                  <a:srgbClr val="000000"/>
                </a:solidFill>
              </a:rPr>
              <a:t>logistiku</a:t>
            </a:r>
            <a:r>
              <a:rPr lang="en-GB" sz="1900" dirty="0">
                <a:solidFill>
                  <a:srgbClr val="000000"/>
                </a:solidFill>
              </a:rPr>
              <a:t>;</a:t>
            </a:r>
          </a:p>
          <a:p>
            <a:pPr lvl="1" algn="just"/>
            <a:r>
              <a:rPr lang="cs-CZ" sz="1900" dirty="0">
                <a:solidFill>
                  <a:srgbClr val="000000"/>
                </a:solidFill>
              </a:rPr>
              <a:t>administrativ</a:t>
            </a:r>
            <a:r>
              <a:rPr lang="en-GB" sz="1900" dirty="0">
                <a:solidFill>
                  <a:srgbClr val="000000"/>
                </a:solidFill>
              </a:rPr>
              <a:t>u;</a:t>
            </a:r>
          </a:p>
          <a:p>
            <a:pPr lvl="1" algn="just"/>
            <a:r>
              <a:rPr lang="cs-CZ" sz="1900" dirty="0">
                <a:solidFill>
                  <a:srgbClr val="000000"/>
                </a:solidFill>
              </a:rPr>
              <a:t>vedeni účetnictví</a:t>
            </a:r>
            <a:r>
              <a:rPr lang="en-GB" sz="1900" dirty="0">
                <a:solidFill>
                  <a:srgbClr val="000000"/>
                </a:solidFill>
              </a:rPr>
              <a:t>;</a:t>
            </a:r>
            <a:endParaRPr lang="cs-CZ" sz="1900" dirty="0">
              <a:solidFill>
                <a:srgbClr val="000000"/>
              </a:solidFill>
            </a:endParaRPr>
          </a:p>
          <a:p>
            <a:pPr lvl="1" algn="just"/>
            <a:r>
              <a:rPr lang="cs-CZ" sz="1900" dirty="0">
                <a:solidFill>
                  <a:srgbClr val="000000"/>
                </a:solidFill>
              </a:rPr>
              <a:t>finanční </a:t>
            </a:r>
            <a:r>
              <a:rPr lang="cs-CZ" sz="1900" dirty="0" smtClean="0">
                <a:solidFill>
                  <a:srgbClr val="000000"/>
                </a:solidFill>
              </a:rPr>
              <a:t>služby.</a:t>
            </a:r>
            <a:endParaRPr lang="cs-CZ" sz="1900" dirty="0">
              <a:solidFill>
                <a:srgbClr val="000000"/>
              </a:solidFill>
            </a:endParaRPr>
          </a:p>
        </p:txBody>
      </p:sp>
    </p:spTree>
    <p:extLst>
      <p:ext uri="{BB962C8B-B14F-4D97-AF65-F5344CB8AC3E}">
        <p14:creationId xmlns:p14="http://schemas.microsoft.com/office/powerpoint/2010/main" val="110480038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3031</TotalTime>
  <Words>1401</Words>
  <Application>Microsoft Office PowerPoint</Application>
  <PresentationFormat>Předvádění na obrazovce (16:9)</PresentationFormat>
  <Paragraphs>213</Paragraphs>
  <Slides>22</Slides>
  <Notes>20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22</vt:i4>
      </vt:variant>
    </vt:vector>
  </HeadingPairs>
  <TitlesOfParts>
    <vt:vector size="29" baseType="lpstr">
      <vt:lpstr>Arial</vt:lpstr>
      <vt:lpstr>Calibri</vt:lpstr>
      <vt:lpstr>Enriqueta</vt:lpstr>
      <vt:lpstr>Symbol</vt:lpstr>
      <vt:lpstr>Times New Roman</vt:lpstr>
      <vt:lpstr>SLU</vt:lpstr>
      <vt:lpstr>Visio</vt:lpstr>
      <vt:lpstr>Název prezentace</vt:lpstr>
      <vt:lpstr>Podnikání na Internetu</vt:lpstr>
      <vt:lpstr>Elektronické podnikání</vt:lpstr>
      <vt:lpstr>Elektronické podnikání</vt:lpstr>
      <vt:lpstr>Elektronické podnikání</vt:lpstr>
      <vt:lpstr>Elektronické podnikání</vt:lpstr>
      <vt:lpstr>Elektronické obchodování </vt:lpstr>
      <vt:lpstr>Elektronické obchodování </vt:lpstr>
      <vt:lpstr>Elektronické podnikání &amp; obchodování </vt:lpstr>
      <vt:lpstr>Elektronické obchodování - kategorie e-obchodů </vt:lpstr>
      <vt:lpstr>Elektronické obchodování - kategorie e-obchodů </vt:lpstr>
      <vt:lpstr>Elektronické obchodování - kategorie e-obchodů </vt:lpstr>
      <vt:lpstr>Elektronické obchodování - kategorie e-obchodů </vt:lpstr>
      <vt:lpstr>Kvazielektronické obchody </vt:lpstr>
      <vt:lpstr>Plnohodnotné e-obchody </vt:lpstr>
      <vt:lpstr>Lokální a globální e-obchody </vt:lpstr>
      <vt:lpstr>Modely internetových obchodů </vt:lpstr>
      <vt:lpstr>Modely internetových obchodů </vt:lpstr>
      <vt:lpstr>Virtuální firma</vt:lpstr>
      <vt:lpstr>Fraktální firma</vt:lpstr>
      <vt:lpstr>Štíhlá firma (Lean Company)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Petr Suchánek</cp:lastModifiedBy>
  <cp:revision>188</cp:revision>
  <dcterms:created xsi:type="dcterms:W3CDTF">2016-07-06T15:42:34Z</dcterms:created>
  <dcterms:modified xsi:type="dcterms:W3CDTF">2022-02-28T19:33:53Z</dcterms:modified>
</cp:coreProperties>
</file>