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94" r:id="rId2"/>
    <p:sldId id="256" r:id="rId3"/>
    <p:sldId id="263" r:id="rId4"/>
    <p:sldId id="295" r:id="rId5"/>
    <p:sldId id="296" r:id="rId6"/>
    <p:sldId id="297" r:id="rId7"/>
    <p:sldId id="298" r:id="rId8"/>
    <p:sldId id="301" r:id="rId9"/>
    <p:sldId id="302" r:id="rId10"/>
    <p:sldId id="299" r:id="rId11"/>
    <p:sldId id="303" r:id="rId12"/>
    <p:sldId id="304" r:id="rId13"/>
    <p:sldId id="305" r:id="rId14"/>
    <p:sldId id="306" r:id="rId15"/>
    <p:sldId id="308" r:id="rId16"/>
    <p:sldId id="309" r:id="rId17"/>
    <p:sldId id="310" r:id="rId18"/>
    <p:sldId id="311" r:id="rId19"/>
    <p:sldId id="307" r:id="rId20"/>
    <p:sldId id="293" r:id="rId21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07871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39" d="100"/>
          <a:sy n="139" d="100"/>
        </p:scale>
        <p:origin x="726" y="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29.04.2019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43567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152950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832351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7470346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991805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031536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019419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066171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270467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63006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75242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1304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24394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4277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37213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59135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65262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951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smtClean="0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 smtClean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3939902"/>
            <a:ext cx="936104" cy="730162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95536" y="2365808"/>
            <a:ext cx="6704527" cy="2304256"/>
          </a:xfrm>
          <a:prstGeom prst="rect">
            <a:avLst/>
          </a:prstGeom>
          <a:solidFill>
            <a:schemeClr val="tx1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Prezentace předmětu:</a:t>
            </a:r>
          </a:p>
          <a:p>
            <a:pPr algn="ctr"/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Podnikání </a:t>
            </a:r>
            <a:r>
              <a:rPr lang="cs-CZ" b="1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na Internetu</a:t>
            </a:r>
            <a:endParaRPr lang="cs-CZ" b="1" dirty="0" smtClean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endParaRPr lang="cs-CZ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cs-CZ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Vyučující:</a:t>
            </a:r>
          </a:p>
          <a:p>
            <a:pPr algn="ctr"/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doc. Mgr. Petr Suchánek, Ph.D.</a:t>
            </a: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0" y="700088"/>
            <a:ext cx="5111750" cy="215900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</a:t>
            </a:r>
            <a:b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7471726"/>
              </p:ext>
            </p:extLst>
          </p:nvPr>
        </p:nvGraphicFramePr>
        <p:xfrm>
          <a:off x="539552" y="1563901"/>
          <a:ext cx="6480720" cy="4356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66916">
                  <a:extLst>
                    <a:ext uri="{9D8B030D-6E8A-4147-A177-3AD203B41FA5}">
                      <a16:colId xmlns:a16="http://schemas.microsoft.com/office/drawing/2014/main" val="3755197986"/>
                    </a:ext>
                  </a:extLst>
                </a:gridCol>
                <a:gridCol w="4213804">
                  <a:extLst>
                    <a:ext uri="{9D8B030D-6E8A-4147-A177-3AD203B41FA5}">
                      <a16:colId xmlns:a16="http://schemas.microsoft.com/office/drawing/2014/main" val="4011610095"/>
                    </a:ext>
                  </a:extLst>
                </a:gridCol>
              </a:tblGrid>
              <a:tr h="217805">
                <a:tc>
                  <a:txBody>
                    <a:bodyPr/>
                    <a:lstStyle/>
                    <a:p>
                      <a:pPr indent="180340" algn="l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Název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Rozvoj vzdělávání na Slezské univerzitě v Opavě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6872320"/>
                  </a:ext>
                </a:extLst>
              </a:tr>
              <a:tr h="217805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Registrační číslo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chemeClr val="bg1"/>
                          </a:solidFill>
                          <a:effectLst/>
                        </a:rPr>
                        <a:t>CZ.02.2.69/0.0./0.0/16_015/0002400</a:t>
                      </a:r>
                      <a:endParaRPr lang="cs-CZ" sz="1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2484205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878013" y="27828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1025" name="Obrázek 8" descr="Logolink_OP_VVV_hor_barva_cz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074" y="250328"/>
            <a:ext cx="550545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878013" y="45132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8703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Dodavatelský řetězec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179512" y="915566"/>
            <a:ext cx="8136904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>
                <a:solidFill>
                  <a:srgbClr val="000000"/>
                </a:solidFill>
              </a:rPr>
              <a:t>Systémy elektronického obchodu jsou systémy s velkým dosahem a vhodnou metodou jak zabezpečit v jejich rámci úspěšnost </a:t>
            </a:r>
            <a:r>
              <a:rPr lang="cs-CZ" sz="2200" dirty="0" smtClean="0">
                <a:solidFill>
                  <a:srgbClr val="000000"/>
                </a:solidFill>
              </a:rPr>
              <a:t>dodavatelského řetězce </a:t>
            </a:r>
            <a:r>
              <a:rPr lang="cs-CZ" sz="2200" dirty="0">
                <a:solidFill>
                  <a:srgbClr val="000000"/>
                </a:solidFill>
              </a:rPr>
              <a:t>je využití metod modelování a simulací založených na matematické reprezentaci reálné dodavatelské </a:t>
            </a:r>
            <a:r>
              <a:rPr lang="cs-CZ" sz="2200" dirty="0" smtClean="0">
                <a:solidFill>
                  <a:srgbClr val="000000"/>
                </a:solidFill>
              </a:rPr>
              <a:t>sítě.</a:t>
            </a:r>
            <a:endParaRPr lang="en-GB" sz="2200" dirty="0" smtClean="0">
              <a:solidFill>
                <a:srgbClr val="000000"/>
              </a:solidFill>
            </a:endParaRPr>
          </a:p>
          <a:p>
            <a:pPr algn="just"/>
            <a:r>
              <a:rPr lang="cs-CZ" sz="2200" dirty="0" smtClean="0">
                <a:solidFill>
                  <a:srgbClr val="000000"/>
                </a:solidFill>
              </a:rPr>
              <a:t>Cílem </a:t>
            </a:r>
            <a:r>
              <a:rPr lang="cs-CZ" sz="2200" dirty="0">
                <a:solidFill>
                  <a:srgbClr val="000000"/>
                </a:solidFill>
              </a:rPr>
              <a:t>je, aby byl dodavatelský řetězec optimalizovaný z hlediska: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dosahu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finančních nákladů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způsobu </a:t>
            </a:r>
            <a:r>
              <a:rPr lang="cs-CZ" sz="2000" dirty="0">
                <a:solidFill>
                  <a:srgbClr val="000000"/>
                </a:solidFill>
              </a:rPr>
              <a:t>a kvality </a:t>
            </a:r>
            <a:r>
              <a:rPr lang="cs-CZ" sz="2000" dirty="0" smtClean="0">
                <a:solidFill>
                  <a:srgbClr val="000000"/>
                </a:solidFill>
              </a:rPr>
              <a:t>přepravy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času</a:t>
            </a:r>
            <a:r>
              <a:rPr lang="cs-CZ" sz="2000" dirty="0">
                <a:solidFill>
                  <a:srgbClr val="000000"/>
                </a:solidFill>
              </a:rPr>
              <a:t>.</a:t>
            </a:r>
          </a:p>
          <a:p>
            <a:pPr algn="just"/>
            <a:endParaRPr lang="cs-CZ" sz="2200" dirty="0" smtClean="0">
              <a:solidFill>
                <a:srgbClr val="000000"/>
              </a:solidFill>
            </a:endParaRPr>
          </a:p>
          <a:p>
            <a:pPr algn="just"/>
            <a:endParaRPr lang="cs-CZ" sz="20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67656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Dodavatelský řetězec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179512" y="915566"/>
            <a:ext cx="8136904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>
                <a:solidFill>
                  <a:srgbClr val="000000"/>
                </a:solidFill>
              </a:rPr>
              <a:t>V rámci zavádění internetového prodeje je vždy v souvislosti s řízením dodavatelského řetězce nutno provést</a:t>
            </a:r>
            <a:r>
              <a:rPr lang="cs-CZ" sz="2200" dirty="0" smtClean="0">
                <a:solidFill>
                  <a:srgbClr val="000000"/>
                </a:solidFill>
              </a:rPr>
              <a:t>: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průzkum </a:t>
            </a:r>
            <a:r>
              <a:rPr lang="cs-CZ" sz="2000" dirty="0">
                <a:solidFill>
                  <a:srgbClr val="000000"/>
                </a:solidFill>
              </a:rPr>
              <a:t>trhu (zájem zákazníků případně jiných dodavatelů o dané zboží nebo služby, cílové skupiny zákazníků, geografická lokalizace zákazníků, apod</a:t>
            </a:r>
            <a:r>
              <a:rPr lang="cs-CZ" sz="2000" dirty="0" smtClean="0">
                <a:solidFill>
                  <a:srgbClr val="000000"/>
                </a:solidFill>
              </a:rPr>
              <a:t>.)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definici </a:t>
            </a:r>
            <a:r>
              <a:rPr lang="cs-CZ" sz="2000" dirty="0">
                <a:solidFill>
                  <a:srgbClr val="000000"/>
                </a:solidFill>
              </a:rPr>
              <a:t>nabízeného zboží nebo služeb z hlediska možnosti dopravy (možno zasílat na dobírku poštou nebo nutnost doručovat zboží jiným způsobem, např. nutnost zajistit přepravu dodávkami, kamiony apod</a:t>
            </a:r>
            <a:r>
              <a:rPr lang="cs-CZ" sz="2000" dirty="0" smtClean="0">
                <a:solidFill>
                  <a:srgbClr val="000000"/>
                </a:solidFill>
              </a:rPr>
              <a:t>.)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podrobnou </a:t>
            </a:r>
            <a:r>
              <a:rPr lang="cs-CZ" sz="2000" dirty="0">
                <a:solidFill>
                  <a:srgbClr val="000000"/>
                </a:solidFill>
              </a:rPr>
              <a:t>analýzu výchozích dodavatelů včetně namapování jejich skladových </a:t>
            </a:r>
            <a:r>
              <a:rPr lang="cs-CZ" sz="2000" dirty="0" smtClean="0">
                <a:solidFill>
                  <a:srgbClr val="000000"/>
                </a:solidFill>
              </a:rPr>
              <a:t>lokalit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sepsat smlouv</a:t>
            </a:r>
            <a:r>
              <a:rPr lang="cs-CZ" sz="2000" dirty="0">
                <a:solidFill>
                  <a:srgbClr val="000000"/>
                </a:solidFill>
              </a:rPr>
              <a:t>y</a:t>
            </a:r>
            <a:r>
              <a:rPr lang="cs-CZ" sz="2000" dirty="0" smtClean="0">
                <a:solidFill>
                  <a:srgbClr val="000000"/>
                </a:solidFill>
              </a:rPr>
              <a:t> s dodavateli;</a:t>
            </a:r>
          </a:p>
          <a:p>
            <a:pPr lvl="1" algn="just"/>
            <a:endParaRPr lang="cs-CZ" sz="2000" dirty="0" smtClean="0">
              <a:solidFill>
                <a:srgbClr val="000000"/>
              </a:solidFill>
            </a:endParaRPr>
          </a:p>
          <a:p>
            <a:pPr algn="just"/>
            <a:endParaRPr lang="cs-CZ" sz="20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145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Dodavatelský řetězec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179512" y="915566"/>
            <a:ext cx="8208912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>
                <a:solidFill>
                  <a:srgbClr val="000000"/>
                </a:solidFill>
              </a:rPr>
              <a:t>V rámci zavádění internetového prodeje je vždy v souvislosti s řízením dodavatelského řetězce nutno provést</a:t>
            </a:r>
            <a:r>
              <a:rPr lang="cs-CZ" sz="2200" dirty="0" smtClean="0">
                <a:solidFill>
                  <a:srgbClr val="000000"/>
                </a:solidFill>
              </a:rPr>
              <a:t>: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provést </a:t>
            </a:r>
            <a:r>
              <a:rPr lang="cs-CZ" sz="2000" dirty="0">
                <a:solidFill>
                  <a:srgbClr val="000000"/>
                </a:solidFill>
              </a:rPr>
              <a:t>analýzu a plán možných způsobů dopravy zboží (například v případě prodeje rozměrnějšího zboží – např. ledničky, pračky – je nutné provádět rozvoz například dodávkovými automobily</a:t>
            </a:r>
            <a:r>
              <a:rPr lang="cs-CZ" sz="2000" dirty="0" smtClean="0">
                <a:solidFill>
                  <a:srgbClr val="000000"/>
                </a:solidFill>
              </a:rPr>
              <a:t>)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sepsat </a:t>
            </a:r>
            <a:r>
              <a:rPr lang="cs-CZ" sz="2000" dirty="0">
                <a:solidFill>
                  <a:srgbClr val="000000"/>
                </a:solidFill>
              </a:rPr>
              <a:t>smlouvy s </a:t>
            </a:r>
            <a:r>
              <a:rPr lang="cs-CZ" sz="2000" dirty="0" smtClean="0">
                <a:solidFill>
                  <a:srgbClr val="000000"/>
                </a:solidFill>
              </a:rPr>
              <a:t>dopravci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nastavit </a:t>
            </a:r>
            <a:r>
              <a:rPr lang="cs-CZ" sz="2000" dirty="0">
                <a:solidFill>
                  <a:srgbClr val="000000"/>
                </a:solidFill>
              </a:rPr>
              <a:t>propojení informačních systémů tak, aby komunikace mezi provozovatelem internetového obchodu, dodavateli a dopravci fungovala automatizovaně nebo aspoň v co nejvyšší možné míře </a:t>
            </a:r>
            <a:r>
              <a:rPr lang="cs-CZ" sz="2000" dirty="0" smtClean="0">
                <a:solidFill>
                  <a:srgbClr val="000000"/>
                </a:solidFill>
              </a:rPr>
              <a:t>automatizovaně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>
              <a:solidFill>
                <a:srgbClr val="000000"/>
              </a:solidFill>
            </a:endParaRPr>
          </a:p>
          <a:p>
            <a:pPr lvl="1" algn="just"/>
            <a:endParaRPr lang="cs-CZ" sz="2000" dirty="0" smtClean="0">
              <a:solidFill>
                <a:srgbClr val="000000"/>
              </a:solidFill>
            </a:endParaRPr>
          </a:p>
          <a:p>
            <a:pPr algn="just"/>
            <a:endParaRPr lang="cs-CZ" sz="20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48777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Dodavatelský řetězec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179512" y="915566"/>
            <a:ext cx="8208912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>
                <a:solidFill>
                  <a:srgbClr val="000000"/>
                </a:solidFill>
              </a:rPr>
              <a:t>V rámci zavádění internetového prodeje je vždy v souvislosti s řízením dodavatelského řetězce nutno provést</a:t>
            </a:r>
            <a:r>
              <a:rPr lang="cs-CZ" sz="2200" dirty="0" smtClean="0">
                <a:solidFill>
                  <a:srgbClr val="000000"/>
                </a:solidFill>
              </a:rPr>
              <a:t>: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nadefinovat </a:t>
            </a:r>
            <a:r>
              <a:rPr lang="cs-CZ" sz="2000" dirty="0">
                <a:solidFill>
                  <a:srgbClr val="000000"/>
                </a:solidFill>
              </a:rPr>
              <a:t>a nastavit platební systémy (mezi dodavateli a mezi zákazníky a </a:t>
            </a:r>
            <a:r>
              <a:rPr lang="cs-CZ" sz="2000" dirty="0" smtClean="0">
                <a:solidFill>
                  <a:srgbClr val="000000"/>
                </a:solidFill>
              </a:rPr>
              <a:t>prodejci)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r>
              <a:rPr lang="cs-CZ" sz="2000" dirty="0" smtClean="0">
                <a:solidFill>
                  <a:srgbClr val="000000"/>
                </a:solidFill>
              </a:rPr>
              <a:t> </a:t>
            </a:r>
            <a:endParaRPr lang="cs-CZ" sz="2000" dirty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vyhledání </a:t>
            </a:r>
            <a:r>
              <a:rPr lang="cs-CZ" sz="2000" dirty="0">
                <a:solidFill>
                  <a:srgbClr val="000000"/>
                </a:solidFill>
              </a:rPr>
              <a:t>servisních firem na dané zboží (opět v souvislosti s geografickou lokalizací – je možné využít i zkušeností a vazeb dodavatelů</a:t>
            </a:r>
            <a:r>
              <a:rPr lang="cs-CZ" sz="2000" dirty="0" smtClean="0">
                <a:solidFill>
                  <a:srgbClr val="000000"/>
                </a:solidFill>
              </a:rPr>
              <a:t>)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nadefinovat </a:t>
            </a:r>
            <a:r>
              <a:rPr lang="cs-CZ" sz="2000" dirty="0">
                <a:solidFill>
                  <a:srgbClr val="000000"/>
                </a:solidFill>
              </a:rPr>
              <a:t>a nastavit systém pro kontrolu kvality, jehož součástí by mělo probíhat neustálé monitorování jednotlivých dodavatelů, dopravců, servisních středisek apod</a:t>
            </a:r>
            <a:r>
              <a:rPr lang="cs-CZ" sz="2000" dirty="0" smtClean="0">
                <a:solidFill>
                  <a:srgbClr val="000000"/>
                </a:solidFill>
              </a:rPr>
              <a:t>.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84918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Dodavatelský řetězec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179512" y="915566"/>
            <a:ext cx="8208912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>
                <a:solidFill>
                  <a:srgbClr val="000000"/>
                </a:solidFill>
              </a:rPr>
              <a:t>V rámci zavádění internetového prodeje je vždy v souvislosti s řízením dodavatelského řetězce nutno provést</a:t>
            </a:r>
            <a:r>
              <a:rPr lang="cs-CZ" sz="2200" dirty="0" smtClean="0">
                <a:solidFill>
                  <a:srgbClr val="000000"/>
                </a:solidFill>
              </a:rPr>
              <a:t>: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neustále </a:t>
            </a:r>
            <a:r>
              <a:rPr lang="cs-CZ" sz="2000" dirty="0">
                <a:solidFill>
                  <a:srgbClr val="000000"/>
                </a:solidFill>
              </a:rPr>
              <a:t>monitorovat trh, sledovat vývoj zájmů zákazníků, hledat nové příležitosti, nabízet aktuálně potřebné produkty a služby atd</a:t>
            </a:r>
            <a:r>
              <a:rPr lang="cs-CZ" sz="2000" dirty="0" smtClean="0">
                <a:solidFill>
                  <a:srgbClr val="000000"/>
                </a:solidFill>
              </a:rPr>
              <a:t>.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zajišťovat </a:t>
            </a:r>
            <a:r>
              <a:rPr lang="cs-CZ" sz="2000" dirty="0">
                <a:solidFill>
                  <a:srgbClr val="000000"/>
                </a:solidFill>
              </a:rPr>
              <a:t>aktualizaci dat a uveřejňování pravdivých informací na www stránkách internetových obchodů.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60895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Dodavatelský řetězec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179512" y="915566"/>
            <a:ext cx="8208912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>
                <a:solidFill>
                  <a:srgbClr val="000000"/>
                </a:solidFill>
              </a:rPr>
              <a:t>V rámci zavádění internetového prodeje je vždy v souvislosti s řízením dodavatelského řetězce nutno provést</a:t>
            </a:r>
            <a:r>
              <a:rPr lang="cs-CZ" sz="2200" dirty="0" smtClean="0">
                <a:solidFill>
                  <a:srgbClr val="000000"/>
                </a:solidFill>
              </a:rPr>
              <a:t>: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neustále </a:t>
            </a:r>
            <a:r>
              <a:rPr lang="cs-CZ" sz="2000" dirty="0">
                <a:solidFill>
                  <a:srgbClr val="000000"/>
                </a:solidFill>
              </a:rPr>
              <a:t>monitorovat trh, sledovat vývoj zájmů zákazníků, hledat nové příležitosti, nabízet aktuálně potřebné produkty a služby atd</a:t>
            </a:r>
            <a:r>
              <a:rPr lang="cs-CZ" sz="2000" dirty="0" smtClean="0">
                <a:solidFill>
                  <a:srgbClr val="000000"/>
                </a:solidFill>
              </a:rPr>
              <a:t>.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zajišťovat </a:t>
            </a:r>
            <a:r>
              <a:rPr lang="cs-CZ" sz="2000" dirty="0">
                <a:solidFill>
                  <a:srgbClr val="000000"/>
                </a:solidFill>
              </a:rPr>
              <a:t>aktualizaci dat a uveřejňování pravdivých informací na www stránkách internetových obchodů.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50313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Dodavatelský řetězec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179512" y="915566"/>
            <a:ext cx="8208912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 smtClean="0">
                <a:solidFill>
                  <a:srgbClr val="000000"/>
                </a:solidFill>
              </a:rPr>
              <a:t>Přepravní řetězec </a:t>
            </a:r>
            <a:r>
              <a:rPr lang="cs-CZ" sz="2200" dirty="0">
                <a:solidFill>
                  <a:srgbClr val="000000"/>
                </a:solidFill>
              </a:rPr>
              <a:t>pro tradiční maloobchodní model: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Výrobek </a:t>
            </a:r>
            <a:r>
              <a:rPr lang="cs-CZ" sz="2000" dirty="0">
                <a:solidFill>
                  <a:srgbClr val="000000"/>
                </a:solidFill>
              </a:rPr>
              <a:t>začíná u výrobce.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Předpokládáme</a:t>
            </a:r>
            <a:r>
              <a:rPr lang="cs-CZ" sz="2000" dirty="0">
                <a:solidFill>
                  <a:srgbClr val="000000"/>
                </a:solidFill>
              </a:rPr>
              <a:t>, že bude převážen ve velkém objemu, velkými nákladními auty do velkoobchodního skladu.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Převoz </a:t>
            </a:r>
            <a:r>
              <a:rPr lang="cs-CZ" sz="2000" dirty="0">
                <a:solidFill>
                  <a:srgbClr val="000000"/>
                </a:solidFill>
              </a:rPr>
              <a:t>na klasickou retail prodejnu, opět v poměrně velkém množství. Po celou dobu pak jsou náklady na sekundární a terciální obaly nijak zásadní, jelikož balíme ve velkých celcích.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Jednotliví </a:t>
            </a:r>
            <a:r>
              <a:rPr lang="cs-CZ" sz="2000" dirty="0">
                <a:solidFill>
                  <a:srgbClr val="000000"/>
                </a:solidFill>
              </a:rPr>
              <a:t>zákazníci si přijíždějí vlastním vozem do nejbližšího prodejního místa a zboží si sami vyzvednou a ihned rovněž sami odvážejí, obvykle bez nutnosti sekundárního nebo terciálního balení.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6424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Dodavatelský řetězec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179512" y="843558"/>
            <a:ext cx="8568952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 smtClean="0">
                <a:solidFill>
                  <a:srgbClr val="000000"/>
                </a:solidFill>
              </a:rPr>
              <a:t>Princip </a:t>
            </a:r>
            <a:r>
              <a:rPr lang="cs-CZ" sz="2200" dirty="0">
                <a:solidFill>
                  <a:srgbClr val="000000"/>
                </a:solidFill>
              </a:rPr>
              <a:t>přepravního řetězce pro e-commerce model: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Výrobek </a:t>
            </a:r>
            <a:r>
              <a:rPr lang="cs-CZ" sz="1900" dirty="0">
                <a:solidFill>
                  <a:srgbClr val="000000"/>
                </a:solidFill>
              </a:rPr>
              <a:t>začíná u výrobce.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Předpokládáme</a:t>
            </a:r>
            <a:r>
              <a:rPr lang="cs-CZ" sz="1900" dirty="0">
                <a:solidFill>
                  <a:srgbClr val="000000"/>
                </a:solidFill>
              </a:rPr>
              <a:t>, že bude převážen ve velkém objemu velkými nákladními auty do velkoobchodního skladu.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Převoz </a:t>
            </a:r>
            <a:r>
              <a:rPr lang="cs-CZ" sz="1900" dirty="0">
                <a:solidFill>
                  <a:srgbClr val="000000"/>
                </a:solidFill>
              </a:rPr>
              <a:t>do skladu on-line prodejce, opět ve větším množství, ale spíše velké množství položek po menším počtu kusů, tedy při přípravě již obvykle musí být využito většího množství sekundárních a terciálních obalů a většího množství dotyků při manipulaci se </a:t>
            </a:r>
            <a:r>
              <a:rPr lang="cs-CZ" sz="1900" dirty="0" err="1">
                <a:solidFill>
                  <a:srgbClr val="000000"/>
                </a:solidFill>
              </a:rPr>
              <a:t>subkartony</a:t>
            </a:r>
            <a:r>
              <a:rPr lang="cs-CZ" sz="1900" dirty="0">
                <a:solidFill>
                  <a:srgbClr val="000000"/>
                </a:solidFill>
              </a:rPr>
              <a:t>.</a:t>
            </a:r>
          </a:p>
          <a:p>
            <a:pPr lvl="1" algn="just"/>
            <a:r>
              <a:rPr lang="cs-CZ" sz="1900" dirty="0" smtClean="0">
                <a:solidFill>
                  <a:srgbClr val="000000"/>
                </a:solidFill>
              </a:rPr>
              <a:t>Zákazník </a:t>
            </a:r>
            <a:r>
              <a:rPr lang="cs-CZ" sz="1900" dirty="0">
                <a:solidFill>
                  <a:srgbClr val="000000"/>
                </a:solidFill>
              </a:rPr>
              <a:t>si objednává zboží kdekoliv jinde, mimo tento sklad, tedy musí vzniknout prodejní objednávka a vychystání zboží a příprava někým jiným, než je samotný zákazník. To dále obnáší výrazný nárůst sekundárního obalového materiálu pro každý samostatný kus, pro jeho bezvadnou distribuci.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33791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Dodavatelský řetězec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179512" y="843558"/>
            <a:ext cx="8568952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 smtClean="0">
                <a:solidFill>
                  <a:srgbClr val="000000"/>
                </a:solidFill>
              </a:rPr>
              <a:t>Princip </a:t>
            </a:r>
            <a:r>
              <a:rPr lang="cs-CZ" sz="2200" dirty="0">
                <a:solidFill>
                  <a:srgbClr val="000000"/>
                </a:solidFill>
              </a:rPr>
              <a:t>přepravního řetězce pro e-commerce model:</a:t>
            </a:r>
          </a:p>
          <a:p>
            <a:pPr lvl="1" algn="just"/>
            <a:r>
              <a:rPr lang="cs-CZ" sz="1900" dirty="0">
                <a:solidFill>
                  <a:srgbClr val="000000"/>
                </a:solidFill>
              </a:rPr>
              <a:t>Prodejce musí uvědomit třetí stranu, tedy dopravce o připravenosti zboží k vyzvednutí a druhou stranu, tedy zákazníka, že zboží je na cestě k němu.</a:t>
            </a:r>
          </a:p>
          <a:p>
            <a:pPr lvl="1" algn="just"/>
            <a:r>
              <a:rPr lang="cs-CZ" sz="1900" dirty="0">
                <a:solidFill>
                  <a:srgbClr val="000000"/>
                </a:solidFill>
              </a:rPr>
              <a:t>Třetí strana, tedy dopravce zboží převeze od prodejce a převeze do svého centrálního skladu, kde dojde k přeskladnění a dodání na koncovou adresu druhé strany, tedy zákazníka (neuvažujme, že někdy se převáží ještě do druhého distribučního centra, blíže ke koncovému zákazníkovi).</a:t>
            </a:r>
          </a:p>
          <a:p>
            <a:pPr lvl="1" algn="just"/>
            <a:r>
              <a:rPr lang="cs-CZ" sz="1900" dirty="0">
                <a:solidFill>
                  <a:srgbClr val="000000"/>
                </a:solidFill>
              </a:rPr>
              <a:t>Třetí strana dováží k zákazníkovi na jeho místo určení.</a:t>
            </a:r>
          </a:p>
          <a:p>
            <a:pPr lvl="1" algn="just"/>
            <a:r>
              <a:rPr lang="cs-CZ" sz="1900" dirty="0">
                <a:solidFill>
                  <a:srgbClr val="000000"/>
                </a:solidFill>
              </a:rPr>
              <a:t>Pokud je zákazník nespokojen, vrací zboží v pořadí od bodu sedm po bod tři. Opět jen upozorním na extrémně zvýšené množství tzv. dotyků se zbožím oproti retail.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92065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Dodavatelský řetězec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179512" y="843558"/>
            <a:ext cx="8208912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>
                <a:solidFill>
                  <a:srgbClr val="000000"/>
                </a:solidFill>
              </a:rPr>
              <a:t>Dobré fungování dodavatelského řetězce je </a:t>
            </a:r>
            <a:r>
              <a:rPr lang="cs-CZ" sz="2200" dirty="0" smtClean="0">
                <a:solidFill>
                  <a:srgbClr val="000000"/>
                </a:solidFill>
              </a:rPr>
              <a:t>pro </a:t>
            </a:r>
            <a:r>
              <a:rPr lang="cs-CZ" sz="2200" dirty="0">
                <a:solidFill>
                  <a:srgbClr val="000000"/>
                </a:solidFill>
              </a:rPr>
              <a:t>řadu odvětví, zejména pro firmy ve spotřebním průmyslu, naprosto klíčový prvek konkurenčního </a:t>
            </a:r>
            <a:r>
              <a:rPr lang="cs-CZ" sz="2200" dirty="0" smtClean="0">
                <a:solidFill>
                  <a:srgbClr val="000000"/>
                </a:solidFill>
              </a:rPr>
              <a:t>soupeření.</a:t>
            </a:r>
            <a:endParaRPr lang="en-GB" sz="2200" dirty="0" smtClean="0">
              <a:solidFill>
                <a:srgbClr val="000000"/>
              </a:solidFill>
            </a:endParaRPr>
          </a:p>
          <a:p>
            <a:pPr algn="just"/>
            <a:r>
              <a:rPr lang="cs-CZ" sz="2200" dirty="0">
                <a:solidFill>
                  <a:srgbClr val="000000"/>
                </a:solidFill>
              </a:rPr>
              <a:t>Jelikož zákazníci kladou čím dál tím větší důraz na rychlost dodání, zvyšují se také požadavky na reaktivitu dodavatelů v řetězci. </a:t>
            </a:r>
          </a:p>
          <a:p>
            <a:pPr algn="just"/>
            <a:r>
              <a:rPr lang="cs-CZ" sz="2200" dirty="0">
                <a:solidFill>
                  <a:srgbClr val="000000"/>
                </a:solidFill>
              </a:rPr>
              <a:t>Zároveň roste trend snižování skladových zásob, a proto řetězce využívají moderní informační systémy a metody řízení typu JIT (Just-in-</a:t>
            </a:r>
            <a:r>
              <a:rPr lang="cs-CZ" sz="2200" dirty="0" err="1">
                <a:solidFill>
                  <a:srgbClr val="000000"/>
                </a:solidFill>
              </a:rPr>
              <a:t>Time</a:t>
            </a:r>
            <a:r>
              <a:rPr lang="cs-CZ" sz="2200" dirty="0" smtClean="0">
                <a:solidFill>
                  <a:srgbClr val="000000"/>
                </a:solidFill>
              </a:rPr>
              <a:t>).</a:t>
            </a:r>
            <a:endParaRPr lang="cs-CZ" sz="2200" dirty="0">
              <a:solidFill>
                <a:srgbClr val="000000"/>
              </a:solidFill>
            </a:endParaRPr>
          </a:p>
          <a:p>
            <a:pPr algn="just"/>
            <a:r>
              <a:rPr lang="cs-CZ" sz="2200" dirty="0" smtClean="0">
                <a:solidFill>
                  <a:srgbClr val="000000"/>
                </a:solidFill>
              </a:rPr>
              <a:t>Kvalita dodavatelského řetězce se stává </a:t>
            </a:r>
            <a:r>
              <a:rPr lang="cs-CZ" sz="2200" dirty="0">
                <a:solidFill>
                  <a:srgbClr val="000000"/>
                </a:solidFill>
              </a:rPr>
              <a:t>se klíčovou konkurenční výhodou, protože umožňuje dodat zákazníkům, co chtějí, a to v požadovaném čase a za cenu, kterou akceptují. </a:t>
            </a:r>
            <a:endParaRPr lang="cs-CZ" sz="20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06680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251520" y="699542"/>
            <a:ext cx="5904656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Podnikání na </a:t>
            </a: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nternetu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Přednáška 5</a:t>
            </a:r>
            <a:endParaRPr lang="cs-CZ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956047" y="3723878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doc. Mgr. Petr Suchánek, Ph.D.</a:t>
            </a:r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20</a:t>
            </a:fld>
            <a:endParaRPr lang="cs-CZ" dirty="0"/>
          </a:p>
        </p:txBody>
      </p:sp>
      <p:sp>
        <p:nvSpPr>
          <p:cNvPr id="8" name="TextovéPole 1"/>
          <p:cNvSpPr txBox="1"/>
          <p:nvPr/>
        </p:nvSpPr>
        <p:spPr>
          <a:xfrm>
            <a:off x="2915816" y="1879253"/>
            <a:ext cx="331236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cs-CZ" sz="2800" b="1" dirty="0" smtClean="0">
                <a:solidFill>
                  <a:srgbClr val="000000"/>
                </a:solidFill>
              </a:rPr>
              <a:t>Děkuji za pozornost</a:t>
            </a:r>
          </a:p>
          <a:p>
            <a:pPr algn="ctr"/>
            <a:endParaRPr lang="cs-CZ" sz="2800" b="1" dirty="0">
              <a:solidFill>
                <a:srgbClr val="000000"/>
              </a:solidFill>
            </a:endParaRPr>
          </a:p>
          <a:p>
            <a:pPr algn="ctr"/>
            <a:r>
              <a:rPr lang="cs-CZ" sz="2800" b="1" dirty="0" smtClean="0">
                <a:solidFill>
                  <a:srgbClr val="000000"/>
                </a:solidFill>
              </a:rPr>
              <a:t>Otázky?</a:t>
            </a:r>
            <a:endParaRPr lang="cs-CZ" sz="28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4837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Dodavatelský řetězec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179512" y="843558"/>
            <a:ext cx="842493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b="1" dirty="0" smtClean="0">
                <a:solidFill>
                  <a:srgbClr val="000000"/>
                </a:solidFill>
              </a:rPr>
              <a:t>Dodavatelský </a:t>
            </a:r>
            <a:r>
              <a:rPr lang="cs-CZ" sz="2200" b="1" dirty="0">
                <a:solidFill>
                  <a:srgbClr val="000000"/>
                </a:solidFill>
              </a:rPr>
              <a:t>řetězec </a:t>
            </a:r>
            <a:r>
              <a:rPr lang="cs-CZ" sz="2200" b="1" dirty="0" smtClean="0">
                <a:solidFill>
                  <a:srgbClr val="000000"/>
                </a:solidFill>
              </a:rPr>
              <a:t>(Supply Chain</a:t>
            </a:r>
            <a:r>
              <a:rPr lang="cs-CZ" sz="2200" b="1" dirty="0">
                <a:solidFill>
                  <a:srgbClr val="000000"/>
                </a:solidFill>
              </a:rPr>
              <a:t>)</a:t>
            </a:r>
            <a:r>
              <a:rPr lang="cs-CZ" sz="2200" dirty="0">
                <a:solidFill>
                  <a:srgbClr val="000000"/>
                </a:solidFill>
              </a:rPr>
              <a:t> </a:t>
            </a:r>
            <a:r>
              <a:rPr lang="cs-CZ" sz="2200" dirty="0" smtClean="0">
                <a:solidFill>
                  <a:srgbClr val="000000"/>
                </a:solidFill>
              </a:rPr>
              <a:t>- systém </a:t>
            </a:r>
            <a:r>
              <a:rPr lang="cs-CZ" sz="2200" dirty="0">
                <a:solidFill>
                  <a:srgbClr val="000000"/>
                </a:solidFill>
              </a:rPr>
              <a:t>tvořený řadou procesů mezi všemi firmami, které stojí mezi základní surovinou a konečným </a:t>
            </a:r>
            <a:r>
              <a:rPr lang="cs-CZ" sz="2200" dirty="0" smtClean="0">
                <a:solidFill>
                  <a:srgbClr val="000000"/>
                </a:solidFill>
              </a:rPr>
              <a:t>zákazníkem.</a:t>
            </a:r>
          </a:p>
          <a:p>
            <a:pPr algn="just"/>
            <a:r>
              <a:rPr lang="cs-CZ" sz="2200" dirty="0" smtClean="0">
                <a:solidFill>
                  <a:srgbClr val="000000"/>
                </a:solidFill>
              </a:rPr>
              <a:t>Tyto </a:t>
            </a:r>
            <a:r>
              <a:rPr lang="cs-CZ" sz="2200" dirty="0">
                <a:solidFill>
                  <a:srgbClr val="000000"/>
                </a:solidFill>
              </a:rPr>
              <a:t>procesy jsou zpravidla rozděleny do jednotlivých firem a zahrnují i logistické procesy, kterými suroviny, zboží nebo výrobky putují mezi </a:t>
            </a:r>
            <a:r>
              <a:rPr lang="cs-CZ" sz="2200" dirty="0" smtClean="0">
                <a:solidFill>
                  <a:srgbClr val="000000"/>
                </a:solidFill>
              </a:rPr>
              <a:t>firmami.</a:t>
            </a:r>
          </a:p>
          <a:p>
            <a:pPr algn="just"/>
            <a:r>
              <a:rPr lang="cs-CZ" sz="2200" dirty="0" smtClean="0">
                <a:solidFill>
                  <a:srgbClr val="000000"/>
                </a:solidFill>
              </a:rPr>
              <a:t>Čím </a:t>
            </a:r>
            <a:r>
              <a:rPr lang="cs-CZ" sz="2200" dirty="0">
                <a:solidFill>
                  <a:srgbClr val="000000"/>
                </a:solidFill>
              </a:rPr>
              <a:t>více firem je v dodavatelském řetězci zapojeno, tím je delší a složitější</a:t>
            </a:r>
            <a:r>
              <a:rPr lang="cs-CZ" sz="2200" dirty="0" smtClean="0">
                <a:solidFill>
                  <a:srgbClr val="000000"/>
                </a:solidFill>
              </a:rPr>
              <a:t>.</a:t>
            </a:r>
          </a:p>
          <a:p>
            <a:pPr algn="just"/>
            <a:r>
              <a:rPr lang="cs-CZ" sz="2200" dirty="0">
                <a:solidFill>
                  <a:srgbClr val="000000"/>
                </a:solidFill>
              </a:rPr>
              <a:t>Vzhledem k výše uvedenému zahrnuje dodavatelský řetězec všechny zpracovatele surovin, výrobce, distributory, dopravce, sklady, velkoobchody, maloobchody, prodejní místa nebo </a:t>
            </a:r>
            <a:r>
              <a:rPr lang="cs-CZ" sz="2200" dirty="0" smtClean="0">
                <a:solidFill>
                  <a:srgbClr val="000000"/>
                </a:solidFill>
              </a:rPr>
              <a:t>e-</a:t>
            </a:r>
            <a:r>
              <a:rPr lang="cs-CZ" sz="2200" dirty="0" err="1" smtClean="0">
                <a:solidFill>
                  <a:srgbClr val="000000"/>
                </a:solidFill>
              </a:rPr>
              <a:t>shopy</a:t>
            </a:r>
            <a:r>
              <a:rPr lang="cs-CZ" sz="2200" dirty="0" smtClean="0">
                <a:solidFill>
                  <a:srgbClr val="000000"/>
                </a:solidFill>
              </a:rPr>
              <a:t>. </a:t>
            </a:r>
          </a:p>
          <a:p>
            <a:pPr lvl="1" algn="just"/>
            <a:endParaRPr lang="cs-CZ" sz="2000" dirty="0" smtClean="0">
              <a:solidFill>
                <a:srgbClr val="000000"/>
              </a:solidFill>
            </a:endParaRPr>
          </a:p>
          <a:p>
            <a:pPr algn="just"/>
            <a:endParaRPr lang="cs-CZ" sz="20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8750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Dodavatelský řetězec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179512" y="843558"/>
            <a:ext cx="842493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 smtClean="0">
                <a:solidFill>
                  <a:srgbClr val="000000"/>
                </a:solidFill>
              </a:rPr>
              <a:t>Dodavatelský řetězec začíná a končí zákazníkem.</a:t>
            </a:r>
          </a:p>
          <a:p>
            <a:pPr algn="just"/>
            <a:r>
              <a:rPr lang="cs-CZ" sz="2200" dirty="0" smtClean="0">
                <a:solidFill>
                  <a:srgbClr val="000000"/>
                </a:solidFill>
              </a:rPr>
              <a:t>Zákazník provede objednávku.</a:t>
            </a:r>
          </a:p>
          <a:p>
            <a:pPr algn="just"/>
            <a:r>
              <a:rPr lang="cs-CZ" sz="2200" dirty="0" smtClean="0">
                <a:solidFill>
                  <a:srgbClr val="000000"/>
                </a:solidFill>
              </a:rPr>
              <a:t>Obchodník </a:t>
            </a:r>
            <a:r>
              <a:rPr lang="cs-CZ" sz="2200" dirty="0">
                <a:solidFill>
                  <a:srgbClr val="000000"/>
                </a:solidFill>
              </a:rPr>
              <a:t>(prodejna či e-</a:t>
            </a:r>
            <a:r>
              <a:rPr lang="cs-CZ" sz="2200" dirty="0" err="1">
                <a:solidFill>
                  <a:srgbClr val="000000"/>
                </a:solidFill>
              </a:rPr>
              <a:t>shop</a:t>
            </a:r>
            <a:r>
              <a:rPr lang="cs-CZ" sz="2200" dirty="0">
                <a:solidFill>
                  <a:srgbClr val="000000"/>
                </a:solidFill>
              </a:rPr>
              <a:t>) pak musí být schopen tuto objednávku přijmout, zpracovat a zákazníkovi zboží </a:t>
            </a:r>
            <a:r>
              <a:rPr lang="cs-CZ" sz="2200" dirty="0" smtClean="0">
                <a:solidFill>
                  <a:srgbClr val="000000"/>
                </a:solidFill>
              </a:rPr>
              <a:t>doručit.</a:t>
            </a:r>
          </a:p>
          <a:p>
            <a:pPr algn="just"/>
            <a:r>
              <a:rPr lang="cs-CZ" sz="2200" dirty="0" smtClean="0">
                <a:solidFill>
                  <a:srgbClr val="000000"/>
                </a:solidFill>
              </a:rPr>
              <a:t>Většina </a:t>
            </a:r>
            <a:r>
              <a:rPr lang="cs-CZ" sz="2200" dirty="0">
                <a:solidFill>
                  <a:srgbClr val="000000"/>
                </a:solidFill>
              </a:rPr>
              <a:t>spotřebního zboží je pro zákazníky k dispozici skladem, čili si jej zákazník na prodejně hned </a:t>
            </a:r>
            <a:r>
              <a:rPr lang="cs-CZ" sz="2200" dirty="0" smtClean="0">
                <a:solidFill>
                  <a:srgbClr val="000000"/>
                </a:solidFill>
              </a:rPr>
              <a:t>vyzvedne.</a:t>
            </a:r>
          </a:p>
          <a:p>
            <a:pPr algn="just"/>
            <a:r>
              <a:rPr lang="cs-CZ" sz="2200" dirty="0" smtClean="0">
                <a:solidFill>
                  <a:srgbClr val="000000"/>
                </a:solidFill>
              </a:rPr>
              <a:t>Pokud </a:t>
            </a:r>
            <a:r>
              <a:rPr lang="cs-CZ" sz="2200" dirty="0">
                <a:solidFill>
                  <a:srgbClr val="000000"/>
                </a:solidFill>
              </a:rPr>
              <a:t>zákazník objedná/zakoupí zboží vzdáleně, například v e-</a:t>
            </a:r>
            <a:r>
              <a:rPr lang="cs-CZ" sz="2200" dirty="0" err="1">
                <a:solidFill>
                  <a:srgbClr val="000000"/>
                </a:solidFill>
              </a:rPr>
              <a:t>shopu</a:t>
            </a:r>
            <a:r>
              <a:rPr lang="cs-CZ" sz="2200" dirty="0">
                <a:solidFill>
                  <a:srgbClr val="000000"/>
                </a:solidFill>
              </a:rPr>
              <a:t>, nebo se jedná o něco, co na prodejně není, po zpracování objednávky se rozbíhá logistický řetězec směřující k dodání zboží zákazníkovi.</a:t>
            </a:r>
            <a:r>
              <a:rPr lang="cs-CZ" sz="2200" b="1" dirty="0">
                <a:solidFill>
                  <a:srgbClr val="000000"/>
                </a:solidFill>
              </a:rPr>
              <a:t> </a:t>
            </a:r>
            <a:endParaRPr lang="cs-CZ" sz="2000" dirty="0" smtClean="0">
              <a:solidFill>
                <a:srgbClr val="000000"/>
              </a:solidFill>
            </a:endParaRPr>
          </a:p>
          <a:p>
            <a:pPr algn="just"/>
            <a:endParaRPr lang="cs-CZ" sz="20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26002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Dodavatelský řetězec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179512" y="915566"/>
            <a:ext cx="8424936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>
                <a:solidFill>
                  <a:srgbClr val="000000"/>
                </a:solidFill>
              </a:rPr>
              <a:t>Dodavatelský řetězec obsahuje hmotnou a nehmotnou </a:t>
            </a:r>
            <a:r>
              <a:rPr lang="cs-CZ" sz="2200" dirty="0" smtClean="0">
                <a:solidFill>
                  <a:srgbClr val="000000"/>
                </a:solidFill>
              </a:rPr>
              <a:t>stránku.</a:t>
            </a:r>
          </a:p>
          <a:p>
            <a:pPr algn="just"/>
            <a:r>
              <a:rPr lang="cs-CZ" sz="2200" dirty="0" smtClean="0">
                <a:solidFill>
                  <a:srgbClr val="000000"/>
                </a:solidFill>
              </a:rPr>
              <a:t>Hmotná </a:t>
            </a:r>
            <a:r>
              <a:rPr lang="cs-CZ" sz="2200" dirty="0">
                <a:solidFill>
                  <a:srgbClr val="000000"/>
                </a:solidFill>
              </a:rPr>
              <a:t>stránka logistického </a:t>
            </a:r>
            <a:r>
              <a:rPr lang="cs-CZ" sz="2200" dirty="0" smtClean="0">
                <a:solidFill>
                  <a:srgbClr val="000000"/>
                </a:solidFill>
              </a:rPr>
              <a:t>řetězce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tkví </a:t>
            </a:r>
            <a:r>
              <a:rPr lang="cs-CZ" sz="2000" dirty="0">
                <a:solidFill>
                  <a:srgbClr val="000000"/>
                </a:solidFill>
              </a:rPr>
              <a:t>v uchovávání a přemisťování věcí schopných uspokojit danou potřebu </a:t>
            </a:r>
            <a:r>
              <a:rPr lang="cs-CZ" sz="2000" dirty="0" smtClean="0">
                <a:solidFill>
                  <a:srgbClr val="000000"/>
                </a:solidFill>
              </a:rPr>
              <a:t>zákazníka.</a:t>
            </a:r>
          </a:p>
          <a:p>
            <a:pPr algn="just"/>
            <a:r>
              <a:rPr lang="cs-CZ" sz="2200" dirty="0" smtClean="0">
                <a:solidFill>
                  <a:srgbClr val="000000"/>
                </a:solidFill>
              </a:rPr>
              <a:t>Nehmotná stránka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spočívá </a:t>
            </a:r>
            <a:r>
              <a:rPr lang="cs-CZ" sz="2000" dirty="0">
                <a:solidFill>
                  <a:srgbClr val="000000"/>
                </a:solidFill>
              </a:rPr>
              <a:t>v přemisťování (a uchovávání) informací potřebných k tomu, aby se uchovávání a přemisťování všech věcí či přemístění osob mohlo </a:t>
            </a:r>
            <a:r>
              <a:rPr lang="cs-CZ" sz="2000" dirty="0" smtClean="0">
                <a:solidFill>
                  <a:srgbClr val="000000"/>
                </a:solidFill>
              </a:rPr>
              <a:t>uskutečnit</a:t>
            </a:r>
            <a:r>
              <a:rPr lang="cs-CZ" sz="1800" dirty="0" smtClean="0">
                <a:solidFill>
                  <a:srgbClr val="000000"/>
                </a:solidFill>
              </a:rPr>
              <a:t>. </a:t>
            </a:r>
            <a:r>
              <a:rPr lang="cs-CZ" sz="1800" b="1" dirty="0" smtClean="0">
                <a:solidFill>
                  <a:srgbClr val="000000"/>
                </a:solidFill>
              </a:rPr>
              <a:t> </a:t>
            </a:r>
            <a:endParaRPr lang="cs-CZ" sz="1600" dirty="0" smtClean="0">
              <a:solidFill>
                <a:srgbClr val="000000"/>
              </a:solidFill>
            </a:endParaRPr>
          </a:p>
          <a:p>
            <a:pPr algn="just"/>
            <a:r>
              <a:rPr lang="cs-CZ" sz="2200" dirty="0">
                <a:solidFill>
                  <a:srgbClr val="000000"/>
                </a:solidFill>
              </a:rPr>
              <a:t>V této souvislosti tedy uvažujeme materiálové toky a toky </a:t>
            </a:r>
            <a:r>
              <a:rPr lang="cs-CZ" sz="2200" dirty="0" smtClean="0">
                <a:solidFill>
                  <a:srgbClr val="000000"/>
                </a:solidFill>
              </a:rPr>
              <a:t>dat.</a:t>
            </a:r>
            <a:endParaRPr lang="cs-CZ" sz="22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83758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Dodavatelský řetězec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179512" y="915566"/>
            <a:ext cx="8136904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>
                <a:solidFill>
                  <a:srgbClr val="000000"/>
                </a:solidFill>
              </a:rPr>
              <a:t>Všechny </a:t>
            </a:r>
            <a:r>
              <a:rPr lang="cs-CZ" sz="2200" dirty="0" smtClean="0">
                <a:solidFill>
                  <a:srgbClr val="000000"/>
                </a:solidFill>
              </a:rPr>
              <a:t>přenosy v rámci dodavatelského řetězce jsou </a:t>
            </a:r>
            <a:r>
              <a:rPr lang="cs-CZ" sz="2200" dirty="0">
                <a:solidFill>
                  <a:srgbClr val="000000"/>
                </a:solidFill>
              </a:rPr>
              <a:t>realizovány mezi jednotlivými subjekty dodavatelského řetězce, kterými </a:t>
            </a:r>
            <a:r>
              <a:rPr lang="cs-CZ" sz="2200" dirty="0" smtClean="0">
                <a:solidFill>
                  <a:srgbClr val="000000"/>
                </a:solidFill>
              </a:rPr>
              <a:t>jsou: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výrobci</a:t>
            </a:r>
            <a:r>
              <a:rPr lang="en-GB" sz="2000" dirty="0" smtClean="0">
                <a:solidFill>
                  <a:srgbClr val="000000"/>
                </a:solidFill>
              </a:rPr>
              <a:t>;		</a:t>
            </a:r>
            <a:r>
              <a:rPr lang="cs-CZ" sz="2000" dirty="0" smtClean="0">
                <a:solidFill>
                  <a:srgbClr val="000000"/>
                </a:solidFill>
              </a:rPr>
              <a:t>- finanční instituce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prodejci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r>
              <a:rPr lang="cs-CZ" sz="2000" dirty="0" smtClean="0">
                <a:solidFill>
                  <a:srgbClr val="000000"/>
                </a:solidFill>
              </a:rPr>
              <a:t>		- další kooperující subjekty</a:t>
            </a:r>
            <a:r>
              <a:rPr lang="en-GB" sz="2000" dirty="0" smtClean="0">
                <a:solidFill>
                  <a:srgbClr val="000000"/>
                </a:solidFill>
              </a:rPr>
              <a:t>.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dodavatelé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distributoři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dealeři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subdodavatelé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zákazníci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dopravci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</a:p>
          <a:p>
            <a:pPr algn="just"/>
            <a:endParaRPr lang="cs-CZ" sz="20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42801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Dodavatelský řetězec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7</a:t>
            </a:fld>
            <a:endParaRPr lang="cs-CZ" dirty="0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80038" y="729632"/>
            <a:ext cx="4044090" cy="3930350"/>
          </a:xfrm>
          <a:prstGeom prst="rect">
            <a:avLst/>
          </a:prstGeom>
        </p:spPr>
      </p:pic>
      <p:sp>
        <p:nvSpPr>
          <p:cNvPr id="2" name="TextovéPole 1"/>
          <p:cNvSpPr txBox="1"/>
          <p:nvPr/>
        </p:nvSpPr>
        <p:spPr>
          <a:xfrm>
            <a:off x="611560" y="4731990"/>
            <a:ext cx="67687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000000"/>
                </a:solidFill>
              </a:rPr>
              <a:t>http://m.systemonline.cz/it-pro-logistiku/procesy-v-dodavatelskem-retezci.htm</a:t>
            </a:r>
          </a:p>
        </p:txBody>
      </p:sp>
    </p:spTree>
    <p:extLst>
      <p:ext uri="{BB962C8B-B14F-4D97-AF65-F5344CB8AC3E}">
        <p14:creationId xmlns:p14="http://schemas.microsoft.com/office/powerpoint/2010/main" val="3999584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Dodavatelský řetězec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8</a:t>
            </a:fld>
            <a:endParaRPr lang="cs-CZ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51520" y="843557"/>
            <a:ext cx="12454408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3598884"/>
              </p:ext>
            </p:extLst>
          </p:nvPr>
        </p:nvGraphicFramePr>
        <p:xfrm>
          <a:off x="251520" y="843558"/>
          <a:ext cx="8640960" cy="34563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Visio" r:id="rId4" imgW="6100682" imgH="2438400" progId="Visio.Drawing.11">
                  <p:embed/>
                </p:oleObj>
              </mc:Choice>
              <mc:Fallback>
                <p:oleObj name="Visio" r:id="rId4" imgW="6100682" imgH="2438400" progId="Visio.Drawing.11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843558"/>
                        <a:ext cx="8640960" cy="345638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69266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Dodavatelský řetězec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179512" y="915566"/>
            <a:ext cx="8136904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>
                <a:solidFill>
                  <a:srgbClr val="000000"/>
                </a:solidFill>
              </a:rPr>
              <a:t>Ne všechno zboží a výrobky jsou </a:t>
            </a:r>
            <a:r>
              <a:rPr lang="en-GB" sz="2200" dirty="0" smtClean="0">
                <a:solidFill>
                  <a:srgbClr val="000000"/>
                </a:solidFill>
              </a:rPr>
              <a:t>v</a:t>
            </a:r>
            <a:r>
              <a:rPr lang="cs-CZ" sz="2200" dirty="0" err="1" smtClean="0">
                <a:solidFill>
                  <a:srgbClr val="000000"/>
                </a:solidFill>
              </a:rPr>
              <a:t>ždy</a:t>
            </a:r>
            <a:r>
              <a:rPr lang="cs-CZ" sz="2200" dirty="0" smtClean="0">
                <a:solidFill>
                  <a:srgbClr val="000000"/>
                </a:solidFill>
              </a:rPr>
              <a:t> skladem.</a:t>
            </a:r>
          </a:p>
          <a:p>
            <a:pPr algn="just"/>
            <a:r>
              <a:rPr lang="cs-CZ" sz="2200" dirty="0" smtClean="0">
                <a:solidFill>
                  <a:srgbClr val="000000"/>
                </a:solidFill>
              </a:rPr>
              <a:t>Výroba může probíhat dle přání zákazníka.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Například </a:t>
            </a:r>
            <a:r>
              <a:rPr lang="cs-CZ" sz="2000" dirty="0">
                <a:solidFill>
                  <a:srgbClr val="000000"/>
                </a:solidFill>
              </a:rPr>
              <a:t>řada osobních aut je vyráběna v konfiguraci přesně podle přání </a:t>
            </a:r>
            <a:r>
              <a:rPr lang="cs-CZ" sz="2000" dirty="0" smtClean="0">
                <a:solidFill>
                  <a:srgbClr val="000000"/>
                </a:solidFill>
              </a:rPr>
              <a:t>zákazníka.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Logistický </a:t>
            </a:r>
            <a:r>
              <a:rPr lang="cs-CZ" sz="2000" dirty="0">
                <a:solidFill>
                  <a:srgbClr val="000000"/>
                </a:solidFill>
              </a:rPr>
              <a:t>řetězec se pak rozbíhá až k automobilce, která zadá vůz v požadované konfiguraci do </a:t>
            </a:r>
            <a:r>
              <a:rPr lang="cs-CZ" sz="2000" dirty="0" smtClean="0">
                <a:solidFill>
                  <a:srgbClr val="000000"/>
                </a:solidFill>
              </a:rPr>
              <a:t>výroby.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Rozbíhá </a:t>
            </a:r>
            <a:r>
              <a:rPr lang="cs-CZ" sz="2000" dirty="0">
                <a:solidFill>
                  <a:srgbClr val="000000"/>
                </a:solidFill>
              </a:rPr>
              <a:t>se tak řetězec směřující až k dodavatelům jednotlivých dílů, dále k jejich dodavatelům a k dodavatelům jejich dodavatelů. Zkrátka tak hluboko, jak je v dané situace dodavatelský řetězec nastaven.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68560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3113</TotalTime>
  <Words>1314</Words>
  <Application>Microsoft Office PowerPoint</Application>
  <PresentationFormat>Předvádění na obrazovce (16:9)</PresentationFormat>
  <Paragraphs>161</Paragraphs>
  <Slides>20</Slides>
  <Notes>18</Notes>
  <HiddenSlides>0</HiddenSlides>
  <MMClips>0</MMClips>
  <ScaleCrop>false</ScaleCrop>
  <HeadingPairs>
    <vt:vector size="8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6" baseType="lpstr">
      <vt:lpstr>Arial</vt:lpstr>
      <vt:lpstr>Calibri</vt:lpstr>
      <vt:lpstr>Enriqueta</vt:lpstr>
      <vt:lpstr>Times New Roman</vt:lpstr>
      <vt:lpstr>SLU</vt:lpstr>
      <vt:lpstr>Visio</vt:lpstr>
      <vt:lpstr>Název prezentace</vt:lpstr>
      <vt:lpstr>Podnikání na Internetu</vt:lpstr>
      <vt:lpstr>Dodavatelský řetězec</vt:lpstr>
      <vt:lpstr>Dodavatelský řetězec</vt:lpstr>
      <vt:lpstr>Dodavatelský řetězec</vt:lpstr>
      <vt:lpstr>Dodavatelský řetězec</vt:lpstr>
      <vt:lpstr>Dodavatelský řetězec</vt:lpstr>
      <vt:lpstr>Dodavatelský řetězec</vt:lpstr>
      <vt:lpstr>Dodavatelský řetězec</vt:lpstr>
      <vt:lpstr>Dodavatelský řetězec</vt:lpstr>
      <vt:lpstr>Dodavatelský řetězec</vt:lpstr>
      <vt:lpstr>Dodavatelský řetězec</vt:lpstr>
      <vt:lpstr>Dodavatelský řetězec</vt:lpstr>
      <vt:lpstr>Dodavatelský řetězec</vt:lpstr>
      <vt:lpstr>Dodavatelský řetězec</vt:lpstr>
      <vt:lpstr>Dodavatelský řetězec</vt:lpstr>
      <vt:lpstr>Dodavatelský řetězec</vt:lpstr>
      <vt:lpstr>Dodavatelský řetězec</vt:lpstr>
      <vt:lpstr>Dodavatelský řetězec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suchanek</cp:lastModifiedBy>
  <cp:revision>211</cp:revision>
  <dcterms:created xsi:type="dcterms:W3CDTF">2016-07-06T15:42:34Z</dcterms:created>
  <dcterms:modified xsi:type="dcterms:W3CDTF">2019-04-29T19:39:20Z</dcterms:modified>
</cp:coreProperties>
</file>