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4" r:id="rId4"/>
    <p:sldId id="266" r:id="rId5"/>
    <p:sldId id="265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46AE9-EA1A-44BA-8388-6FB7FC53EFF9}" type="datetimeFigureOut">
              <a:rPr lang="cs-CZ"/>
              <a:pPr>
                <a:defRPr/>
              </a:pPr>
              <a:t>25. 2. 2020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7B1A8-7745-4595-92D8-40165C098F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19FD8-AD30-4759-9552-CC65250428D3}" type="datetimeFigureOut">
              <a:rPr lang="cs-CZ"/>
              <a:pPr>
                <a:defRPr/>
              </a:pPr>
              <a:t>25. 2. 2020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0F073-6F14-4BA3-982B-76B36B83B9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13E8B-64B1-422B-A4B6-41C34613070C}" type="datetimeFigureOut">
              <a:rPr lang="cs-CZ"/>
              <a:pPr>
                <a:defRPr/>
              </a:pPr>
              <a:t>25. 2. 2020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1A196-271A-4747-B3B0-5674F4AB3B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59549-EA0A-4017-9F62-C0A2AEED8643}" type="datetimeFigureOut">
              <a:rPr lang="cs-CZ"/>
              <a:pPr>
                <a:defRPr/>
              </a:pPr>
              <a:t>25. 2. 2020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133A5-0F5F-482C-9869-4FD3661DAA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E2A7E-61E6-4349-AD8F-F7851280B98E}" type="datetimeFigureOut">
              <a:rPr lang="cs-CZ"/>
              <a:pPr>
                <a:defRPr/>
              </a:pPr>
              <a:t>25. 2. 2020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A4212-5168-42FE-B315-38202E7A42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C12D4-809C-4DCA-A740-79FB9BF9DBCF}" type="datetimeFigureOut">
              <a:rPr lang="cs-CZ"/>
              <a:pPr>
                <a:defRPr/>
              </a:pPr>
              <a:t>25. 2. 2020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05B72-C7B8-44D3-88E9-2458ABD8DA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38456-0CC1-4162-B7B7-06DDEB5847AB}" type="datetimeFigureOut">
              <a:rPr lang="cs-CZ"/>
              <a:pPr>
                <a:defRPr/>
              </a:pPr>
              <a:t>25. 2. 2020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5E3DE-45BF-4E6E-B80A-26250910B7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67955-533B-4C5D-A9E3-3C04C99EA9AF}" type="datetimeFigureOut">
              <a:rPr lang="cs-CZ"/>
              <a:pPr>
                <a:defRPr/>
              </a:pPr>
              <a:t>25. 2. 2020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10C91-3CF5-4BE7-A00A-928F5B751A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AF88F-6BC9-4EB7-8C3E-74DE2F2D001C}" type="datetimeFigureOut">
              <a:rPr lang="cs-CZ"/>
              <a:pPr>
                <a:defRPr/>
              </a:pPr>
              <a:t>25. 2. 2020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457-6289-4C31-8679-811CF7068E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95040-3840-42E4-BBD0-BC6A48169B16}" type="datetimeFigureOut">
              <a:rPr lang="cs-CZ"/>
              <a:pPr>
                <a:defRPr/>
              </a:pPr>
              <a:t>25. 2. 2020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3EC06-679B-43B4-A03F-C87FC0516B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B6076-369C-4925-96A2-ECA571EBB9A7}" type="datetimeFigureOut">
              <a:rPr lang="cs-CZ"/>
              <a:pPr>
                <a:defRPr/>
              </a:pPr>
              <a:t>25. 2. 2020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4E8D4-7DC6-4542-8BCC-90916F65A5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5F78A8-442B-4DAC-81D1-4FFFB33E2C8F}" type="datetimeFigureOut">
              <a:rPr lang="cs-CZ"/>
              <a:pPr>
                <a:defRPr/>
              </a:pPr>
              <a:t>25. 2. 2020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201A6F-FE2C-40AE-A66D-9E0889E4EC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1470025"/>
          </a:xfrm>
        </p:spPr>
        <p:txBody>
          <a:bodyPr/>
          <a:lstStyle/>
          <a:p>
            <a:r>
              <a:rPr lang="cs-CZ" b="1" smtClean="0"/>
              <a:t>Podnikání na </a:t>
            </a:r>
            <a:r>
              <a:rPr lang="cs-CZ" b="1" dirty="0" smtClean="0"/>
              <a:t>Internetu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286125"/>
            <a:ext cx="6400800" cy="685800"/>
          </a:xfrm>
        </p:spPr>
        <p:txBody>
          <a:bodyPr/>
          <a:lstStyle/>
          <a:p>
            <a:r>
              <a:rPr lang="cs-CZ" b="1" smtClean="0">
                <a:solidFill>
                  <a:schemeClr val="tx1"/>
                </a:solidFill>
              </a:rPr>
              <a:t>Přednáška č. 1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57313" y="4714875"/>
            <a:ext cx="64008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smtClean="0">
                <a:latin typeface="+mn-lt"/>
                <a:cs typeface="+mn-cs"/>
              </a:rPr>
              <a:t>doc. Mgr</a:t>
            </a:r>
            <a:r>
              <a:rPr lang="cs-CZ" sz="3200" dirty="0">
                <a:latin typeface="+mn-lt"/>
                <a:cs typeface="+mn-cs"/>
              </a:rPr>
              <a:t>. Petr Suchánek, </a:t>
            </a:r>
            <a:r>
              <a:rPr lang="cs-CZ" sz="3200" dirty="0" err="1">
                <a:latin typeface="+mn-lt"/>
                <a:cs typeface="+mn-cs"/>
              </a:rPr>
              <a:t>Ph.D</a:t>
            </a:r>
            <a:r>
              <a:rPr lang="cs-CZ" sz="3200" dirty="0"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err="1">
                <a:latin typeface="+mn-lt"/>
                <a:cs typeface="+mn-cs"/>
              </a:rPr>
              <a:t>suchanek</a:t>
            </a:r>
            <a:r>
              <a:rPr lang="en-US" sz="3200" dirty="0">
                <a:latin typeface="+mn-lt"/>
                <a:cs typeface="+mn-cs"/>
              </a:rPr>
              <a:t>@</a:t>
            </a:r>
            <a:r>
              <a:rPr lang="cs-CZ" sz="3200" dirty="0" err="1">
                <a:latin typeface="+mn-lt"/>
                <a:cs typeface="+mn-cs"/>
              </a:rPr>
              <a:t>opf.slu.cz</a:t>
            </a:r>
            <a:endParaRPr lang="cs-CZ" sz="3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semestru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651304" cy="566124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Sylabus předmětu – v IS STAG a </a:t>
            </a:r>
            <a:r>
              <a:rPr lang="cs-CZ" dirty="0" err="1" smtClean="0"/>
              <a:t>Moodle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Základní studijní materiály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Moodle</a:t>
            </a:r>
            <a:r>
              <a:rPr lang="cs-CZ" dirty="0" smtClean="0"/>
              <a:t> – Předmět </a:t>
            </a:r>
            <a:r>
              <a:rPr lang="cs-CZ" b="1" u="sng" dirty="0" smtClean="0">
                <a:solidFill>
                  <a:srgbClr val="FF0000"/>
                </a:solidFill>
              </a:rPr>
              <a:t>INM/BPBOI </a:t>
            </a:r>
            <a:r>
              <a:rPr lang="cs-CZ" b="1" u="sng" dirty="0" smtClean="0">
                <a:solidFill>
                  <a:srgbClr val="FF0000"/>
                </a:solidFill>
              </a:rPr>
              <a:t>(BKBOI</a:t>
            </a:r>
            <a:r>
              <a:rPr lang="cs-CZ" b="1" u="sng" dirty="0" smtClean="0">
                <a:solidFill>
                  <a:srgbClr val="FF0000"/>
                </a:solidFill>
              </a:rPr>
              <a:t>)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Zkouška </a:t>
            </a:r>
            <a:r>
              <a:rPr lang="cs-CZ" b="1" dirty="0" err="1" smtClean="0"/>
              <a:t>max</a:t>
            </a:r>
            <a:r>
              <a:rPr lang="cs-CZ" b="1" dirty="0" smtClean="0"/>
              <a:t> 60 bodů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ym typeface="Symbol"/>
              </a:rPr>
              <a:t>Seminární práce (</a:t>
            </a:r>
            <a:r>
              <a:rPr lang="cs-CZ" dirty="0" err="1" smtClean="0">
                <a:sym typeface="Symbol"/>
              </a:rPr>
              <a:t>max</a:t>
            </a:r>
            <a:r>
              <a:rPr lang="cs-CZ" dirty="0" smtClean="0">
                <a:sym typeface="Symbol"/>
              </a:rPr>
              <a:t> 15) (Podnikatelský záměr na tvorbu e-</a:t>
            </a:r>
            <a:r>
              <a:rPr lang="cs-CZ" dirty="0" err="1" smtClean="0">
                <a:sym typeface="Symbol"/>
              </a:rPr>
              <a:t>shopu</a:t>
            </a:r>
            <a:r>
              <a:rPr lang="cs-CZ" dirty="0" smtClean="0">
                <a:sym typeface="Symbol"/>
              </a:rPr>
              <a:t> s využitím konkrétního nástroje pro jeho tvorbu)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ym typeface="Symbol"/>
              </a:rPr>
              <a:t>Aktivita na seminářích (</a:t>
            </a:r>
            <a:r>
              <a:rPr lang="cs-CZ" dirty="0" err="1" smtClean="0">
                <a:sym typeface="Symbol"/>
              </a:rPr>
              <a:t>max</a:t>
            </a:r>
            <a:r>
              <a:rPr lang="cs-CZ" dirty="0" smtClean="0">
                <a:sym typeface="Symbol"/>
              </a:rPr>
              <a:t> 5 bodů)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ym typeface="Symbol"/>
              </a:rPr>
              <a:t>Ústní zkouška (</a:t>
            </a:r>
            <a:r>
              <a:rPr lang="cs-CZ" dirty="0" err="1" smtClean="0">
                <a:sym typeface="Symbol"/>
              </a:rPr>
              <a:t>max</a:t>
            </a:r>
            <a:r>
              <a:rPr lang="cs-CZ" dirty="0" smtClean="0">
                <a:sym typeface="Symbol"/>
              </a:rPr>
              <a:t> 40 bodů)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50 % účast na seminářích</a:t>
            </a:r>
          </a:p>
        </p:txBody>
      </p:sp>
    </p:spTree>
    <p:extLst>
      <p:ext uri="{BB962C8B-B14F-4D97-AF65-F5344CB8AC3E}">
        <p14:creationId xmlns:p14="http://schemas.microsoft.com/office/powerpoint/2010/main" val="129364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8064"/>
            <a:ext cx="8472488" cy="542928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Informační </a:t>
            </a:r>
            <a:r>
              <a:rPr lang="cs-CZ" dirty="0"/>
              <a:t>společnost </a:t>
            </a:r>
            <a:r>
              <a:rPr lang="cs-CZ" sz="1400" dirty="0"/>
              <a:t>(</a:t>
            </a:r>
            <a:r>
              <a:rPr lang="cs-CZ" sz="1400" dirty="0">
                <a:solidFill>
                  <a:srgbClr val="0070C0"/>
                </a:solidFill>
              </a:rPr>
              <a:t>https://</a:t>
            </a:r>
            <a:r>
              <a:rPr lang="cs-CZ" sz="1400" dirty="0" smtClean="0">
                <a:solidFill>
                  <a:srgbClr val="0070C0"/>
                </a:solidFill>
              </a:rPr>
              <a:t>wikisofia.cz/</a:t>
            </a:r>
            <a:r>
              <a:rPr lang="cs-CZ" sz="1400" dirty="0" err="1" smtClean="0">
                <a:solidFill>
                  <a:srgbClr val="0070C0"/>
                </a:solidFill>
              </a:rPr>
              <a:t>index.php</a:t>
            </a:r>
            <a:r>
              <a:rPr lang="cs-CZ" sz="1400" dirty="0" smtClean="0">
                <a:solidFill>
                  <a:srgbClr val="0070C0"/>
                </a:solidFill>
              </a:rPr>
              <a:t>/Informa%C4%8Dn%C3%AD_spole%C4%8Dnost</a:t>
            </a:r>
            <a:r>
              <a:rPr lang="cs-CZ" sz="1400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Kvalitativní charakteristiky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Kvantitativní </a:t>
            </a:r>
            <a:r>
              <a:rPr lang="cs-CZ" dirty="0" smtClean="0"/>
              <a:t>charakteristiky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Znalostní společnost</a:t>
            </a:r>
          </a:p>
          <a:p>
            <a:pPr marL="0" indent="0" fontAlgn="auto">
              <a:spcAft>
                <a:spcPts val="0"/>
              </a:spcAft>
              <a:buNone/>
              <a:tabLst>
                <a:tab pos="358775" algn="l"/>
              </a:tabLst>
              <a:defRPr/>
            </a:pPr>
            <a:r>
              <a:rPr lang="cs-CZ" sz="1400" dirty="0" smtClean="0"/>
              <a:t>	(</a:t>
            </a:r>
            <a:r>
              <a:rPr lang="cs-CZ" sz="1400" dirty="0">
                <a:solidFill>
                  <a:srgbClr val="0070C0"/>
                </a:solidFill>
              </a:rPr>
              <a:t>http://</a:t>
            </a:r>
            <a:r>
              <a:rPr lang="cs-CZ" sz="1400" dirty="0" smtClean="0">
                <a:solidFill>
                  <a:srgbClr val="0070C0"/>
                </a:solidFill>
              </a:rPr>
              <a:t>wiki.rvp.cz/Knihovna/1.Pedagogick%C3%BD_lexikon/Z/Znalostn%C3%AD_spole%C4%8Dnost</a:t>
            </a:r>
            <a:r>
              <a:rPr lang="cs-CZ" sz="1400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Tvorba kvalitního informačního prostředí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Vztah rozvoje informační a znalostní společnosti a e-business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Uvést konkrétní příklady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8064"/>
            <a:ext cx="8472488" cy="542928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Globální informační </a:t>
            </a:r>
            <a:r>
              <a:rPr lang="cs-CZ" dirty="0" smtClean="0"/>
              <a:t>společnost</a:t>
            </a:r>
          </a:p>
          <a:p>
            <a:pPr marL="0" indent="0" fontAlgn="auto">
              <a:spcAft>
                <a:spcPts val="0"/>
              </a:spcAft>
              <a:buNone/>
              <a:tabLst>
                <a:tab pos="358775" algn="l"/>
              </a:tabLst>
              <a:defRPr/>
            </a:pPr>
            <a:r>
              <a:rPr lang="cs-CZ" sz="1400" dirty="0"/>
              <a:t>	</a:t>
            </a:r>
            <a:r>
              <a:rPr lang="cs-CZ" sz="1400" dirty="0" smtClean="0"/>
              <a:t>(</a:t>
            </a:r>
            <a:r>
              <a:rPr lang="cs-CZ" sz="1400" dirty="0" smtClean="0">
                <a:solidFill>
                  <a:srgbClr val="0070C0"/>
                </a:solidFill>
              </a:rPr>
              <a:t>http</a:t>
            </a:r>
            <a:r>
              <a:rPr lang="cs-CZ" sz="1400" dirty="0">
                <a:solidFill>
                  <a:srgbClr val="0070C0"/>
                </a:solidFill>
              </a:rPr>
              <a:t>://</a:t>
            </a:r>
            <a:r>
              <a:rPr lang="cs-CZ" sz="1400" dirty="0" smtClean="0">
                <a:solidFill>
                  <a:srgbClr val="0070C0"/>
                </a:solidFill>
              </a:rPr>
              <a:t>www.slapak.cz/</a:t>
            </a:r>
            <a:r>
              <a:rPr lang="cs-CZ" sz="1400" dirty="0" err="1" smtClean="0">
                <a:solidFill>
                  <a:srgbClr val="0070C0"/>
                </a:solidFill>
              </a:rPr>
              <a:t>ondrej</a:t>
            </a:r>
            <a:r>
              <a:rPr lang="cs-CZ" sz="1400" dirty="0" smtClean="0">
                <a:solidFill>
                  <a:srgbClr val="0070C0"/>
                </a:solidFill>
              </a:rPr>
              <a:t>/modelgis.htm</a:t>
            </a:r>
            <a:r>
              <a:rPr lang="cs-CZ" sz="1400" dirty="0" smtClean="0"/>
              <a:t>)</a:t>
            </a:r>
            <a:endParaRPr lang="cs-CZ" sz="14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Subjekty globální informační společnosti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Prostředky umožňující fungování Globální informační </a:t>
            </a:r>
            <a:r>
              <a:rPr lang="cs-CZ" dirty="0" smtClean="0"/>
              <a:t>společnosti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Informační </a:t>
            </a:r>
            <a:r>
              <a:rPr lang="cs-CZ" dirty="0" smtClean="0"/>
              <a:t>a komunikační technologie (ICT)</a:t>
            </a:r>
          </a:p>
          <a:p>
            <a:pPr marL="0" indent="0" fontAlgn="auto">
              <a:spcAft>
                <a:spcPts val="0"/>
              </a:spcAft>
              <a:buNone/>
              <a:tabLst>
                <a:tab pos="358775" algn="l"/>
              </a:tabLst>
              <a:defRPr/>
            </a:pPr>
            <a:r>
              <a:rPr lang="cs-CZ" sz="1400" dirty="0" smtClean="0"/>
              <a:t>	(</a:t>
            </a:r>
            <a:r>
              <a:rPr lang="cs-CZ" sz="1400" dirty="0" smtClean="0">
                <a:solidFill>
                  <a:srgbClr val="0070C0"/>
                </a:solidFill>
              </a:rPr>
              <a:t>http</a:t>
            </a:r>
            <a:r>
              <a:rPr lang="cs-CZ" sz="1400" dirty="0">
                <a:solidFill>
                  <a:srgbClr val="0070C0"/>
                </a:solidFill>
              </a:rPr>
              <a:t>://</a:t>
            </a:r>
            <a:r>
              <a:rPr lang="cs-CZ" sz="1400" dirty="0" smtClean="0">
                <a:solidFill>
                  <a:srgbClr val="0070C0"/>
                </a:solidFill>
              </a:rPr>
              <a:t>www.svetandroida.cz/informacni-technologie-pocatek-vyvoje-a-vize-budoucnosti-201401</a:t>
            </a:r>
            <a:r>
              <a:rPr lang="cs-CZ" sz="1400" dirty="0" smtClean="0"/>
              <a:t>)</a:t>
            </a:r>
            <a:endParaRPr lang="cs-CZ" sz="14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Přehled </a:t>
            </a:r>
            <a:r>
              <a:rPr lang="cs-CZ" dirty="0" smtClean="0"/>
              <a:t>ICT </a:t>
            </a:r>
            <a:r>
              <a:rPr lang="cs-CZ" dirty="0"/>
              <a:t>(+ služby </a:t>
            </a:r>
            <a:r>
              <a:rPr lang="cs-CZ" dirty="0" smtClean="0"/>
              <a:t>Internetu</a:t>
            </a:r>
            <a:r>
              <a:rPr lang="cs-CZ" dirty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Využití </a:t>
            </a:r>
            <a:r>
              <a:rPr lang="cs-CZ" dirty="0" smtClean="0"/>
              <a:t>ICT </a:t>
            </a:r>
            <a:r>
              <a:rPr lang="cs-CZ" dirty="0"/>
              <a:t>v e-business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16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472488" cy="5429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Informační </a:t>
            </a:r>
            <a:r>
              <a:rPr lang="cs-CZ" dirty="0" smtClean="0"/>
              <a:t>systém</a:t>
            </a:r>
          </a:p>
          <a:p>
            <a:pPr marL="0" indent="0" fontAlgn="auto">
              <a:spcAft>
                <a:spcPts val="0"/>
              </a:spcAft>
              <a:buNone/>
              <a:tabLst>
                <a:tab pos="265113" algn="l"/>
              </a:tabLst>
              <a:defRPr/>
            </a:pPr>
            <a:r>
              <a:rPr lang="cs-CZ" sz="1400" dirty="0" smtClean="0"/>
              <a:t>	(</a:t>
            </a:r>
            <a:r>
              <a:rPr lang="cs-CZ" sz="1400" dirty="0">
                <a:solidFill>
                  <a:srgbClr val="0070C0"/>
                </a:solidFill>
              </a:rPr>
              <a:t>https://cs.wikipedia.org/wiki/Informa%C4%8Dn%C3%AD_syst%C3%A9m</a:t>
            </a:r>
            <a:r>
              <a:rPr lang="cs-CZ" sz="1400" dirty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Základní charakteristika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Komponenty </a:t>
            </a:r>
            <a:r>
              <a:rPr lang="cs-CZ" dirty="0" smtClean="0"/>
              <a:t>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Základní klasické ekonomické zdroje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Nová ekonomika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Znalostní ekonomika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Podmínky kladené na současné podniky</a:t>
            </a:r>
          </a:p>
          <a:p>
            <a:pPr marL="0" indent="0" fontAlgn="auto">
              <a:spcAft>
                <a:spcPts val="0"/>
              </a:spcAft>
              <a:buNone/>
              <a:tabLst>
                <a:tab pos="265113" algn="l"/>
              </a:tabLst>
              <a:defRPr/>
            </a:pPr>
            <a:r>
              <a:rPr lang="cs-CZ" sz="1400" dirty="0" smtClean="0"/>
              <a:t>	(</a:t>
            </a:r>
            <a:r>
              <a:rPr lang="cs-CZ" sz="1400" dirty="0">
                <a:solidFill>
                  <a:srgbClr val="0070C0"/>
                </a:solidFill>
              </a:rPr>
              <a:t>http://www.slapak.cz/</a:t>
            </a:r>
            <a:r>
              <a:rPr lang="cs-CZ" sz="1400" dirty="0" err="1">
                <a:solidFill>
                  <a:srgbClr val="0070C0"/>
                </a:solidFill>
              </a:rPr>
              <a:t>ondrej</a:t>
            </a:r>
            <a:r>
              <a:rPr lang="cs-CZ" sz="1400" dirty="0">
                <a:solidFill>
                  <a:srgbClr val="0070C0"/>
                </a:solidFill>
              </a:rPr>
              <a:t>/modelgis.htm</a:t>
            </a:r>
            <a:r>
              <a:rPr lang="cs-CZ" sz="1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196</Words>
  <Application>Microsoft Office PowerPoint</Application>
  <PresentationFormat>Předvádění na obrazovce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Symbol</vt:lpstr>
      <vt:lpstr>Motiv sady Office</vt:lpstr>
      <vt:lpstr>Podnikání na Internetu</vt:lpstr>
      <vt:lpstr>Plán semestru</vt:lpstr>
      <vt:lpstr>Základní pojmy</vt:lpstr>
      <vt:lpstr>Základní pojmy</vt:lpstr>
      <vt:lpstr>Základní pojmy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ps</cp:lastModifiedBy>
  <cp:revision>72</cp:revision>
  <dcterms:created xsi:type="dcterms:W3CDTF">2009-09-17T16:58:41Z</dcterms:created>
  <dcterms:modified xsi:type="dcterms:W3CDTF">2020-02-25T08:22:38Z</dcterms:modified>
</cp:coreProperties>
</file>