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3" r:id="rId5"/>
    <p:sldId id="264" r:id="rId6"/>
    <p:sldId id="265" r:id="rId7"/>
    <p:sldId id="262" r:id="rId8"/>
    <p:sldId id="261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9FC45-7BD5-451D-8A76-F9ABACBE3DA3}" type="datetimeFigureOut">
              <a:rPr lang="cs-CZ"/>
              <a:pPr>
                <a:defRPr/>
              </a:pPr>
              <a:t>11.03.2018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F8984-0760-4290-9F45-4235930F54A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00225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64FF7-EA3C-4AA2-AA83-7A19C5C48448}" type="datetimeFigureOut">
              <a:rPr lang="cs-CZ"/>
              <a:pPr>
                <a:defRPr/>
              </a:pPr>
              <a:t>11.03.2018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83C180-5C55-4142-82FE-733ED3A79F0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66699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285E3-F09A-4CB2-9EAC-718D2239DD7A}" type="datetimeFigureOut">
              <a:rPr lang="cs-CZ"/>
              <a:pPr>
                <a:defRPr/>
              </a:pPr>
              <a:t>11.03.2018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16196A-D0D8-4045-96CD-ADB49720D0B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41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B322A-4CC4-4C22-AA97-4C57582D36EA}" type="datetimeFigureOut">
              <a:rPr lang="cs-CZ"/>
              <a:pPr>
                <a:defRPr/>
              </a:pPr>
              <a:t>11.03.2018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BF2749-677C-4E30-A40D-22CD5099F73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06106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DC6FE-64BC-4756-9853-22F6D08794AD}" type="datetimeFigureOut">
              <a:rPr lang="cs-CZ"/>
              <a:pPr>
                <a:defRPr/>
              </a:pPr>
              <a:t>11.03.2018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FDBE39-E6B4-4CE9-B4F2-C3579F4CED5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10392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C9AA5-A733-497A-A129-111052869E96}" type="datetimeFigureOut">
              <a:rPr lang="cs-CZ"/>
              <a:pPr>
                <a:defRPr/>
              </a:pPr>
              <a:t>11.03.2018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684C53-63E4-400F-9CED-D1C2D0A6107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6420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2519F-0248-49E6-9099-D1DE2EC606DE}" type="datetimeFigureOut">
              <a:rPr lang="cs-CZ"/>
              <a:pPr>
                <a:defRPr/>
              </a:pPr>
              <a:t>11.03.2018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7CC596-1FCE-487A-B55C-62D7B8E52F9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31946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88913-DE37-47A9-92E2-D94959DAC42E}" type="datetimeFigureOut">
              <a:rPr lang="cs-CZ"/>
              <a:pPr>
                <a:defRPr/>
              </a:pPr>
              <a:t>11.03.2018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3D0D0A-A232-4A94-ADDD-38E735FEA12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03109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DE4F6-ED37-48EA-B15B-7E2A8EB41C6B}" type="datetimeFigureOut">
              <a:rPr lang="cs-CZ"/>
              <a:pPr>
                <a:defRPr/>
              </a:pPr>
              <a:t>11.03.2018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77CC21-A717-42AF-8731-81FF89FC4E0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65580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36A59-F0D9-4726-A62E-8BC9C7354EE9}" type="datetimeFigureOut">
              <a:rPr lang="cs-CZ"/>
              <a:pPr>
                <a:defRPr/>
              </a:pPr>
              <a:t>11.03.2018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D82C9D-BBBE-4D43-85DA-A1DB277832E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5713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9F4C9-79C6-4857-A8B1-618B27427C05}" type="datetimeFigureOut">
              <a:rPr lang="cs-CZ"/>
              <a:pPr>
                <a:defRPr/>
              </a:pPr>
              <a:t>11.03.2018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A190E2-4A4C-455B-B29A-48204026D57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75016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EE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A220EFD-D987-4CF6-A20F-77A8280B4AD7}" type="datetimeFigureOut">
              <a:rPr lang="cs-CZ"/>
              <a:pPr>
                <a:defRPr/>
              </a:pPr>
              <a:t>11.03.2018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7E9BC249-83E0-4C7D-9E72-5A085CAD8211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1571625"/>
            <a:ext cx="7772400" cy="1470025"/>
          </a:xfrm>
        </p:spPr>
        <p:txBody>
          <a:bodyPr/>
          <a:lstStyle/>
          <a:p>
            <a:pPr eaLnBrk="1" hangingPunct="1"/>
            <a:r>
              <a:rPr lang="cs-CZ" altLang="cs-CZ" b="1" dirty="0" smtClean="0"/>
              <a:t>Podnikání na internetu</a:t>
            </a: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1371600" y="3286125"/>
            <a:ext cx="6400800" cy="685800"/>
          </a:xfrm>
        </p:spPr>
        <p:txBody>
          <a:bodyPr/>
          <a:lstStyle/>
          <a:p>
            <a:pPr eaLnBrk="1" hangingPunct="1"/>
            <a:r>
              <a:rPr lang="cs-CZ" altLang="cs-CZ" b="1" smtClean="0">
                <a:solidFill>
                  <a:schemeClr val="tx1"/>
                </a:solidFill>
              </a:rPr>
              <a:t>Přednáška č. 4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357313" y="4714875"/>
            <a:ext cx="6400800" cy="685800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dirty="0" smtClean="0">
                <a:latin typeface="+mn-lt"/>
                <a:cs typeface="+mn-cs"/>
              </a:rPr>
              <a:t>doc</a:t>
            </a:r>
            <a:r>
              <a:rPr lang="cs-CZ" sz="3200" dirty="0">
                <a:latin typeface="+mn-lt"/>
                <a:cs typeface="+mn-cs"/>
              </a:rPr>
              <a:t>. Mgr. Petr Suchánek, </a:t>
            </a:r>
            <a:r>
              <a:rPr lang="cs-CZ" sz="3200" dirty="0" err="1">
                <a:latin typeface="+mn-lt"/>
                <a:cs typeface="+mn-cs"/>
              </a:rPr>
              <a:t>Ph.D</a:t>
            </a:r>
            <a:r>
              <a:rPr lang="cs-CZ" sz="3200" dirty="0">
                <a:latin typeface="+mn-lt"/>
                <a:cs typeface="+mn-cs"/>
              </a:rPr>
              <a:t>.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dirty="0" err="1">
                <a:latin typeface="+mn-lt"/>
                <a:cs typeface="+mn-cs"/>
              </a:rPr>
              <a:t>suchanek</a:t>
            </a:r>
            <a:r>
              <a:rPr lang="en-US" sz="3200" dirty="0">
                <a:latin typeface="+mn-lt"/>
                <a:cs typeface="+mn-cs"/>
              </a:rPr>
              <a:t>@</a:t>
            </a:r>
            <a:r>
              <a:rPr lang="cs-CZ" sz="3200" dirty="0" err="1">
                <a:latin typeface="+mn-lt"/>
                <a:cs typeface="+mn-cs"/>
              </a:rPr>
              <a:t>opf.slu.cz</a:t>
            </a:r>
            <a:endParaRPr lang="cs-CZ" sz="3200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E-commerce systém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750"/>
            <a:ext cx="8472488" cy="5043488"/>
          </a:xfrm>
        </p:spPr>
        <p:txBody>
          <a:bodyPr/>
          <a:lstStyle/>
          <a:p>
            <a:pPr eaLnBrk="1" hangingPunct="1"/>
            <a:r>
              <a:rPr lang="cs-CZ" altLang="cs-CZ" smtClean="0"/>
              <a:t>E-commerce systém</a:t>
            </a:r>
          </a:p>
          <a:p>
            <a:pPr eaLnBrk="1" hangingPunct="1"/>
            <a:r>
              <a:rPr lang="cs-CZ" altLang="cs-CZ" smtClean="0"/>
              <a:t>Cíle e-commerce systému</a:t>
            </a:r>
          </a:p>
          <a:p>
            <a:pPr eaLnBrk="1" hangingPunct="1"/>
            <a:r>
              <a:rPr lang="cs-CZ" altLang="cs-CZ" smtClean="0"/>
              <a:t>Části e-commerce systému</a:t>
            </a:r>
          </a:p>
          <a:p>
            <a:pPr eaLnBrk="1" hangingPunct="1"/>
            <a:r>
              <a:rPr lang="cs-CZ" altLang="cs-CZ" smtClean="0"/>
              <a:t>Komunikační rozhraní</a:t>
            </a:r>
          </a:p>
          <a:p>
            <a:pPr eaLnBrk="1" hangingPunct="1"/>
            <a:r>
              <a:rPr lang="cs-CZ" altLang="cs-CZ" smtClean="0"/>
              <a:t>Komunikace zákazník </a:t>
            </a:r>
            <a:r>
              <a:rPr lang="en-US" altLang="cs-CZ" smtClean="0"/>
              <a:t>&amp;</a:t>
            </a:r>
            <a:r>
              <a:rPr lang="cs-CZ" altLang="cs-CZ" smtClean="0"/>
              <a:t> IS</a:t>
            </a:r>
          </a:p>
          <a:p>
            <a:pPr eaLnBrk="1" hangingPunct="1"/>
            <a:r>
              <a:rPr lang="cs-CZ" altLang="cs-CZ" smtClean="0"/>
              <a:t>Komunikace prodejce </a:t>
            </a:r>
            <a:r>
              <a:rPr lang="en-US" altLang="cs-CZ" smtClean="0"/>
              <a:t>&amp;</a:t>
            </a:r>
            <a:r>
              <a:rPr lang="cs-CZ" altLang="cs-CZ" smtClean="0"/>
              <a:t> kooperující dodavatel</a:t>
            </a:r>
          </a:p>
          <a:p>
            <a:pPr eaLnBrk="1" hangingPunct="1"/>
            <a:r>
              <a:rPr lang="cs-CZ" altLang="cs-CZ" smtClean="0"/>
              <a:t>CRM</a:t>
            </a:r>
          </a:p>
          <a:p>
            <a:pPr eaLnBrk="1" hangingPunct="1"/>
            <a:r>
              <a:rPr lang="cs-CZ" altLang="cs-CZ" smtClean="0"/>
              <a:t>Úkoly CRM</a:t>
            </a:r>
          </a:p>
          <a:p>
            <a:pPr eaLnBrk="1" hangingPunct="1"/>
            <a:r>
              <a:rPr lang="cs-CZ" altLang="cs-CZ" smtClean="0"/>
              <a:t>ERP</a:t>
            </a:r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IS/IT – efektivita e-business*</a:t>
            </a:r>
          </a:p>
        </p:txBody>
      </p:sp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1916832"/>
            <a:ext cx="5688632" cy="3742846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457200" y="6309320"/>
            <a:ext cx="8579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*http://docplayer.cz/2329639-Implementace-crm-systemu-v-podniku-pripadova-studie.html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IS/IT – efektivita e-business*</a:t>
            </a:r>
          </a:p>
        </p:txBody>
      </p:sp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57200" y="6309320"/>
            <a:ext cx="8579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*https://www.kicero.cz/nakupni-cykly/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99" y="1706712"/>
            <a:ext cx="8973802" cy="3781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21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Fáze nákupního cyklu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750"/>
            <a:ext cx="8472488" cy="5043488"/>
          </a:xfrm>
        </p:spPr>
        <p:txBody>
          <a:bodyPr/>
          <a:lstStyle/>
          <a:p>
            <a:r>
              <a:rPr lang="cs-CZ" b="1" dirty="0" smtClean="0"/>
              <a:t>Potenciální </a:t>
            </a:r>
            <a:r>
              <a:rPr lang="cs-CZ" b="1" dirty="0"/>
              <a:t>zákazník o produktu neví</a:t>
            </a:r>
            <a:r>
              <a:rPr lang="cs-CZ" dirty="0"/>
              <a:t> – ještě si neuvědomil svojí potřebu</a:t>
            </a:r>
          </a:p>
          <a:p>
            <a:r>
              <a:rPr lang="cs-CZ" b="1" dirty="0"/>
              <a:t>Uvědomění si potřeby</a:t>
            </a:r>
            <a:r>
              <a:rPr lang="cs-CZ" dirty="0"/>
              <a:t> – již zjistil, co potřebuje a vyhledává informace</a:t>
            </a:r>
          </a:p>
          <a:p>
            <a:r>
              <a:rPr lang="cs-CZ" b="1" dirty="0"/>
              <a:t>Zjišťování informací</a:t>
            </a:r>
            <a:r>
              <a:rPr lang="cs-CZ" dirty="0"/>
              <a:t> – získává všeobecné informace o produktech z dané oblasti</a:t>
            </a:r>
          </a:p>
          <a:p>
            <a:r>
              <a:rPr lang="cs-CZ" b="1" dirty="0" smtClean="0"/>
              <a:t>Učení se o produktu</a:t>
            </a:r>
            <a:r>
              <a:rPr lang="cs-CZ" dirty="0" smtClean="0"/>
              <a:t> – zjišťuje detailní informace o produktu, který si vybral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78767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Fáze nákupního cyklu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750"/>
            <a:ext cx="8472488" cy="5043488"/>
          </a:xfrm>
        </p:spPr>
        <p:txBody>
          <a:bodyPr/>
          <a:lstStyle/>
          <a:p>
            <a:r>
              <a:rPr lang="cs-CZ" b="1" dirty="0"/>
              <a:t>Výběr před nákupem</a:t>
            </a:r>
            <a:r>
              <a:rPr lang="cs-CZ" dirty="0"/>
              <a:t> – rozhoduje se mezi několika finálními produkty a kde nakoupí</a:t>
            </a:r>
          </a:p>
          <a:p>
            <a:r>
              <a:rPr lang="cs-CZ" b="1" dirty="0"/>
              <a:t>Finální nákup</a:t>
            </a:r>
            <a:r>
              <a:rPr lang="cs-CZ" dirty="0"/>
              <a:t> – provádí objednávku, nakupuje </a:t>
            </a:r>
          </a:p>
          <a:p>
            <a:r>
              <a:rPr lang="cs-CZ" b="1" dirty="0"/>
              <a:t>Opakovaný nákup</a:t>
            </a:r>
            <a:r>
              <a:rPr lang="cs-CZ" dirty="0"/>
              <a:t> – zákazník je s produktem spokojen</a:t>
            </a:r>
            <a:r>
              <a:rPr lang="cs-CZ" dirty="0" smtClean="0"/>
              <a:t>, nakupuje </a:t>
            </a:r>
            <a:r>
              <a:rPr lang="cs-CZ" dirty="0"/>
              <a:t>dále a doporučuje dále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36647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IS/IT – efektivita e-business</a:t>
            </a:r>
          </a:p>
        </p:txBody>
      </p:sp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graphicFrame>
        <p:nvGraphicFramePr>
          <p:cNvPr id="5124" name="Object 1"/>
          <p:cNvGraphicFramePr>
            <a:graphicFrameLocks noChangeAspect="1"/>
          </p:cNvGraphicFramePr>
          <p:nvPr/>
        </p:nvGraphicFramePr>
        <p:xfrm>
          <a:off x="142875" y="2143125"/>
          <a:ext cx="8526463" cy="335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Visio" r:id="rId3" imgW="7798564" imgH="3076031" progId="Visio.Drawing.11">
                  <p:embed/>
                </p:oleObj>
              </mc:Choice>
              <mc:Fallback>
                <p:oleObj name="Visio" r:id="rId3" imgW="7798564" imgH="3076031" progId="Visio.Drawing.11">
                  <p:embed/>
                  <p:pic>
                    <p:nvPicPr>
                      <p:cNvPr id="5124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2143125"/>
                        <a:ext cx="8526463" cy="3357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331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graphicFrame>
        <p:nvGraphicFramePr>
          <p:cNvPr id="6148" name="Object 3"/>
          <p:cNvGraphicFramePr>
            <a:graphicFrameLocks noChangeAspect="1"/>
          </p:cNvGraphicFramePr>
          <p:nvPr/>
        </p:nvGraphicFramePr>
        <p:xfrm>
          <a:off x="928688" y="214313"/>
          <a:ext cx="7215187" cy="6465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Visio" r:id="rId3" imgW="6534319" imgH="5862697" progId="Visio.Drawing.11">
                  <p:embed/>
                </p:oleObj>
              </mc:Choice>
              <mc:Fallback>
                <p:oleObj name="Visio" r:id="rId3" imgW="6534319" imgH="5862697" progId="Visio.Drawing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214313"/>
                        <a:ext cx="7215187" cy="6465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81</Words>
  <Application>Microsoft Office PowerPoint</Application>
  <PresentationFormat>Předvádění na obrazovce (4:3)</PresentationFormat>
  <Paragraphs>28</Paragraphs>
  <Slides>8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Motiv sady Office</vt:lpstr>
      <vt:lpstr>Visio</vt:lpstr>
      <vt:lpstr>Podnikání na internetu</vt:lpstr>
      <vt:lpstr>E-commerce systém</vt:lpstr>
      <vt:lpstr>IS/IT – efektivita e-business*</vt:lpstr>
      <vt:lpstr>IS/IT – efektivita e-business*</vt:lpstr>
      <vt:lpstr>Fáze nákupního cyklu</vt:lpstr>
      <vt:lpstr>Fáze nákupního cyklu</vt:lpstr>
      <vt:lpstr>IS/IT – efektivita e-business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ps</dc:creator>
  <cp:lastModifiedBy>suchanek</cp:lastModifiedBy>
  <cp:revision>50</cp:revision>
  <dcterms:created xsi:type="dcterms:W3CDTF">2009-09-17T16:58:41Z</dcterms:created>
  <dcterms:modified xsi:type="dcterms:W3CDTF">2018-03-11T06:56:31Z</dcterms:modified>
</cp:coreProperties>
</file>