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64" r:id="rId7"/>
    <p:sldId id="265" r:id="rId8"/>
    <p:sldId id="267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BEA1-E7D1-48FB-BAF2-53B688C10B1C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B5850-0251-4EE1-AB82-D1C21503ED1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364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4F821-6F70-4FB7-827F-40FB48229AE2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A99C3-E75A-4AAC-9144-FB6609EE46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005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0623B-1E24-4703-A514-FB8848783642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0B1A9-4EB6-4B15-8373-1DB3799E28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685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9340D-A7A8-4561-9859-C3A41B6F4C82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D6ABD-7C36-4250-8D3D-46CFD19D25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133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E5260-9358-4C25-9527-44DA9B3FCD03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65BB8-B475-4532-8BD7-4035CC9811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359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2F6A-157A-4898-89EC-CCCF58C76EC3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17997-64EE-4C93-82A1-AE701E6B2A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59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E6913-0209-453A-AA55-2B8A1AE5B276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AFF17-C56A-4E34-9D3D-18D0E22FAF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883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AF31E-DD4E-4823-804D-A48AE200AAC8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C9CA3-B049-4F26-BE94-75C52B591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826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4318B-337E-489A-A189-9BCF157A7A6D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81F56-AEC0-448D-8552-8297E4D06B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78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9172-B9E2-44F0-B6FC-FBF2E827C03A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8BE66-C625-4D72-A4BA-44E531F3B5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11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570A1-8382-490E-920F-E97E0DD0BE45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B673A-5E37-42D4-9509-4F7DCE3942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543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EBACC4-1DC4-411C-9342-078CD3EC007C}" type="datetimeFigureOut">
              <a:rPr lang="cs-CZ"/>
              <a:pPr>
                <a:defRPr/>
              </a:pPr>
              <a:t>9. 4. 2018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269A0EA-D4A2-4AB1-A9BA-C21354186E9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1jZEVjVjCw" TargetMode="External"/><Relationship Id="rId2" Type="http://schemas.openxmlformats.org/officeDocument/2006/relationships/hyperlink" Target="https://www.youtube.com/watch?v=N1EA_1iwA4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KvUc_oYSwmk" TargetMode="External"/><Relationship Id="rId4" Type="http://schemas.openxmlformats.org/officeDocument/2006/relationships/hyperlink" Target="https://www.youtube.com/watch?v=Z2i-2OtfG8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71625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Podnikání na internetu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286125"/>
            <a:ext cx="6400800" cy="6858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Přednáška č. 7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57313" y="4714875"/>
            <a:ext cx="6400800" cy="6858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smtClean="0">
                <a:latin typeface="+mn-lt"/>
                <a:cs typeface="+mn-cs"/>
              </a:rPr>
              <a:t>doc</a:t>
            </a:r>
            <a:r>
              <a:rPr lang="cs-CZ" sz="3200" dirty="0">
                <a:latin typeface="+mn-lt"/>
                <a:cs typeface="+mn-cs"/>
              </a:rPr>
              <a:t>. Mgr. Petr Suchánek, </a:t>
            </a:r>
            <a:r>
              <a:rPr lang="cs-CZ" sz="3200" dirty="0" err="1">
                <a:latin typeface="+mn-lt"/>
                <a:cs typeface="+mn-cs"/>
              </a:rPr>
              <a:t>Ph.D</a:t>
            </a:r>
            <a:r>
              <a:rPr lang="cs-CZ" sz="3200" dirty="0">
                <a:latin typeface="+mn-lt"/>
                <a:cs typeface="+mn-cs"/>
              </a:rPr>
              <a:t>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200" dirty="0" err="1">
                <a:latin typeface="+mn-lt"/>
                <a:cs typeface="+mn-cs"/>
              </a:rPr>
              <a:t>suchanek</a:t>
            </a:r>
            <a:r>
              <a:rPr lang="en-US" sz="3200" dirty="0">
                <a:latin typeface="+mn-lt"/>
                <a:cs typeface="+mn-cs"/>
              </a:rPr>
              <a:t>@</a:t>
            </a:r>
            <a:r>
              <a:rPr lang="cs-CZ" sz="3200" dirty="0" err="1">
                <a:latin typeface="+mn-lt"/>
                <a:cs typeface="+mn-cs"/>
              </a:rPr>
              <a:t>opf.slu.cz</a:t>
            </a:r>
            <a:endParaRPr lang="cs-CZ" sz="3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Speciální virtuální karty</a:t>
            </a:r>
          </a:p>
          <a:p>
            <a:pPr lvl="1" eaLnBrk="1" hangingPunct="1"/>
            <a:r>
              <a:rPr lang="cs-CZ" altLang="cs-CZ" sz="2400" dirty="0" smtClean="0"/>
              <a:t>obchodníkovi se platí přes </a:t>
            </a:r>
            <a:r>
              <a:rPr lang="cs-CZ" altLang="cs-CZ" sz="2400" dirty="0"/>
              <a:t>prostředníka - účet, na který </a:t>
            </a:r>
            <a:r>
              <a:rPr lang="cs-CZ" altLang="cs-CZ" sz="2400" dirty="0" smtClean="0"/>
              <a:t>se převedou potřebné </a:t>
            </a:r>
            <a:r>
              <a:rPr lang="cs-CZ" altLang="cs-CZ" sz="2400" dirty="0"/>
              <a:t>peníze</a:t>
            </a:r>
          </a:p>
          <a:p>
            <a:pPr lvl="1" eaLnBrk="1" hangingPunct="1"/>
            <a:r>
              <a:rPr lang="cs-CZ" altLang="cs-CZ" sz="2400" b="1" dirty="0" err="1" smtClean="0"/>
              <a:t>PaySec</a:t>
            </a:r>
            <a:r>
              <a:rPr lang="cs-CZ" altLang="cs-CZ" sz="2400" b="1" dirty="0" smtClean="0"/>
              <a:t> - </a:t>
            </a:r>
            <a:r>
              <a:rPr lang="cs-CZ" altLang="cs-CZ" sz="2400" dirty="0" smtClean="0"/>
              <a:t>vyžaduje </a:t>
            </a:r>
            <a:r>
              <a:rPr lang="cs-CZ" altLang="cs-CZ" sz="2400" dirty="0"/>
              <a:t>převod peněz z bankovního </a:t>
            </a:r>
            <a:r>
              <a:rPr lang="cs-CZ" altLang="cs-CZ" sz="2400" dirty="0" smtClean="0"/>
              <a:t>účtu.</a:t>
            </a:r>
          </a:p>
          <a:p>
            <a:pPr lvl="1" eaLnBrk="1" hangingPunct="1"/>
            <a:r>
              <a:rPr lang="cs-CZ" altLang="cs-CZ" sz="2400" b="1" dirty="0" err="1" smtClean="0"/>
              <a:t>PayPal</a:t>
            </a:r>
            <a:r>
              <a:rPr lang="cs-CZ" altLang="cs-CZ" sz="2400" b="1" dirty="0" smtClean="0"/>
              <a:t> - </a:t>
            </a:r>
            <a:r>
              <a:rPr lang="cs-CZ" altLang="cs-CZ" sz="2400" dirty="0" smtClean="0"/>
              <a:t>je </a:t>
            </a:r>
            <a:r>
              <a:rPr lang="cs-CZ" altLang="cs-CZ" sz="2400" dirty="0"/>
              <a:t>propojený přímo na platební kartu, takže jej není nutné nabíjet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33247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Speciální virtuální karty</a:t>
            </a:r>
          </a:p>
          <a:p>
            <a:pPr lvl="1" eaLnBrk="1" hangingPunct="1"/>
            <a:r>
              <a:rPr lang="cs-CZ" altLang="cs-CZ" sz="2400" b="1" dirty="0" smtClean="0"/>
              <a:t>Hodí </a:t>
            </a:r>
            <a:r>
              <a:rPr lang="cs-CZ" altLang="cs-CZ" sz="2400" b="1" dirty="0"/>
              <a:t>se: </a:t>
            </a:r>
            <a:r>
              <a:rPr lang="cs-CZ" altLang="cs-CZ" sz="2400" dirty="0"/>
              <a:t>pro ty, kteří aktivně používají e-</a:t>
            </a:r>
            <a:r>
              <a:rPr lang="cs-CZ" altLang="cs-CZ" sz="2400" dirty="0" err="1"/>
              <a:t>banking</a:t>
            </a:r>
            <a:r>
              <a:rPr lang="cs-CZ" altLang="cs-CZ" sz="2400" dirty="0"/>
              <a:t>, nebo majitele karet aktivovaných pro on-line platby.</a:t>
            </a:r>
          </a:p>
          <a:p>
            <a:pPr lvl="1" eaLnBrk="1" hangingPunct="1"/>
            <a:r>
              <a:rPr lang="cs-CZ" altLang="cs-CZ" sz="2400" b="1" dirty="0" smtClean="0"/>
              <a:t>Přednosti</a:t>
            </a:r>
            <a:r>
              <a:rPr lang="cs-CZ" altLang="cs-CZ" sz="2400" b="1" dirty="0"/>
              <a:t>: </a:t>
            </a:r>
            <a:r>
              <a:rPr lang="cs-CZ" altLang="cs-CZ" sz="2400" dirty="0"/>
              <a:t>rychlost, platba je okamžitá, prodejce ji hned vidí.</a:t>
            </a:r>
          </a:p>
          <a:p>
            <a:pPr lvl="1" eaLnBrk="1" hangingPunct="1"/>
            <a:r>
              <a:rPr lang="cs-CZ" altLang="cs-CZ" sz="2400" b="1" dirty="0" smtClean="0"/>
              <a:t>Nevýhody</a:t>
            </a:r>
            <a:r>
              <a:rPr lang="cs-CZ" altLang="cs-CZ" sz="2400" b="1" dirty="0"/>
              <a:t>: </a:t>
            </a:r>
            <a:r>
              <a:rPr lang="cs-CZ" altLang="cs-CZ" sz="2400" dirty="0"/>
              <a:t>nutná registrace, poplatky (platí obchodník poskytovateli plateb), náročnější na ovládání počítače.</a:t>
            </a:r>
          </a:p>
          <a:p>
            <a:pPr lvl="1" eaLnBrk="1" hangingPunct="1"/>
            <a:r>
              <a:rPr lang="cs-CZ" altLang="cs-CZ" sz="2400" b="1" dirty="0" smtClean="0"/>
              <a:t>Bezpečnost</a:t>
            </a:r>
            <a:r>
              <a:rPr lang="cs-CZ" altLang="cs-CZ" sz="2400" b="1" dirty="0"/>
              <a:t>:</a:t>
            </a:r>
            <a:r>
              <a:rPr lang="cs-CZ" altLang="cs-CZ" sz="2400" dirty="0"/>
              <a:t> velká, platby procházejí přes prostředníka, obchodník nevidí na váš bankovní účet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70057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err="1" smtClean="0"/>
              <a:t>PayPal</a:t>
            </a:r>
            <a:endParaRPr lang="cs-CZ" altLang="cs-CZ" dirty="0" smtClean="0"/>
          </a:p>
          <a:p>
            <a:pPr lvl="1" eaLnBrk="1" hangingPunct="1"/>
            <a:r>
              <a:rPr lang="cs-CZ" altLang="cs-CZ" sz="2400" dirty="0" smtClean="0"/>
              <a:t>platba po celém světě</a:t>
            </a:r>
          </a:p>
          <a:p>
            <a:pPr lvl="1" eaLnBrk="1" hangingPunct="1"/>
            <a:r>
              <a:rPr lang="cs-CZ" altLang="cs-CZ" sz="2400" dirty="0" smtClean="0"/>
              <a:t>využívá například </a:t>
            </a:r>
            <a:r>
              <a:rPr lang="cs-CZ" altLang="cs-CZ" sz="2400" dirty="0" err="1" smtClean="0"/>
              <a:t>eBay</a:t>
            </a:r>
            <a:endParaRPr lang="cs-CZ" altLang="cs-CZ" sz="2400" dirty="0" smtClean="0"/>
          </a:p>
          <a:p>
            <a:pPr lvl="1" eaLnBrk="1" hangingPunct="1"/>
            <a:r>
              <a:rPr lang="cs-CZ" altLang="cs-CZ" sz="2400" dirty="0" smtClean="0"/>
              <a:t>je </a:t>
            </a:r>
            <a:r>
              <a:rPr lang="cs-CZ" altLang="cs-CZ" sz="2400" dirty="0"/>
              <a:t>to vlastně rychlý převod z účtu na účet, platí se kliknutím na tlačítko </a:t>
            </a:r>
            <a:r>
              <a:rPr lang="cs-CZ" altLang="cs-CZ" sz="2400" dirty="0" smtClean="0"/>
              <a:t>banky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03888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err="1" smtClean="0"/>
              <a:t>PayPal</a:t>
            </a:r>
            <a:endParaRPr lang="cs-CZ" altLang="cs-CZ" dirty="0" smtClean="0"/>
          </a:p>
          <a:p>
            <a:pPr lvl="1" eaLnBrk="1" hangingPunct="1"/>
            <a:r>
              <a:rPr lang="cs-CZ" altLang="cs-CZ" sz="2400" b="1" dirty="0" smtClean="0"/>
              <a:t>Hodí </a:t>
            </a:r>
            <a:r>
              <a:rPr lang="cs-CZ" altLang="cs-CZ" sz="2400" b="1" dirty="0"/>
              <a:t>se:</a:t>
            </a:r>
            <a:r>
              <a:rPr lang="cs-CZ" altLang="cs-CZ" sz="2400" dirty="0"/>
              <a:t> pro aktivní uživatele internetového bankovnictví, kteří mají zpřístupněnou službu rychlého bankovního převodu.</a:t>
            </a:r>
          </a:p>
          <a:p>
            <a:pPr lvl="1" eaLnBrk="1" hangingPunct="1"/>
            <a:r>
              <a:rPr lang="cs-CZ" altLang="cs-CZ" sz="2400" b="1" dirty="0" smtClean="0"/>
              <a:t>Přednosti</a:t>
            </a:r>
            <a:r>
              <a:rPr lang="cs-CZ" altLang="cs-CZ" sz="2400" b="1" dirty="0"/>
              <a:t>:</a:t>
            </a:r>
            <a:r>
              <a:rPr lang="cs-CZ" altLang="cs-CZ" sz="2400" dirty="0"/>
              <a:t> rychlost, prodejce vidí platbu hned, zboží brzy odešle. Kliknete na tlačítko své banky, přesměruje vás do internetového bankovnictví, po přihlášení najdete předvyplněné údaje a jen potvrdíte platbu.</a:t>
            </a:r>
          </a:p>
          <a:p>
            <a:pPr lvl="1" eaLnBrk="1" hangingPunct="1"/>
            <a:r>
              <a:rPr lang="cs-CZ" altLang="cs-CZ" sz="2400" b="1" dirty="0" smtClean="0"/>
              <a:t>Nevýhody</a:t>
            </a:r>
            <a:r>
              <a:rPr lang="cs-CZ" altLang="cs-CZ" sz="2400" b="1" dirty="0"/>
              <a:t>:</a:t>
            </a:r>
            <a:r>
              <a:rPr lang="cs-CZ" altLang="cs-CZ" sz="2400" dirty="0"/>
              <a:t> méně rozšířené, musíte natrefit na obchod, který spolupracuje s vaší bankou nebo s platební bránou.</a:t>
            </a:r>
          </a:p>
          <a:p>
            <a:pPr lvl="1" eaLnBrk="1" hangingPunct="1"/>
            <a:r>
              <a:rPr lang="cs-CZ" altLang="cs-CZ" sz="2400" b="1" dirty="0" smtClean="0"/>
              <a:t>Bezpečnost</a:t>
            </a:r>
            <a:r>
              <a:rPr lang="cs-CZ" altLang="cs-CZ" sz="2400" b="1" dirty="0"/>
              <a:t>: </a:t>
            </a:r>
            <a:r>
              <a:rPr lang="cs-CZ" altLang="cs-CZ" sz="2400" dirty="0"/>
              <a:t>zabezpečený způsob platby garantuje banka, obchod se k vašim údajům nedostane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58518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Platební tlačítka</a:t>
            </a:r>
          </a:p>
          <a:p>
            <a:pPr lvl="1" eaLnBrk="1" hangingPunct="1"/>
            <a:r>
              <a:rPr lang="cs-CZ" altLang="cs-CZ" sz="2400" b="1" dirty="0"/>
              <a:t> </a:t>
            </a:r>
            <a:r>
              <a:rPr lang="cs-CZ" altLang="cs-CZ" sz="2400" dirty="0"/>
              <a:t>Platební tlačítka mohou využít majitelé účtů u České spořitelny (Platba 24), Komerční banky (Moje platba), ČSOB (</a:t>
            </a:r>
            <a:r>
              <a:rPr lang="cs-CZ" altLang="cs-CZ" sz="2400" dirty="0" err="1"/>
              <a:t>PaySec</a:t>
            </a:r>
            <a:r>
              <a:rPr lang="cs-CZ" altLang="cs-CZ" sz="2400" dirty="0"/>
              <a:t>), Poštovní spořitelny (</a:t>
            </a:r>
            <a:r>
              <a:rPr lang="cs-CZ" altLang="cs-CZ" sz="2400" dirty="0" err="1"/>
              <a:t>PaySec</a:t>
            </a:r>
            <a:r>
              <a:rPr lang="cs-CZ" altLang="cs-CZ" sz="2400" dirty="0"/>
              <a:t>),  </a:t>
            </a:r>
            <a:r>
              <a:rPr lang="cs-CZ" altLang="cs-CZ" sz="2400" dirty="0" err="1"/>
              <a:t>mBank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mPeníze</a:t>
            </a:r>
            <a:r>
              <a:rPr lang="cs-CZ" altLang="cs-CZ" sz="2400" dirty="0"/>
              <a:t>), </a:t>
            </a:r>
            <a:r>
              <a:rPr lang="cs-CZ" altLang="cs-CZ" sz="2400" dirty="0" err="1"/>
              <a:t>Raiffeisenbank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eKonto</a:t>
            </a:r>
            <a:r>
              <a:rPr lang="cs-CZ" altLang="cs-CZ" sz="2400" dirty="0"/>
              <a:t>), GE Money Bank (</a:t>
            </a:r>
            <a:r>
              <a:rPr lang="cs-CZ" altLang="cs-CZ" sz="2400" dirty="0" err="1"/>
              <a:t>Pay</a:t>
            </a:r>
            <a:r>
              <a:rPr lang="cs-CZ" altLang="cs-CZ" sz="2400" dirty="0"/>
              <a:t>-My-</a:t>
            </a:r>
            <a:r>
              <a:rPr lang="cs-CZ" altLang="cs-CZ" sz="2400" dirty="0" err="1"/>
              <a:t>Way</a:t>
            </a:r>
            <a:r>
              <a:rPr lang="cs-CZ" altLang="cs-CZ" sz="2400" dirty="0"/>
              <a:t>), </a:t>
            </a:r>
            <a:r>
              <a:rPr lang="cs-CZ" altLang="cs-CZ" sz="2400" dirty="0" err="1"/>
              <a:t>Volksbank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Fio</a:t>
            </a:r>
            <a:r>
              <a:rPr lang="cs-CZ" altLang="cs-CZ" sz="2400" dirty="0"/>
              <a:t> banky (</a:t>
            </a:r>
            <a:r>
              <a:rPr lang="cs-CZ" altLang="cs-CZ" sz="2400" dirty="0" err="1"/>
              <a:t>Pay</a:t>
            </a:r>
            <a:r>
              <a:rPr lang="cs-CZ" altLang="cs-CZ" sz="2400" dirty="0"/>
              <a:t>-My-</a:t>
            </a:r>
            <a:r>
              <a:rPr lang="cs-CZ" altLang="cs-CZ" sz="2400" dirty="0" err="1"/>
              <a:t>Way</a:t>
            </a:r>
            <a:r>
              <a:rPr lang="cs-CZ" altLang="cs-CZ" sz="2400" dirty="0" smtClean="0"/>
              <a:t>)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1360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Platební tlačítka</a:t>
            </a:r>
          </a:p>
          <a:p>
            <a:pPr lvl="1" eaLnBrk="1" hangingPunct="1"/>
            <a:r>
              <a:rPr lang="cs-CZ" altLang="cs-CZ" sz="2400" b="1" dirty="0" smtClean="0"/>
              <a:t>Hodí </a:t>
            </a:r>
            <a:r>
              <a:rPr lang="cs-CZ" altLang="cs-CZ" sz="2400" b="1" dirty="0"/>
              <a:t>se: </a:t>
            </a:r>
            <a:r>
              <a:rPr lang="cs-CZ" altLang="cs-CZ" sz="2400" dirty="0"/>
              <a:t>prakticky pro všechny nakupující na internetu, protože umožňuje výběr mezi řadou platebních metod, a to jak mezi moderními způsoby (rychlý bankovní převod, karty), tak i tradičními metodami pro "bojácnější" uživatele internetu (hotovostní platby).</a:t>
            </a:r>
          </a:p>
          <a:p>
            <a:pPr lvl="1" eaLnBrk="1" hangingPunct="1"/>
            <a:r>
              <a:rPr lang="cs-CZ" altLang="cs-CZ" sz="2400" dirty="0"/>
              <a:t> </a:t>
            </a:r>
            <a:r>
              <a:rPr lang="cs-CZ" altLang="cs-CZ" sz="2400" b="1" dirty="0" smtClean="0"/>
              <a:t>Výhody</a:t>
            </a:r>
            <a:r>
              <a:rPr lang="cs-CZ" altLang="cs-CZ" sz="2400" b="1" dirty="0"/>
              <a:t>:</a:t>
            </a:r>
            <a:r>
              <a:rPr lang="cs-CZ" altLang="cs-CZ" sz="2400" dirty="0"/>
              <a:t> široká paleta možností plateb pro zákazníky, v případě využití on-line plateb také rychlé dodání zboží, prověřený e-</a:t>
            </a:r>
            <a:r>
              <a:rPr lang="cs-CZ" altLang="cs-CZ" sz="2400" dirty="0" err="1"/>
              <a:t>shop</a:t>
            </a:r>
            <a:r>
              <a:rPr lang="cs-CZ" altLang="cs-CZ" sz="2400" dirty="0"/>
              <a:t>, je uživatelsky vstřícnější. Například e-</a:t>
            </a:r>
            <a:r>
              <a:rPr lang="cs-CZ" altLang="cs-CZ" sz="2400" dirty="0" err="1"/>
              <a:t>shopy</a:t>
            </a:r>
            <a:r>
              <a:rPr lang="cs-CZ" altLang="cs-CZ" sz="2400" dirty="0"/>
              <a:t> s logem </a:t>
            </a:r>
            <a:r>
              <a:rPr lang="cs-CZ" altLang="cs-CZ" sz="2400" dirty="0" err="1"/>
              <a:t>PayU</a:t>
            </a:r>
            <a:r>
              <a:rPr lang="cs-CZ" altLang="cs-CZ" sz="2400" dirty="0"/>
              <a:t> nabízejí platební bránu, která sdružuje sedm bankovních tlačítek, platby kartami Visa a </a:t>
            </a:r>
            <a:r>
              <a:rPr lang="cs-CZ" altLang="cs-CZ" sz="2400" dirty="0" err="1"/>
              <a:t>MasterCard</a:t>
            </a:r>
            <a:r>
              <a:rPr lang="cs-CZ" altLang="cs-CZ" sz="2400" dirty="0"/>
              <a:t> i ze zahraničí, dále službu </a:t>
            </a:r>
            <a:r>
              <a:rPr lang="cs-CZ" altLang="cs-CZ" sz="2400" dirty="0" err="1"/>
              <a:t>SuperCash</a:t>
            </a:r>
            <a:r>
              <a:rPr lang="cs-CZ" altLang="cs-CZ" sz="2400" dirty="0"/>
              <a:t> (hotovostní platba přes terminály Sazky a České pošty) a možnost zaplacení klasickým bankovním převodem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83960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Platební tlačítka</a:t>
            </a:r>
          </a:p>
          <a:p>
            <a:pPr lvl="1" eaLnBrk="1" hangingPunct="1"/>
            <a:r>
              <a:rPr lang="cs-CZ" altLang="cs-CZ" sz="2400" b="1" dirty="0" smtClean="0"/>
              <a:t>Nevýhody</a:t>
            </a:r>
            <a:r>
              <a:rPr lang="cs-CZ" altLang="cs-CZ" sz="2400" b="1" dirty="0"/>
              <a:t>: </a:t>
            </a:r>
            <a:r>
              <a:rPr lang="cs-CZ" altLang="cs-CZ" sz="2400" dirty="0"/>
              <a:t>nabízí je méně internetových obchodů.</a:t>
            </a:r>
          </a:p>
          <a:p>
            <a:pPr lvl="1" eaLnBrk="1" hangingPunct="1"/>
            <a:r>
              <a:rPr lang="cs-CZ" altLang="cs-CZ" sz="2400" b="1" dirty="0" smtClean="0"/>
              <a:t>Bezpečnost</a:t>
            </a:r>
            <a:r>
              <a:rPr lang="cs-CZ" altLang="cs-CZ" sz="2400" b="1" dirty="0"/>
              <a:t>: </a:t>
            </a:r>
            <a:r>
              <a:rPr lang="cs-CZ" altLang="cs-CZ" sz="2400" dirty="0"/>
              <a:t>závisí na jednotlivém druhu platby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69667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Platební brána – mobilní telefony</a:t>
            </a:r>
          </a:p>
          <a:p>
            <a:pPr lvl="1" eaLnBrk="1" hangingPunct="1"/>
            <a:r>
              <a:rPr lang="cs-CZ" altLang="cs-CZ" sz="2400" dirty="0" smtClean="0"/>
              <a:t>To</a:t>
            </a:r>
            <a:r>
              <a:rPr lang="cs-CZ" altLang="cs-CZ" sz="2400" dirty="0"/>
              <a:t>, že v internetovém obchodě najdete možnost placení prostřednictvím platební brány, je i určitým ukazatelem kvality </a:t>
            </a:r>
            <a:r>
              <a:rPr lang="cs-CZ" altLang="cs-CZ" sz="2400" dirty="0" smtClean="0"/>
              <a:t>e-</a:t>
            </a:r>
            <a:r>
              <a:rPr lang="cs-CZ" altLang="cs-CZ" sz="2400" dirty="0" err="1" smtClean="0"/>
              <a:t>shopu</a:t>
            </a:r>
            <a:r>
              <a:rPr lang="cs-CZ" altLang="cs-CZ" sz="2400" dirty="0" smtClean="0"/>
              <a:t>.</a:t>
            </a:r>
          </a:p>
          <a:p>
            <a:pPr lvl="1" eaLnBrk="1" hangingPunct="1"/>
            <a:r>
              <a:rPr lang="cs-CZ" altLang="cs-CZ" sz="2400" dirty="0" smtClean="0"/>
              <a:t>Poskytovatelé </a:t>
            </a:r>
            <a:r>
              <a:rPr lang="cs-CZ" altLang="cs-CZ" sz="2400" dirty="0"/>
              <a:t>platebních řešení mají totiž zpravidla své bezpečnostní požadavky na obchodníka a jejich dodržování kontrolují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50198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Platební brána – mobilní telefony</a:t>
            </a:r>
          </a:p>
          <a:p>
            <a:pPr lvl="1" eaLnBrk="1" hangingPunct="1"/>
            <a:r>
              <a:rPr lang="cs-CZ" altLang="cs-CZ" sz="2400" b="1" dirty="0" smtClean="0"/>
              <a:t>Hodí </a:t>
            </a:r>
            <a:r>
              <a:rPr lang="cs-CZ" altLang="cs-CZ" sz="2400" b="1" dirty="0"/>
              <a:t>se: </a:t>
            </a:r>
            <a:r>
              <a:rPr lang="cs-CZ" altLang="cs-CZ" sz="2400" dirty="0"/>
              <a:t>pro majitele chytrých telefonů s internetem a účtem v bance, která tuto službu zavede.</a:t>
            </a:r>
          </a:p>
          <a:p>
            <a:pPr lvl="1" eaLnBrk="1" hangingPunct="1"/>
            <a:r>
              <a:rPr lang="cs-CZ" altLang="cs-CZ" sz="2400" b="1" dirty="0" smtClean="0"/>
              <a:t>Výhody</a:t>
            </a:r>
            <a:r>
              <a:rPr lang="cs-CZ" altLang="cs-CZ" sz="2400" b="1" dirty="0"/>
              <a:t>:</a:t>
            </a:r>
            <a:r>
              <a:rPr lang="cs-CZ" altLang="cs-CZ" sz="2400" dirty="0"/>
              <a:t> jednoduchá dostupnost, pohodlnost a rychlost, vše v jenom (ztráty mobilu si lidé všimnou dříve než ztráty platební karty), malá možnost zneužití.</a:t>
            </a:r>
          </a:p>
          <a:p>
            <a:pPr lvl="1" eaLnBrk="1" hangingPunct="1"/>
            <a:r>
              <a:rPr lang="cs-CZ" altLang="cs-CZ" sz="2400" b="1" dirty="0" smtClean="0"/>
              <a:t>Nevýhody</a:t>
            </a:r>
            <a:r>
              <a:rPr lang="cs-CZ" altLang="cs-CZ" sz="2400" b="1" dirty="0"/>
              <a:t>:</a:t>
            </a:r>
            <a:r>
              <a:rPr lang="cs-CZ" altLang="cs-CZ" sz="2400" dirty="0"/>
              <a:t> nutnost mít mobil s internetem, mobil se stane jedinou věcí, pomocí které budete mít potenciálně dostupné všechny své finance (karty, přístupy k účtům). </a:t>
            </a:r>
          </a:p>
          <a:p>
            <a:pPr lvl="1" eaLnBrk="1" hangingPunct="1"/>
            <a:r>
              <a:rPr lang="cs-CZ" altLang="cs-CZ" sz="2400" b="1" dirty="0" smtClean="0"/>
              <a:t>Bezpečnost</a:t>
            </a:r>
            <a:r>
              <a:rPr lang="cs-CZ" altLang="cs-CZ" sz="2400" b="1" dirty="0"/>
              <a:t>: </a:t>
            </a:r>
            <a:r>
              <a:rPr lang="cs-CZ" altLang="cs-CZ" sz="2400" dirty="0"/>
              <a:t>dobrá, přístup zabezpečen pomocí </a:t>
            </a:r>
            <a:r>
              <a:rPr lang="cs-CZ" altLang="cs-CZ" sz="2400" dirty="0" err="1"/>
              <a:t>mPIN</a:t>
            </a:r>
            <a:r>
              <a:rPr lang="cs-CZ" altLang="cs-CZ" sz="2400" dirty="0"/>
              <a:t>, hesla. </a:t>
            </a:r>
          </a:p>
        </p:txBody>
      </p:sp>
    </p:spTree>
    <p:extLst>
      <p:ext uri="{BB962C8B-B14F-4D97-AF65-F5344CB8AC3E}">
        <p14:creationId xmlns:p14="http://schemas.microsoft.com/office/powerpoint/2010/main" val="42075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sz="2400" dirty="0">
                <a:hlinkClick r:id="rId2"/>
              </a:rPr>
              <a:t>https://www.youtube.com/watch?v=nGb0X4mUCRc</a:t>
            </a:r>
          </a:p>
          <a:p>
            <a:pPr eaLnBrk="1" hangingPunct="1"/>
            <a:r>
              <a:rPr lang="cs-CZ" altLang="cs-CZ" sz="2400">
                <a:hlinkClick r:id="rId2"/>
              </a:rPr>
              <a:t>https://www.youtube.com/watch?v=X3A85ONUqq4</a:t>
            </a:r>
          </a:p>
          <a:p>
            <a:pPr eaLnBrk="1" hangingPunct="1"/>
            <a:r>
              <a:rPr lang="cs-CZ" altLang="cs-CZ" sz="2400" dirty="0" smtClean="0">
                <a:hlinkClick r:id="rId2"/>
              </a:rPr>
              <a:t>https</a:t>
            </a:r>
            <a:r>
              <a:rPr lang="cs-CZ" altLang="cs-CZ" sz="2400" dirty="0">
                <a:hlinkClick r:id="rId2"/>
              </a:rPr>
              <a:t>://</a:t>
            </a:r>
            <a:r>
              <a:rPr lang="cs-CZ" altLang="cs-CZ" sz="2400" dirty="0" smtClean="0">
                <a:hlinkClick r:id="rId2"/>
              </a:rPr>
              <a:t>www.youtube.com/watch?v=N1EA_1iwA48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>
                <a:hlinkClick r:id="rId3"/>
              </a:rPr>
              <a:t>https://</a:t>
            </a:r>
            <a:r>
              <a:rPr lang="cs-CZ" altLang="cs-CZ" sz="2400" dirty="0" smtClean="0">
                <a:hlinkClick r:id="rId3"/>
              </a:rPr>
              <a:t>www.youtube.com/watch?v=i1jZEVjVjCw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>
                <a:hlinkClick r:id="rId4"/>
              </a:rPr>
              <a:t>https://</a:t>
            </a:r>
            <a:r>
              <a:rPr lang="cs-CZ" altLang="cs-CZ" sz="2400" dirty="0" smtClean="0">
                <a:hlinkClick r:id="rId4"/>
              </a:rPr>
              <a:t>www.youtube.com/watch?v=Z2i-2OtfG8E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>
                <a:hlinkClick r:id="rId5"/>
              </a:rPr>
              <a:t>https://</a:t>
            </a:r>
            <a:r>
              <a:rPr lang="cs-CZ" altLang="cs-CZ" sz="2400" dirty="0" smtClean="0">
                <a:hlinkClick r:id="rId5"/>
              </a:rPr>
              <a:t>www.youtube.com/watch?v=KvUc_oYSwmk</a:t>
            </a:r>
            <a:endParaRPr lang="cs-CZ" altLang="cs-CZ" sz="2400" dirty="0" smtClean="0"/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81236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Elektronické peněžní prostředky</a:t>
            </a:r>
          </a:p>
          <a:p>
            <a:pPr eaLnBrk="1" hangingPunct="1"/>
            <a:r>
              <a:rPr lang="cs-CZ" altLang="cs-CZ" dirty="0" smtClean="0"/>
              <a:t>Elektronický platební systém</a:t>
            </a:r>
          </a:p>
          <a:p>
            <a:pPr eaLnBrk="1" hangingPunct="1"/>
            <a:r>
              <a:rPr lang="cs-CZ" altLang="cs-CZ" dirty="0" smtClean="0"/>
              <a:t>Komponenty EPS</a:t>
            </a:r>
          </a:p>
          <a:p>
            <a:pPr eaLnBrk="1" hangingPunct="1"/>
            <a:r>
              <a:rPr lang="cs-CZ" altLang="cs-CZ" dirty="0" smtClean="0"/>
              <a:t>Druhy EPS</a:t>
            </a:r>
          </a:p>
          <a:p>
            <a:pPr eaLnBrk="1" hangingPunct="1"/>
            <a:r>
              <a:rPr lang="cs-CZ" altLang="cs-CZ" dirty="0" smtClean="0"/>
              <a:t>Uživatel </a:t>
            </a:r>
            <a:r>
              <a:rPr lang="en-US" altLang="cs-CZ" dirty="0" smtClean="0"/>
              <a:t>&amp;</a:t>
            </a:r>
            <a:r>
              <a:rPr lang="cs-CZ" altLang="cs-CZ" dirty="0" smtClean="0"/>
              <a:t> EPS</a:t>
            </a:r>
          </a:p>
          <a:p>
            <a:pPr eaLnBrk="1" hangingPunct="1"/>
            <a:r>
              <a:rPr lang="cs-CZ" altLang="cs-CZ" dirty="0" smtClean="0"/>
              <a:t>Bezpečnost EPS</a:t>
            </a:r>
          </a:p>
          <a:p>
            <a:pPr eaLnBrk="1" hangingPunct="1"/>
            <a:r>
              <a:rPr lang="cs-CZ" altLang="cs-CZ" dirty="0" smtClean="0"/>
              <a:t>Charakteristika vybraných EPS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5043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Elektronické peněžní prostředky</a:t>
            </a:r>
          </a:p>
          <a:p>
            <a:pPr marL="0" indent="0" eaLnBrk="1" hangingPunct="1">
              <a:buNone/>
            </a:pPr>
            <a:r>
              <a:rPr lang="cs-CZ" altLang="cs-CZ" sz="2800" b="1" dirty="0"/>
              <a:t>§ 15 Elektronický platební prostředek a elektronické peníze</a:t>
            </a:r>
          </a:p>
          <a:p>
            <a:pPr marL="0" indent="0" eaLnBrk="1" hangingPunct="1">
              <a:buNone/>
            </a:pPr>
            <a:r>
              <a:rPr lang="cs-CZ" altLang="cs-CZ" sz="2800" dirty="0"/>
              <a:t>(1) Elektronickým platebním prostředkem je</a:t>
            </a:r>
          </a:p>
          <a:p>
            <a:pPr marL="400050" lvl="1" indent="0" eaLnBrk="1" hangingPunct="1">
              <a:buNone/>
            </a:pPr>
            <a:r>
              <a:rPr lang="cs-CZ" altLang="cs-CZ" sz="2400" dirty="0"/>
              <a:t>a) prostředek vzdáleného přístupu k peněžní hodnotě, při jehož užívání se zpravidla vyžaduje identifikace držitele osobním identifikačním číslem přiděleným vydavatelem nebo identifikace jiným způsobem,</a:t>
            </a:r>
          </a:p>
          <a:p>
            <a:pPr marL="400050" lvl="1" indent="0" eaLnBrk="1" hangingPunct="1">
              <a:buNone/>
            </a:pPr>
            <a:r>
              <a:rPr lang="cs-CZ" altLang="cs-CZ" sz="2400" dirty="0"/>
              <a:t>b) elektronický peněžní prostředek.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1600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Elektronické peněžní prostředky</a:t>
            </a:r>
          </a:p>
          <a:p>
            <a:pPr marL="0" indent="0" eaLnBrk="1" hangingPunct="1">
              <a:buNone/>
            </a:pPr>
            <a:r>
              <a:rPr lang="cs-CZ" altLang="cs-CZ" sz="2600" b="1" dirty="0"/>
              <a:t>§ 15 Elektronický platební prostředek a elektronické peníze</a:t>
            </a:r>
          </a:p>
          <a:p>
            <a:pPr marL="0" indent="0" eaLnBrk="1" hangingPunct="1">
              <a:buNone/>
            </a:pPr>
            <a:r>
              <a:rPr lang="cs-CZ" altLang="cs-CZ" sz="2400" dirty="0" smtClean="0"/>
              <a:t>(</a:t>
            </a:r>
            <a:r>
              <a:rPr lang="cs-CZ" altLang="cs-CZ" sz="2400" dirty="0"/>
              <a:t>2) Elektronickým peněžním prostředkem je platební prostředek, který uchovává peněžní hodnotu v elektronické podobě.</a:t>
            </a:r>
          </a:p>
          <a:p>
            <a:pPr marL="0" indent="0" eaLnBrk="1" hangingPunct="1">
              <a:buNone/>
            </a:pPr>
            <a:r>
              <a:rPr lang="cs-CZ" altLang="cs-CZ" sz="2400" dirty="0"/>
              <a:t>(3) Elektronickými penězi je peněžní hodnota, která</a:t>
            </a:r>
          </a:p>
          <a:p>
            <a:pPr marL="400050" lvl="1" indent="0" eaLnBrk="1" hangingPunct="1">
              <a:buNone/>
            </a:pPr>
            <a:r>
              <a:rPr lang="cs-CZ" altLang="cs-CZ" sz="2400" dirty="0"/>
              <a:t>a) představuje pohledávku za vydavatelem,</a:t>
            </a:r>
          </a:p>
          <a:p>
            <a:pPr marL="400050" lvl="1" indent="0" eaLnBrk="1" hangingPunct="1">
              <a:buNone/>
            </a:pPr>
            <a:r>
              <a:rPr lang="cs-CZ" altLang="cs-CZ" sz="2400" dirty="0"/>
              <a:t>b) je uchovávaná na elektronickém peněžním prostředku,</a:t>
            </a:r>
          </a:p>
          <a:p>
            <a:pPr marL="400050" lvl="1" indent="0" eaLnBrk="1" hangingPunct="1">
              <a:buNone/>
            </a:pPr>
            <a:r>
              <a:rPr lang="cs-CZ" altLang="cs-CZ" sz="2400" dirty="0"/>
              <a:t>c) je vydávaná proti přijetí peněžních prostředků v hodnotě ne nižší, než je hodnota vydávaných elektronických peněz, a</a:t>
            </a:r>
          </a:p>
          <a:p>
            <a:pPr marL="400050" lvl="1" indent="0" eaLnBrk="1" hangingPunct="1">
              <a:buNone/>
            </a:pPr>
            <a:r>
              <a:rPr lang="cs-CZ" altLang="cs-CZ" sz="2400" dirty="0"/>
              <a:t>d) je přijímána jako platební prostředek jinými osobami než jejich vydavatelem.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endParaRPr lang="cs-CZ" altLang="cs-CZ" sz="1600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9001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504348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Elektronické peněžní prostředky</a:t>
            </a:r>
          </a:p>
          <a:p>
            <a:pPr marL="0" indent="0" eaLnBrk="1" hangingPunct="1">
              <a:buNone/>
            </a:pPr>
            <a:r>
              <a:rPr lang="cs-CZ" altLang="cs-CZ" sz="2800" b="1" dirty="0"/>
              <a:t>§ 15 Elektronický platební prostředek a elektronické peníze</a:t>
            </a:r>
          </a:p>
          <a:p>
            <a:pPr marL="0" indent="0" eaLnBrk="1" hangingPunct="1">
              <a:buNone/>
            </a:pPr>
            <a:r>
              <a:rPr lang="cs-CZ" altLang="cs-CZ" sz="2800" dirty="0" smtClean="0"/>
              <a:t>(</a:t>
            </a:r>
            <a:r>
              <a:rPr lang="cs-CZ" altLang="cs-CZ" sz="2800" dirty="0"/>
              <a:t>4) Přijaté peněžní prostředky nejsou vkladem podle zákona o bankách, jsou-li osobou oprávněnou vydávat elektronické peníze (§ 18a) neprodleně vyměněny za elektronické peníze.</a:t>
            </a:r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269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Dobírka</a:t>
            </a:r>
          </a:p>
          <a:p>
            <a:pPr lvl="1" eaLnBrk="1" hangingPunct="1"/>
            <a:r>
              <a:rPr lang="cs-CZ" altLang="cs-CZ" sz="2400" dirty="0" smtClean="0"/>
              <a:t>hotově</a:t>
            </a:r>
          </a:p>
          <a:p>
            <a:pPr lvl="1" eaLnBrk="1" hangingPunct="1"/>
            <a:r>
              <a:rPr lang="cs-CZ" altLang="cs-CZ" sz="2400" dirty="0" smtClean="0"/>
              <a:t>kartou </a:t>
            </a:r>
            <a:r>
              <a:rPr lang="cs-CZ" altLang="cs-CZ" sz="2400" dirty="0"/>
              <a:t>přes </a:t>
            </a:r>
            <a:r>
              <a:rPr lang="cs-CZ" altLang="cs-CZ" sz="2400" dirty="0" smtClean="0"/>
              <a:t>terminál</a:t>
            </a:r>
          </a:p>
          <a:p>
            <a:pPr lvl="1" eaLnBrk="1" hangingPunct="1"/>
            <a:r>
              <a:rPr lang="cs-CZ" altLang="cs-CZ" sz="2400" dirty="0" smtClean="0"/>
              <a:t>statisticky těchto plateb ubývá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284984"/>
            <a:ext cx="5904656" cy="3444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70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Dobírka</a:t>
            </a:r>
          </a:p>
          <a:p>
            <a:pPr lvl="1" eaLnBrk="1" hangingPunct="1"/>
            <a:r>
              <a:rPr lang="cs-CZ" altLang="cs-CZ" sz="2500" b="1" dirty="0" smtClean="0"/>
              <a:t>Hodí </a:t>
            </a:r>
            <a:r>
              <a:rPr lang="cs-CZ" altLang="cs-CZ" sz="2500" b="1" dirty="0"/>
              <a:t>se: </a:t>
            </a:r>
            <a:r>
              <a:rPr lang="cs-CZ" altLang="cs-CZ" sz="2500" dirty="0"/>
              <a:t>těm, kdo nemají elektronické bankovnictví nebo nepoužívají platební kartu pro platby on-line, bojí se plateb přes internet, nemají žádné zkušenosti s platbami on-line.</a:t>
            </a:r>
          </a:p>
          <a:p>
            <a:pPr lvl="1" eaLnBrk="1" hangingPunct="1"/>
            <a:r>
              <a:rPr lang="cs-CZ" altLang="cs-CZ" sz="2500" b="1" dirty="0" smtClean="0"/>
              <a:t>Přednosti</a:t>
            </a:r>
            <a:r>
              <a:rPr lang="cs-CZ" altLang="cs-CZ" sz="2500" b="1" dirty="0"/>
              <a:t>: </a:t>
            </a:r>
            <a:r>
              <a:rPr lang="cs-CZ" altLang="cs-CZ" sz="2500" dirty="0"/>
              <a:t>nenáročné na obsluhu, jen na čas - většinou nutno dojít na poštu.</a:t>
            </a:r>
          </a:p>
          <a:p>
            <a:pPr lvl="1" eaLnBrk="1" hangingPunct="1"/>
            <a:r>
              <a:rPr lang="cs-CZ" altLang="cs-CZ" sz="2500" b="1" dirty="0" smtClean="0"/>
              <a:t>Nevýhody</a:t>
            </a:r>
            <a:r>
              <a:rPr lang="cs-CZ" altLang="cs-CZ" sz="2500" b="1" dirty="0"/>
              <a:t>:</a:t>
            </a:r>
            <a:r>
              <a:rPr lang="cs-CZ" altLang="cs-CZ" sz="2500" dirty="0"/>
              <a:t> </a:t>
            </a:r>
            <a:r>
              <a:rPr lang="cs-CZ" altLang="cs-CZ" sz="2500" dirty="0" smtClean="0"/>
              <a:t>nejdražší </a:t>
            </a:r>
            <a:r>
              <a:rPr lang="cs-CZ" altLang="cs-CZ" sz="2500" dirty="0"/>
              <a:t>způsob platby (poplatky od 60 korun výše), nelze využít při nákupech z ciziny.</a:t>
            </a:r>
          </a:p>
          <a:p>
            <a:pPr lvl="1" eaLnBrk="1" hangingPunct="1"/>
            <a:r>
              <a:rPr lang="cs-CZ" altLang="cs-CZ" sz="2500" b="1" dirty="0" smtClean="0"/>
              <a:t>Bezpečnost</a:t>
            </a:r>
            <a:r>
              <a:rPr lang="cs-CZ" altLang="cs-CZ" sz="2500" b="1" dirty="0"/>
              <a:t>: </a:t>
            </a:r>
            <a:r>
              <a:rPr lang="cs-CZ" altLang="cs-CZ" sz="2500" dirty="0"/>
              <a:t>střední.</a:t>
            </a:r>
            <a:endParaRPr lang="cs-CZ" altLang="cs-CZ" sz="2500" dirty="0" smtClean="0"/>
          </a:p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0825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Bankovním převodem</a:t>
            </a:r>
          </a:p>
          <a:p>
            <a:pPr lvl="1" eaLnBrk="1" hangingPunct="1"/>
            <a:r>
              <a:rPr lang="cs-CZ" altLang="cs-CZ" sz="2400" b="1" dirty="0" smtClean="0"/>
              <a:t>Hodí </a:t>
            </a:r>
            <a:r>
              <a:rPr lang="cs-CZ" altLang="cs-CZ" sz="2400" b="1" dirty="0"/>
              <a:t>se: </a:t>
            </a:r>
            <a:r>
              <a:rPr lang="cs-CZ" altLang="cs-CZ" sz="2400" dirty="0"/>
              <a:t>pro majitele karet s možností internetových plateb.</a:t>
            </a:r>
          </a:p>
          <a:p>
            <a:pPr lvl="1" eaLnBrk="1" hangingPunct="1"/>
            <a:r>
              <a:rPr lang="cs-CZ" altLang="cs-CZ" sz="2400" b="1" dirty="0" smtClean="0"/>
              <a:t>Přednosti</a:t>
            </a:r>
            <a:r>
              <a:rPr lang="cs-CZ" altLang="cs-CZ" sz="2400" b="1" dirty="0"/>
              <a:t>: </a:t>
            </a:r>
            <a:r>
              <a:rPr lang="cs-CZ" altLang="cs-CZ" sz="2400" dirty="0"/>
              <a:t>rychlost, platba je vyřízena hned, žádné bankovní poplatky, platba kartou doma u počítače je bezpečnější než v kamenném obchodě - údaje nevidí obchodník, pouze banka klienta, karta se doma hůře ztrácí a nezadáváte nikdy pin kód (nikdo si jej nemůže opsat či zapamatovat). Možnost využití </a:t>
            </a:r>
            <a:r>
              <a:rPr lang="cs-CZ" altLang="cs-CZ" sz="2400" dirty="0" err="1"/>
              <a:t>chargebacku</a:t>
            </a:r>
            <a:r>
              <a:rPr lang="cs-CZ" altLang="cs-CZ" sz="2400" dirty="0"/>
              <a:t> (zpětného zúčtování) při reklamaci.</a:t>
            </a:r>
          </a:p>
          <a:p>
            <a:pPr lvl="1" eaLnBrk="1" hangingPunct="1"/>
            <a:r>
              <a:rPr lang="cs-CZ" altLang="cs-CZ" sz="2400" b="1" dirty="0" smtClean="0"/>
              <a:t>Nevýhody</a:t>
            </a:r>
            <a:r>
              <a:rPr lang="cs-CZ" altLang="cs-CZ" sz="2400" b="1" dirty="0"/>
              <a:t>:</a:t>
            </a:r>
            <a:r>
              <a:rPr lang="cs-CZ" altLang="cs-CZ" sz="2400" dirty="0"/>
              <a:t> nutnost vyplnit číslo karty, dobu platnosti a CVV(Visa) či CVC (</a:t>
            </a:r>
            <a:r>
              <a:rPr lang="cs-CZ" altLang="cs-CZ" sz="2400" dirty="0" err="1"/>
              <a:t>MasterCard</a:t>
            </a:r>
            <a:r>
              <a:rPr lang="cs-CZ" altLang="cs-CZ" sz="2400" dirty="0"/>
              <a:t>) kód, možnost platby nenabízejí všichni čeští obchodníci, karta musí mít povolení pro on-line platby.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938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Elektronické platební systémy (EPS)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472488" cy="2016224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Bankovním převodem</a:t>
            </a:r>
          </a:p>
          <a:p>
            <a:pPr lvl="1" eaLnBrk="1" hangingPunct="1"/>
            <a:r>
              <a:rPr lang="cs-CZ" altLang="cs-CZ" sz="2400" b="1" dirty="0" smtClean="0"/>
              <a:t>Bezpečnost</a:t>
            </a:r>
            <a:r>
              <a:rPr lang="cs-CZ" altLang="cs-CZ" sz="2400" b="1" dirty="0"/>
              <a:t>: </a:t>
            </a:r>
            <a:r>
              <a:rPr lang="cs-CZ" altLang="cs-CZ" sz="2400" dirty="0"/>
              <a:t>při zabezpečeném připojení dobrá - banky často umožňují změnit limit platby či zamknout kartu pro platby přes internet, nejbezpečnější je systém 3D </a:t>
            </a:r>
            <a:r>
              <a:rPr lang="cs-CZ" altLang="cs-CZ" sz="2400" dirty="0" err="1"/>
              <a:t>Secure</a:t>
            </a:r>
            <a:r>
              <a:rPr lang="cs-CZ" altLang="cs-CZ" sz="2400" dirty="0"/>
              <a:t>, kde se platby provádějí ještě navíc prostřednictvím SMS kódu (více čtěte zde), který používají ČSOB, Poštovní spořitelna, </a:t>
            </a:r>
            <a:r>
              <a:rPr lang="cs-CZ" altLang="cs-CZ" sz="2400" dirty="0" err="1"/>
              <a:t>Citibank</a:t>
            </a:r>
            <a:r>
              <a:rPr lang="cs-CZ" altLang="cs-CZ" sz="2400" dirty="0"/>
              <a:t> a chystají GE Money Bank, Česká spořitelna, Zuno, </a:t>
            </a:r>
            <a:r>
              <a:rPr lang="cs-CZ" altLang="cs-CZ" sz="2400" dirty="0" err="1"/>
              <a:t>UniCredit</a:t>
            </a:r>
            <a:r>
              <a:rPr lang="cs-CZ" altLang="cs-CZ" sz="2400" dirty="0"/>
              <a:t> Bank.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137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1138</Words>
  <Application>Microsoft Office PowerPoint</Application>
  <PresentationFormat>Předvádění na obrazovce (4:3)</PresentationFormat>
  <Paragraphs>111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sady Office</vt:lpstr>
      <vt:lpstr>Podnikání na internetu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  <vt:lpstr>Elektronické platební systémy (EPS)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ps</cp:lastModifiedBy>
  <cp:revision>48</cp:revision>
  <dcterms:created xsi:type="dcterms:W3CDTF">2009-09-17T16:58:41Z</dcterms:created>
  <dcterms:modified xsi:type="dcterms:W3CDTF">2018-04-09T08:13:18Z</dcterms:modified>
</cp:coreProperties>
</file>