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2" r:id="rId2"/>
    <p:sldId id="274" r:id="rId3"/>
    <p:sldId id="275" r:id="rId4"/>
    <p:sldId id="276" r:id="rId5"/>
    <p:sldId id="277" r:id="rId6"/>
    <p:sldId id="257" r:id="rId7"/>
    <p:sldId id="258" r:id="rId8"/>
    <p:sldId id="259" r:id="rId9"/>
    <p:sldId id="260" r:id="rId10"/>
    <p:sldId id="261" r:id="rId11"/>
    <p:sldId id="278" r:id="rId12"/>
    <p:sldId id="287" r:id="rId13"/>
    <p:sldId id="283" r:id="rId14"/>
    <p:sldId id="284" r:id="rId15"/>
    <p:sldId id="285" r:id="rId16"/>
    <p:sldId id="281" r:id="rId17"/>
    <p:sldId id="279" r:id="rId18"/>
    <p:sldId id="286" r:id="rId19"/>
    <p:sldId id="280" r:id="rId20"/>
    <p:sldId id="272" r:id="rId2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726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63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60805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95697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2086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71953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8621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8731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22851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544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1419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7451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83FA34-B5DD-4217-B5C6-CB4A4679D164}" type="datetimeFigureOut">
              <a:rPr lang="cs-CZ" smtClean="0"/>
              <a:t>06.03.2022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D149-FFCC-4C47-A791-8F40D448DD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63791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png"/><Relationship Id="rId3" Type="http://schemas.openxmlformats.org/officeDocument/2006/relationships/image" Target="../media/image49.png"/><Relationship Id="rId7" Type="http://schemas.openxmlformats.org/officeDocument/2006/relationships/image" Target="../media/image53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2.png"/><Relationship Id="rId5" Type="http://schemas.openxmlformats.org/officeDocument/2006/relationships/image" Target="../media/image51.png"/><Relationship Id="rId4" Type="http://schemas.openxmlformats.org/officeDocument/2006/relationships/image" Target="../media/image50.png"/><Relationship Id="rId9" Type="http://schemas.openxmlformats.org/officeDocument/2006/relationships/image" Target="../media/image5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png"/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8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image" Target="../media/image5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5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6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png"/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png"/><Relationship Id="rId3" Type="http://schemas.openxmlformats.org/officeDocument/2006/relationships/image" Target="../media/image27.png"/><Relationship Id="rId7" Type="http://schemas.openxmlformats.org/officeDocument/2006/relationships/image" Target="../media/image31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9.png"/><Relationship Id="rId13" Type="http://schemas.openxmlformats.org/officeDocument/2006/relationships/image" Target="../media/image44.png"/><Relationship Id="rId3" Type="http://schemas.openxmlformats.org/officeDocument/2006/relationships/image" Target="../media/image34.png"/><Relationship Id="rId7" Type="http://schemas.openxmlformats.org/officeDocument/2006/relationships/image" Target="../media/image38.png"/><Relationship Id="rId12" Type="http://schemas.openxmlformats.org/officeDocument/2006/relationships/image" Target="../media/image43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7.png"/><Relationship Id="rId11" Type="http://schemas.openxmlformats.org/officeDocument/2006/relationships/image" Target="../media/image42.png"/><Relationship Id="rId5" Type="http://schemas.openxmlformats.org/officeDocument/2006/relationships/image" Target="../media/image36.png"/><Relationship Id="rId10" Type="http://schemas.openxmlformats.org/officeDocument/2006/relationships/image" Target="../media/image41.png"/><Relationship Id="rId4" Type="http://schemas.openxmlformats.org/officeDocument/2006/relationships/image" Target="../media/image35.png"/><Relationship Id="rId9" Type="http://schemas.openxmlformats.org/officeDocument/2006/relationships/image" Target="../media/image4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4.png"/><Relationship Id="rId4" Type="http://schemas.openxmlformats.org/officeDocument/2006/relationships/image" Target="../media/image47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40701"/>
            <a:ext cx="2266000" cy="176748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335360" y="932723"/>
            <a:ext cx="7872875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Informatika pro ekonomy II</a:t>
            </a: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293096"/>
            <a:ext cx="5184576" cy="182420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867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Přednáška </a:t>
            </a:r>
            <a:r>
              <a:rPr lang="cs-CZ" sz="1867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cs-CZ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doc. Mgr. Petr Suchánek, Ph.D</a:t>
            </a:r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informatiky a matematiky</a:t>
            </a:r>
          </a:p>
          <a:p>
            <a:pPr algn="r"/>
            <a:r>
              <a:rPr lang="cs-CZ" altLang="cs-CZ" sz="12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suchanek@opf.slu.cz</a:t>
            </a:r>
          </a:p>
          <a:p>
            <a:pPr algn="r"/>
            <a:endParaRPr lang="cs-CZ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330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9204"/>
            <a:ext cx="10515600" cy="898874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Speciální výpočty</a:t>
            </a:r>
            <a:br>
              <a:rPr lang="cs-CZ" b="1" dirty="0" smtClean="0">
                <a:solidFill>
                  <a:srgbClr val="000000"/>
                </a:solidFill>
              </a:rPr>
            </a:br>
            <a:r>
              <a:rPr lang="cs-CZ" sz="3600" b="1" dirty="0" smtClean="0">
                <a:solidFill>
                  <a:srgbClr val="000000"/>
                </a:solidFill>
              </a:rPr>
              <a:t>Iterace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838200" y="976697"/>
            <a:ext cx="911710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/>
              <a:t>					     </a:t>
            </a:r>
            <a:r>
              <a:rPr lang="cs-CZ" sz="1400" dirty="0" smtClean="0"/>
              <a:t>Soubor-Možnosti-Vzorce-Možnosti výpočtu:</a:t>
            </a:r>
          </a:p>
          <a:p>
            <a:r>
              <a:rPr lang="cs-CZ" sz="2400" dirty="0" smtClean="0"/>
              <a:t>Příklad: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cs-CZ" sz="2400" dirty="0" smtClean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		Postup iterace: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2709" y="2039032"/>
            <a:ext cx="3286125" cy="6286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992" y="4932726"/>
            <a:ext cx="1771650" cy="1333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25992" y="3140416"/>
            <a:ext cx="2724150" cy="13716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8575" y="1565028"/>
            <a:ext cx="2081356" cy="69896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98575" y="2535131"/>
            <a:ext cx="2081356" cy="68581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3" name="Obrázek 12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898575" y="3538166"/>
            <a:ext cx="2081356" cy="75400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5" name="Přímá spojnice se šipkou 14"/>
          <p:cNvCxnSpPr/>
          <p:nvPr/>
        </p:nvCxnSpPr>
        <p:spPr>
          <a:xfrm>
            <a:off x="1895802" y="2641670"/>
            <a:ext cx="16015" cy="47273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>
            <a:endCxn id="9" idx="0"/>
          </p:cNvCxnSpPr>
          <p:nvPr/>
        </p:nvCxnSpPr>
        <p:spPr>
          <a:xfrm>
            <a:off x="1911817" y="4602140"/>
            <a:ext cx="0" cy="33058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ek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21826" y="3438828"/>
            <a:ext cx="1781175" cy="31718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1" name="Přímá spojnice se šipkou 20"/>
          <p:cNvCxnSpPr/>
          <p:nvPr/>
        </p:nvCxnSpPr>
        <p:spPr>
          <a:xfrm flipV="1">
            <a:off x="8999635" y="1804084"/>
            <a:ext cx="625982" cy="14122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Přímá spojnice se šipkou 22"/>
          <p:cNvCxnSpPr/>
          <p:nvPr/>
        </p:nvCxnSpPr>
        <p:spPr>
          <a:xfrm>
            <a:off x="9016157" y="1945954"/>
            <a:ext cx="622700" cy="19106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Přímá spojnice se šipkou 24"/>
          <p:cNvCxnSpPr/>
          <p:nvPr/>
        </p:nvCxnSpPr>
        <p:spPr>
          <a:xfrm flipV="1">
            <a:off x="9002917" y="2811822"/>
            <a:ext cx="618887" cy="8786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se šipkou 25"/>
          <p:cNvCxnSpPr/>
          <p:nvPr/>
        </p:nvCxnSpPr>
        <p:spPr>
          <a:xfrm>
            <a:off x="8979931" y="2905580"/>
            <a:ext cx="645686" cy="25937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Přímá spojnice se šipkou 26"/>
          <p:cNvCxnSpPr/>
          <p:nvPr/>
        </p:nvCxnSpPr>
        <p:spPr>
          <a:xfrm flipV="1">
            <a:off x="9022777" y="3790571"/>
            <a:ext cx="602840" cy="14850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/>
          <p:nvPr/>
        </p:nvCxnSpPr>
        <p:spPr>
          <a:xfrm>
            <a:off x="8999635" y="3954772"/>
            <a:ext cx="625982" cy="24703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668463" y="1228203"/>
            <a:ext cx="1447392" cy="3134202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265138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Funkce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11</a:t>
            </a:fld>
            <a:endParaRPr lang="cs-CZ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90602" y="1422471"/>
            <a:ext cx="4810796" cy="1114581"/>
          </a:xfrm>
          <a:prstGeom prst="rect">
            <a:avLst/>
          </a:prstGeom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694366"/>
            <a:ext cx="3991532" cy="3524742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46054" y="2851550"/>
            <a:ext cx="5506218" cy="3210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7203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Zámek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12</a:t>
            </a:fld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688" y="1467334"/>
            <a:ext cx="4567610" cy="3838118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65939" y="1467334"/>
            <a:ext cx="5687219" cy="1124107"/>
          </a:xfrm>
          <a:prstGeom prst="rect">
            <a:avLst/>
          </a:prstGeom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55311" y="2731496"/>
            <a:ext cx="2800741" cy="2896004"/>
          </a:xfrm>
          <a:prstGeom prst="rect">
            <a:avLst/>
          </a:prstGeom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046065" y="3024859"/>
            <a:ext cx="3515216" cy="24387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3489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336005" y="-79375"/>
            <a:ext cx="7704137" cy="1351671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>
                <a:solidFill>
                  <a:srgbClr val="000000"/>
                </a:solidFill>
              </a:rPr>
              <a:t>Zpracování hromadných dat </a:t>
            </a:r>
            <a:br>
              <a:rPr lang="cs-CZ" sz="5300" b="1" dirty="0" smtClean="0">
                <a:solidFill>
                  <a:srgbClr val="000000"/>
                </a:solidFill>
              </a:rPr>
            </a:br>
            <a:r>
              <a:rPr lang="cs-CZ" sz="4000" b="1" dirty="0" smtClean="0">
                <a:solidFill>
                  <a:srgbClr val="000000"/>
                </a:solidFill>
              </a:rPr>
              <a:t>Úvodem</a:t>
            </a:r>
            <a:r>
              <a:rPr lang="cs-CZ" sz="4000" dirty="0" smtClean="0">
                <a:solidFill>
                  <a:srgbClr val="000000"/>
                </a:solidFill>
              </a:rPr>
              <a:t> </a:t>
            </a:r>
            <a:endParaRPr lang="cs-CZ" sz="40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639760" y="1353967"/>
            <a:ext cx="11096625" cy="5490454"/>
          </a:xfrm>
        </p:spPr>
        <p:txBody>
          <a:bodyPr>
            <a:normAutofit lnSpcReduction="10000"/>
          </a:bodyPr>
          <a:lstStyle/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en-US" altLang="cs-CZ" dirty="0">
                <a:cs typeface="Times New Roman" panose="02020603050405020304" pitchFamily="18" charset="0"/>
              </a:rPr>
              <a:t>Z</a:t>
            </a:r>
            <a:r>
              <a:rPr lang="cs-CZ" altLang="cs-CZ" dirty="0">
                <a:cs typeface="Times New Roman" panose="02020603050405020304" pitchFamily="18" charset="0"/>
              </a:rPr>
              <a:t>pracováním dat </a:t>
            </a:r>
            <a:r>
              <a:rPr lang="cs-CZ" altLang="cs-CZ" dirty="0" smtClean="0">
                <a:cs typeface="Times New Roman" panose="02020603050405020304" pitchFamily="18" charset="0"/>
              </a:rPr>
              <a:t>rozumíme </a:t>
            </a:r>
            <a:r>
              <a:rPr lang="cs-CZ" altLang="cs-CZ" dirty="0">
                <a:cs typeface="Times New Roman" panose="02020603050405020304" pitchFamily="18" charset="0"/>
              </a:rPr>
              <a:t>evidování</a:t>
            </a:r>
            <a:r>
              <a:rPr lang="en-US" altLang="cs-CZ" dirty="0">
                <a:cs typeface="Times New Roman" panose="02020603050405020304" pitchFamily="18" charset="0"/>
              </a:rPr>
              <a:t> a </a:t>
            </a:r>
            <a:r>
              <a:rPr lang="cs-CZ" altLang="cs-CZ" dirty="0" smtClean="0">
                <a:cs typeface="Times New Roman" panose="02020603050405020304" pitchFamily="18" charset="0"/>
              </a:rPr>
              <a:t>následné úpravy </a:t>
            </a:r>
            <a:r>
              <a:rPr lang="cs-CZ" altLang="cs-CZ" dirty="0">
                <a:cs typeface="Times New Roman" panose="02020603050405020304" pitchFamily="18" charset="0"/>
              </a:rPr>
              <a:t>velkého množství údajů </a:t>
            </a:r>
            <a:r>
              <a:rPr lang="cs-CZ" altLang="cs-CZ" dirty="0" smtClean="0">
                <a:cs typeface="Times New Roman" panose="02020603050405020304" pitchFamily="18" charset="0"/>
              </a:rPr>
              <a:t>o velkém </a:t>
            </a:r>
            <a:r>
              <a:rPr lang="cs-CZ" altLang="cs-CZ" dirty="0">
                <a:cs typeface="Times New Roman" panose="02020603050405020304" pitchFamily="18" charset="0"/>
              </a:rPr>
              <a:t>množství </a:t>
            </a:r>
            <a:r>
              <a:rPr lang="cs-CZ" altLang="cs-CZ" dirty="0" smtClean="0">
                <a:cs typeface="Times New Roman" panose="02020603050405020304" pitchFamily="18" charset="0"/>
              </a:rPr>
              <a:t>objektů reálného světa, reprezentovaného modelem zpracovávaným pomocí výpočetní techniky.</a:t>
            </a:r>
            <a:r>
              <a:rPr lang="cs-CZ" altLang="cs-CZ" b="1" dirty="0" smtClean="0">
                <a:cs typeface="Times New Roman" panose="02020603050405020304" pitchFamily="18" charset="0"/>
              </a:rPr>
              <a:t> 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Jednotlivé objekty reálného světa seskupujeme do tříd objektů, pro které je typické, že všechny objekty jedné třídy mají stejnou strukturu vlastností. 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Jednotlivé objekty v rámci jedné třídy nabývají v rámci jednotné struktury vlastností různých konkrétních hodnot.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Abychom byli schopni jednoznačně rozlišit jednotlivé objekty v rámci jedné třídy, je nutné, aby aspoň v rámci jedné vlastnosti nabýval každý objekt dané třídy objektů jednoznačně určitelnou hodnotu (tuto vlastnost budeme označovat jako klíčovou vlastnost objektu – primární klíč).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Příklady tříd objektů: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Lidé (studenti školy, akademičtí pracovníci, zaměstnanci, obyvatelé ČR, …)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Množina věcí (materiál na skladě, knihy v knihovně, inventář, …)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Množina jevů (zdravotní stav pacientů, počasí, …)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dirty="0" smtClean="0">
                <a:cs typeface="Times New Roman" panose="02020603050405020304" pitchFamily="18" charset="0"/>
              </a:rPr>
              <a:t>…</a:t>
            </a:r>
            <a:endParaRPr lang="cs-CZ" altLang="cs-CZ" dirty="0">
              <a:cs typeface="Times New Roman" panose="02020603050405020304" pitchFamily="18" charset="0"/>
            </a:endParaRPr>
          </a:p>
          <a:p>
            <a:pPr marL="342900" indent="-342900" algn="just"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50755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243931" y="-88900"/>
            <a:ext cx="7704137" cy="1351671"/>
          </a:xfrm>
        </p:spPr>
        <p:txBody>
          <a:bodyPr>
            <a:normAutofit fontScale="90000"/>
          </a:bodyPr>
          <a:lstStyle/>
          <a:p>
            <a:r>
              <a:rPr lang="cs-CZ" sz="5300" b="1" dirty="0" smtClean="0">
                <a:solidFill>
                  <a:srgbClr val="000000"/>
                </a:solidFill>
              </a:rPr>
              <a:t>Zpracování hromadných dat </a:t>
            </a:r>
            <a:br>
              <a:rPr lang="cs-CZ" sz="5300" b="1" dirty="0" smtClean="0">
                <a:solidFill>
                  <a:srgbClr val="000000"/>
                </a:solidFill>
              </a:rPr>
            </a:br>
            <a:r>
              <a:rPr lang="cs-CZ" sz="4000" b="1" dirty="0" smtClean="0">
                <a:solidFill>
                  <a:srgbClr val="000000"/>
                </a:solidFill>
              </a:rPr>
              <a:t>Úvodem</a:t>
            </a:r>
            <a:r>
              <a:rPr lang="cs-CZ" sz="4000" dirty="0" smtClean="0">
                <a:solidFill>
                  <a:srgbClr val="000000"/>
                </a:solidFill>
              </a:rPr>
              <a:t> </a:t>
            </a:r>
            <a:endParaRPr lang="cs-CZ" sz="40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>
          <a:xfrm>
            <a:off x="590547" y="1262771"/>
            <a:ext cx="11096625" cy="5490454"/>
          </a:xfrm>
        </p:spPr>
        <p:txBody>
          <a:bodyPr>
            <a:normAutofit/>
          </a:bodyPr>
          <a:lstStyle/>
          <a:p>
            <a:pPr marL="342900" indent="-342900" algn="just">
              <a:buFont typeface="Calibri" panose="020F0502020204030204" pitchFamily="34" charset="0"/>
              <a:buChar char="-"/>
            </a:pPr>
            <a:r>
              <a:rPr lang="cs-CZ" altLang="cs-CZ" sz="2800" dirty="0" smtClean="0">
                <a:cs typeface="Times New Roman" panose="02020603050405020304" pitchFamily="18" charset="0"/>
              </a:rPr>
              <a:t>Typické úlohy evidence a úprav hromadných dat: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Vytvořit model výseku reálného světa na nějakém médiu, tj. zaznamenat vhodně organizované údaje o objektech např. v Excelu.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/>
              <a:t>Umět realizovat změny </a:t>
            </a:r>
            <a:r>
              <a:rPr lang="cs-CZ" altLang="cs-CZ" sz="2400" dirty="0"/>
              <a:t>údajů </a:t>
            </a:r>
            <a:r>
              <a:rPr lang="cs-CZ" altLang="cs-CZ" sz="2400" dirty="0" smtClean="0"/>
              <a:t>(ve výpočetním modelu) v souladu se změnami </a:t>
            </a:r>
            <a:r>
              <a:rPr lang="cs-CZ" altLang="cs-CZ" sz="2400" dirty="0"/>
              <a:t>evidované </a:t>
            </a:r>
            <a:r>
              <a:rPr lang="cs-CZ" altLang="cs-CZ" sz="2400" dirty="0" smtClean="0"/>
              <a:t>reality.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Umět </a:t>
            </a:r>
            <a:r>
              <a:rPr lang="cs-CZ" altLang="cs-CZ" sz="2400" dirty="0"/>
              <a:t>provádět výběry </a:t>
            </a:r>
            <a:r>
              <a:rPr lang="cs-CZ" altLang="cs-CZ" sz="2400" dirty="0" smtClean="0"/>
              <a:t>dat podle </a:t>
            </a:r>
            <a:r>
              <a:rPr lang="cs-CZ" altLang="cs-CZ" sz="2400" dirty="0"/>
              <a:t>různých </a:t>
            </a:r>
            <a:r>
              <a:rPr lang="cs-CZ" altLang="cs-CZ" sz="2400" dirty="0" smtClean="0"/>
              <a:t>kritérií – tak získávat z dat informace.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Umět odvozovat a počítat z daných dat další hodnoty (agregované funkce).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Třídit data podle potřebných kritérií.</a:t>
            </a: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/>
              <a:t>Zaznamenávat </a:t>
            </a:r>
            <a:r>
              <a:rPr lang="cs-CZ" altLang="cs-CZ" sz="2400" dirty="0"/>
              <a:t>vztahy mezi údaji o objektech různých </a:t>
            </a:r>
            <a:r>
              <a:rPr lang="cs-CZ" altLang="cs-CZ" sz="2400" dirty="0" smtClean="0"/>
              <a:t>druhů.</a:t>
            </a:r>
            <a:endParaRPr lang="cs-CZ" altLang="cs-CZ" sz="2400" dirty="0" smtClean="0">
              <a:cs typeface="Times New Roman" panose="02020603050405020304" pitchFamily="18" charset="0"/>
            </a:endParaRPr>
          </a:p>
          <a:p>
            <a:pPr marL="800100" lvl="1" indent="-342900" algn="just">
              <a:buFont typeface="Calibri" panose="020F0502020204030204" pitchFamily="34" charset="0"/>
              <a:buChar char="-"/>
            </a:pPr>
            <a:r>
              <a:rPr lang="cs-CZ" altLang="cs-CZ" sz="2400" dirty="0" smtClean="0">
                <a:cs typeface="Times New Roman" panose="02020603050405020304" pitchFamily="18" charset="0"/>
              </a:rPr>
              <a:t>Poskytovat další vhodné formy výstupů o zadaných či odvozených datech (grafické úpravy apod.).</a:t>
            </a:r>
          </a:p>
          <a:p>
            <a:pPr marL="342900" indent="-342900" algn="just">
              <a:buFont typeface="Calibri" panose="020F0502020204030204" pitchFamily="34" charset="0"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1111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165100"/>
            <a:ext cx="10515600" cy="1325563"/>
          </a:xfrm>
        </p:spPr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  <a:effectLst/>
              </a:rPr>
              <a:t>Zpracování dat v Excelu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15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361950" y="1163122"/>
            <a:ext cx="10685368" cy="5201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400" dirty="0" smtClean="0"/>
              <a:t>Zpracování dat – Karta DATA</a:t>
            </a:r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endParaRPr lang="cs-CZ" sz="2400" dirty="0" smtClean="0"/>
          </a:p>
          <a:p>
            <a:pPr algn="just"/>
            <a:endParaRPr lang="cs-CZ" sz="2400" dirty="0"/>
          </a:p>
          <a:p>
            <a:pPr algn="just"/>
            <a:r>
              <a:rPr lang="cs-CZ" sz="2400" dirty="0" smtClean="0"/>
              <a:t>Podrobněji jsou jednotlivé funkce probrány nad daty v souboru „</a:t>
            </a:r>
            <a:r>
              <a:rPr lang="cs-CZ" sz="2400" dirty="0" err="1" smtClean="0"/>
              <a:t>Hromadna_data</a:t>
            </a:r>
            <a:r>
              <a:rPr lang="cs-CZ" sz="2400" dirty="0" smtClean="0"/>
              <a:t>“</a:t>
            </a:r>
            <a:endParaRPr lang="cs-CZ" sz="24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1950" y="2186171"/>
            <a:ext cx="11468100" cy="1125703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482890" y="3796475"/>
            <a:ext cx="1904301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Umožňuje načíst data ze souborů vytvořených v různých aplikacích</a:t>
            </a:r>
            <a:endParaRPr lang="cs-CZ" sz="1400" dirty="0"/>
          </a:p>
        </p:txBody>
      </p:sp>
      <p:cxnSp>
        <p:nvCxnSpPr>
          <p:cNvPr id="9" name="Přímá spojnice se šipkou 8"/>
          <p:cNvCxnSpPr>
            <a:stCxn id="7" idx="0"/>
          </p:cNvCxnSpPr>
          <p:nvPr/>
        </p:nvCxnSpPr>
        <p:spPr>
          <a:xfrm flipH="1" flipV="1">
            <a:off x="647700" y="3152775"/>
            <a:ext cx="787341" cy="64370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/>
          <p:cNvCxnSpPr/>
          <p:nvPr/>
        </p:nvCxnSpPr>
        <p:spPr>
          <a:xfrm flipV="1">
            <a:off x="2387191" y="3000375"/>
            <a:ext cx="575084" cy="16513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ál 12"/>
          <p:cNvSpPr/>
          <p:nvPr/>
        </p:nvSpPr>
        <p:spPr>
          <a:xfrm>
            <a:off x="3943350" y="2110535"/>
            <a:ext cx="812987" cy="384338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14" name="Obrázek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0" y="4651767"/>
            <a:ext cx="1771650" cy="75247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87720" y="3782349"/>
            <a:ext cx="1562100" cy="74295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9" name="TextovéPole 18"/>
          <p:cNvSpPr txBox="1"/>
          <p:nvPr/>
        </p:nvSpPr>
        <p:spPr>
          <a:xfrm>
            <a:off x="4542584" y="4504784"/>
            <a:ext cx="23241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400" dirty="0" smtClean="0"/>
              <a:t>Třídění a výběr dat na základě zadaných podmínek</a:t>
            </a:r>
          </a:p>
        </p:txBody>
      </p:sp>
      <p:cxnSp>
        <p:nvCxnSpPr>
          <p:cNvPr id="20" name="Přímá spojnice se šipkou 19"/>
          <p:cNvCxnSpPr/>
          <p:nvPr/>
        </p:nvCxnSpPr>
        <p:spPr>
          <a:xfrm flipV="1">
            <a:off x="3460282" y="2638425"/>
            <a:ext cx="0" cy="11027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>
            <a:stCxn id="19" idx="0"/>
          </p:cNvCxnSpPr>
          <p:nvPr/>
        </p:nvCxnSpPr>
        <p:spPr>
          <a:xfrm flipH="1" flipV="1">
            <a:off x="5168621" y="3288286"/>
            <a:ext cx="536013" cy="121649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ovéPole 25"/>
          <p:cNvSpPr txBox="1"/>
          <p:nvPr/>
        </p:nvSpPr>
        <p:spPr>
          <a:xfrm>
            <a:off x="7019925" y="3782349"/>
            <a:ext cx="14097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Další nástroje pro práci s daty</a:t>
            </a:r>
            <a:endParaRPr lang="cs-CZ" sz="1400" dirty="0"/>
          </a:p>
        </p:txBody>
      </p:sp>
      <p:cxnSp>
        <p:nvCxnSpPr>
          <p:cNvPr id="27" name="Přímá spojnice se šipkou 26"/>
          <p:cNvCxnSpPr/>
          <p:nvPr/>
        </p:nvCxnSpPr>
        <p:spPr>
          <a:xfrm flipV="1">
            <a:off x="7635793" y="3189793"/>
            <a:ext cx="3257" cy="5917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ovéPole 29"/>
          <p:cNvSpPr txBox="1"/>
          <p:nvPr/>
        </p:nvSpPr>
        <p:spPr>
          <a:xfrm>
            <a:off x="9464768" y="4243174"/>
            <a:ext cx="234315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Vytváření hierarchie dat a souhrnných informací</a:t>
            </a:r>
            <a:endParaRPr lang="cs-CZ" sz="1400" dirty="0"/>
          </a:p>
        </p:txBody>
      </p:sp>
      <p:cxnSp>
        <p:nvCxnSpPr>
          <p:cNvPr id="31" name="Přímá spojnice se šipkou 30"/>
          <p:cNvCxnSpPr/>
          <p:nvPr/>
        </p:nvCxnSpPr>
        <p:spPr>
          <a:xfrm flipV="1">
            <a:off x="10443794" y="3250834"/>
            <a:ext cx="0" cy="96173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575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316669"/>
            <a:ext cx="10515600" cy="486252"/>
          </a:xfrm>
        </p:spPr>
        <p:txBody>
          <a:bodyPr/>
          <a:lstStyle/>
          <a:p>
            <a:pPr marL="0" indent="0">
              <a:buClr>
                <a:srgbClr val="000000"/>
              </a:buClr>
              <a:buNone/>
            </a:pPr>
            <a:r>
              <a:rPr lang="cs-CZ" dirty="0" smtClean="0">
                <a:solidFill>
                  <a:srgbClr val="000000"/>
                </a:solidFill>
              </a:rPr>
              <a:t>Označení řádků a sloupců</a:t>
            </a: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Tabulka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16</a:t>
            </a:fld>
            <a:endParaRPr lang="cs-CZ"/>
          </a:p>
        </p:txBody>
      </p:sp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3949700" y="2160348"/>
          <a:ext cx="4292600" cy="38385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77177">
                  <a:extLst>
                    <a:ext uri="{9D8B030D-6E8A-4147-A177-3AD203B41FA5}">
                      <a16:colId xmlns:a16="http://schemas.microsoft.com/office/drawing/2014/main" val="2666771525"/>
                    </a:ext>
                  </a:extLst>
                </a:gridCol>
                <a:gridCol w="1322996">
                  <a:extLst>
                    <a:ext uri="{9D8B030D-6E8A-4147-A177-3AD203B41FA5}">
                      <a16:colId xmlns:a16="http://schemas.microsoft.com/office/drawing/2014/main" val="798593883"/>
                    </a:ext>
                  </a:extLst>
                </a:gridCol>
                <a:gridCol w="1066012">
                  <a:extLst>
                    <a:ext uri="{9D8B030D-6E8A-4147-A177-3AD203B41FA5}">
                      <a16:colId xmlns:a16="http://schemas.microsoft.com/office/drawing/2014/main" val="3126216720"/>
                    </a:ext>
                  </a:extLst>
                </a:gridCol>
                <a:gridCol w="926415">
                  <a:extLst>
                    <a:ext uri="{9D8B030D-6E8A-4147-A177-3AD203B41FA5}">
                      <a16:colId xmlns:a16="http://schemas.microsoft.com/office/drawing/2014/main" val="958197410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 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Bílá technika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Televizory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Telefony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17601938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Leden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542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852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872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420159513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Únor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404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71748518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Březen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542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197216757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Duben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8799748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Květen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54283455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Červen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456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45348372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Červenec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711073969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Srpen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57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263280042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Září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9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94617665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Říjen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28696149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Listopad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402906661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Prosinec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 dirty="0">
                          <a:effectLst/>
                        </a:rPr>
                        <a:t>45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val="30487829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44147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316668"/>
            <a:ext cx="10515600" cy="1875106"/>
          </a:xfrm>
        </p:spPr>
        <p:txBody>
          <a:bodyPr>
            <a:normAutofit lnSpcReduction="10000"/>
          </a:bodyPr>
          <a:lstStyle/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Jednořádkové záhlaví a jednotlivé záznamy.</a:t>
            </a: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Seznam je od dalších údajů na listu oddělen minimálně jedním prázdným řádkem a jedním prázdným sloupcem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V každém poli (sloupci) stejný typ dat. 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Seznam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17</a:t>
            </a:fld>
            <a:endParaRPr lang="cs-CZ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4363575"/>
              </p:ext>
            </p:extLst>
          </p:nvPr>
        </p:nvGraphicFramePr>
        <p:xfrm>
          <a:off x="2209800" y="3497749"/>
          <a:ext cx="7785100" cy="2657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1219831127"/>
                    </a:ext>
                  </a:extLst>
                </a:gridCol>
                <a:gridCol w="901700">
                  <a:extLst>
                    <a:ext uri="{9D8B030D-6E8A-4147-A177-3AD203B41FA5}">
                      <a16:colId xmlns:a16="http://schemas.microsoft.com/office/drawing/2014/main" val="1822448366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1629123781"/>
                    </a:ext>
                  </a:extLst>
                </a:gridCol>
                <a:gridCol w="660400">
                  <a:extLst>
                    <a:ext uri="{9D8B030D-6E8A-4147-A177-3AD203B41FA5}">
                      <a16:colId xmlns:a16="http://schemas.microsoft.com/office/drawing/2014/main" val="3752658307"/>
                    </a:ext>
                  </a:extLst>
                </a:gridCol>
                <a:gridCol w="1130300">
                  <a:extLst>
                    <a:ext uri="{9D8B030D-6E8A-4147-A177-3AD203B41FA5}">
                      <a16:colId xmlns:a16="http://schemas.microsoft.com/office/drawing/2014/main" val="3347137111"/>
                    </a:ext>
                  </a:extLst>
                </a:gridCol>
                <a:gridCol w="2019300">
                  <a:extLst>
                    <a:ext uri="{9D8B030D-6E8A-4147-A177-3AD203B41FA5}">
                      <a16:colId xmlns:a16="http://schemas.microsoft.com/office/drawing/2014/main" val="497496703"/>
                    </a:ext>
                  </a:extLst>
                </a:gridCol>
                <a:gridCol w="1092200">
                  <a:extLst>
                    <a:ext uri="{9D8B030D-6E8A-4147-A177-3AD203B41FA5}">
                      <a16:colId xmlns:a16="http://schemas.microsoft.com/office/drawing/2014/main" val="1456949159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Id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Jmeno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Prijmeni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PSC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Mesto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Ulice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Krev skup.</a:t>
                      </a:r>
                      <a:endParaRPr lang="cs-CZ" sz="18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50013025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Daniel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ADAMEK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74101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Nový Jičín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č. 786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55758978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Roman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ADAMEK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75641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Vsetín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Oskara Nedbala 733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987589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Monika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ADÁMKOVÁ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74221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Nový Jičín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Dělnická 18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69906557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Jitka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ADÁMKOVÁ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73401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Karviná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Hlavní 1377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628162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5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Jana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ADÁMKOVÁ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75002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Přerov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Obranců míru 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82462982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Martina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AUGUSTINOVÁ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73401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Karviná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Nádražní 64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A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746800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Radomír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BAAR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68603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Uherské Hr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Z. Fibicha 1213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B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2762361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8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Martin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BABÁČEK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u="none" strike="noStrike">
                          <a:effectLst/>
                        </a:rPr>
                        <a:t>78901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Šumperk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>
                          <a:effectLst/>
                        </a:rPr>
                        <a:t>Na sadech 169</a:t>
                      </a:r>
                      <a:endParaRPr lang="cs-CZ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cs-CZ" sz="1800" u="none" strike="noStrike" dirty="0">
                          <a:effectLst/>
                        </a:rPr>
                        <a:t>A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470674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942626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1316668"/>
            <a:ext cx="10515600" cy="1875106"/>
          </a:xfrm>
        </p:spPr>
        <p:txBody>
          <a:bodyPr>
            <a:normAutofit/>
          </a:bodyPr>
          <a:lstStyle/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Data/Načíst externí data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Import dat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18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5819" y="2642231"/>
            <a:ext cx="9306167" cy="18421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06367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710242" y="1690688"/>
            <a:ext cx="4035725" cy="2556600"/>
          </a:xfrm>
        </p:spPr>
        <p:txBody>
          <a:bodyPr>
            <a:normAutofit/>
          </a:bodyPr>
          <a:lstStyle/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Buňka (oblast)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Tabulka;</a:t>
            </a: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Seznam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List</a:t>
            </a:r>
            <a:r>
              <a:rPr lang="en-GB" dirty="0" smtClean="0">
                <a:solidFill>
                  <a:srgbClr val="000000"/>
                </a:solidFill>
              </a:rPr>
              <a:t>;</a:t>
            </a:r>
            <a:endParaRPr lang="cs-CZ" dirty="0" smtClean="0">
              <a:solidFill>
                <a:srgbClr val="000000"/>
              </a:solidFill>
            </a:endParaRPr>
          </a:p>
          <a:p>
            <a:pPr>
              <a:buClr>
                <a:srgbClr val="000000"/>
              </a:buClr>
            </a:pPr>
            <a:r>
              <a:rPr lang="cs-CZ" dirty="0" smtClean="0">
                <a:solidFill>
                  <a:srgbClr val="000000"/>
                </a:solidFill>
              </a:rPr>
              <a:t>Karta (ouško).</a:t>
            </a: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Formátování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19</a:t>
            </a:fld>
            <a:endParaRPr lang="cs-CZ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1400" y="1690688"/>
            <a:ext cx="7900358" cy="5093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52301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800" dirty="0" smtClean="0">
                <a:solidFill>
                  <a:srgbClr val="000000"/>
                </a:solidFill>
              </a:rPr>
              <a:t>vybereme oblast ke kopírování;</a:t>
            </a:r>
          </a:p>
          <a:p>
            <a:pPr marL="457200" indent="-457200" algn="l">
              <a:lnSpc>
                <a:spcPct val="80000"/>
              </a:lnSpc>
              <a:buFontTx/>
              <a:buChar char="-"/>
            </a:pPr>
            <a:r>
              <a:rPr lang="cs-CZ" sz="2800" dirty="0" smtClean="0">
                <a:solidFill>
                  <a:srgbClr val="000000"/>
                </a:solidFill>
              </a:rPr>
              <a:t>po přepnutí na cílovou buňku (levý horní roh cílové oblasti) vybereme z možných činností (pravé tlačítko myši) </a:t>
            </a:r>
          </a:p>
          <a:p>
            <a:pPr algn="l">
              <a:lnSpc>
                <a:spcPct val="80000"/>
              </a:lnSpc>
            </a:pPr>
            <a:r>
              <a:rPr lang="cs-CZ" sz="2800" dirty="0">
                <a:solidFill>
                  <a:srgbClr val="000000"/>
                </a:solidFill>
              </a:rPr>
              <a:t> </a:t>
            </a:r>
            <a:r>
              <a:rPr lang="cs-CZ" sz="2800" dirty="0" smtClean="0">
                <a:solidFill>
                  <a:srgbClr val="000000"/>
                </a:solidFill>
              </a:rPr>
              <a:t>     Vložit jinak…</a:t>
            </a:r>
            <a:endParaRPr lang="cs-CZ" sz="2800" dirty="0">
              <a:solidFill>
                <a:srgbClr val="000000"/>
              </a:solidFill>
            </a:endParaRPr>
          </a:p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67145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7585" y="3429000"/>
            <a:ext cx="4572000" cy="3095625"/>
          </a:xfrm>
          <a:prstGeom prst="rect">
            <a:avLst/>
          </a:prstGeom>
        </p:spPr>
      </p:pic>
      <p:pic>
        <p:nvPicPr>
          <p:cNvPr id="3" name="Obrázek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4374" y="2933187"/>
            <a:ext cx="2114550" cy="37909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58925" y="3933824"/>
            <a:ext cx="1286282" cy="2085975"/>
          </a:xfrm>
          <a:prstGeom prst="rect">
            <a:avLst/>
          </a:prstGeom>
          <a:ln w="25400">
            <a:solidFill>
              <a:schemeClr val="tx1"/>
            </a:solidFill>
          </a:ln>
        </p:spPr>
      </p:pic>
      <p:sp>
        <p:nvSpPr>
          <p:cNvPr id="5" name="Ovál 4"/>
          <p:cNvSpPr/>
          <p:nvPr/>
        </p:nvSpPr>
        <p:spPr>
          <a:xfrm>
            <a:off x="1747764" y="3933352"/>
            <a:ext cx="1118817" cy="320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Ovál 12"/>
          <p:cNvSpPr/>
          <p:nvPr/>
        </p:nvSpPr>
        <p:spPr>
          <a:xfrm>
            <a:off x="3671248" y="3933352"/>
            <a:ext cx="174843" cy="32045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bdélník 5"/>
          <p:cNvSpPr/>
          <p:nvPr/>
        </p:nvSpPr>
        <p:spPr>
          <a:xfrm>
            <a:off x="1708149" y="3600482"/>
            <a:ext cx="2137941" cy="332870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délník 14"/>
          <p:cNvSpPr/>
          <p:nvPr/>
        </p:nvSpPr>
        <p:spPr>
          <a:xfrm>
            <a:off x="3879632" y="4223053"/>
            <a:ext cx="1303267" cy="157724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531265" y="2504763"/>
            <a:ext cx="2650726" cy="40011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Ikony vlastností vložení</a:t>
            </a:r>
            <a:endParaRPr lang="cs-CZ" sz="2000" b="1" dirty="0"/>
          </a:p>
        </p:txBody>
      </p:sp>
      <p:cxnSp>
        <p:nvCxnSpPr>
          <p:cNvPr id="9" name="Přímá spojnice se šipkou 8"/>
          <p:cNvCxnSpPr/>
          <p:nvPr/>
        </p:nvCxnSpPr>
        <p:spPr>
          <a:xfrm flipH="1">
            <a:off x="3671248" y="2915823"/>
            <a:ext cx="1938831" cy="650337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Přímá spojnice se šipkou 19"/>
          <p:cNvCxnSpPr/>
          <p:nvPr/>
        </p:nvCxnSpPr>
        <p:spPr>
          <a:xfrm flipH="1">
            <a:off x="4937997" y="2915821"/>
            <a:ext cx="672082" cy="1307230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ál 11"/>
          <p:cNvSpPr/>
          <p:nvPr/>
        </p:nvSpPr>
        <p:spPr>
          <a:xfrm>
            <a:off x="3961502" y="5800300"/>
            <a:ext cx="1118817" cy="219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3" name="Přímá spojnice se šipkou 22"/>
          <p:cNvCxnSpPr>
            <a:stCxn id="12" idx="6"/>
          </p:cNvCxnSpPr>
          <p:nvPr/>
        </p:nvCxnSpPr>
        <p:spPr>
          <a:xfrm flipV="1">
            <a:off x="5080319" y="3609888"/>
            <a:ext cx="2049574" cy="230016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ál 26"/>
          <p:cNvSpPr/>
          <p:nvPr/>
        </p:nvSpPr>
        <p:spPr>
          <a:xfrm>
            <a:off x="6988272" y="3423589"/>
            <a:ext cx="1118817" cy="2195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1134566" y="2257481"/>
            <a:ext cx="2221819" cy="5467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033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solidFill>
                  <a:srgbClr val="000000"/>
                </a:solidFill>
              </a:rPr>
              <a:t>Cvičení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20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237130" y="1411710"/>
            <a:ext cx="9117105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000" dirty="0"/>
              <a:t>	</a:t>
            </a:r>
            <a:endParaRPr lang="cs-CZ" sz="3600" dirty="0" smtClean="0"/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pPr algn="ctr"/>
            <a:endParaRPr lang="cs-CZ" sz="3600" dirty="0" smtClean="0"/>
          </a:p>
          <a:p>
            <a:pPr algn="ctr"/>
            <a:endParaRPr lang="cs-CZ" sz="3600" dirty="0"/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Pomocný soubor: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36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Pomocny_3.xlsx</a:t>
            </a:r>
            <a:endParaRPr lang="cs-CZ" sz="3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endParaRPr lang="cs-CZ" sz="3600" dirty="0"/>
          </a:p>
          <a:p>
            <a:pPr algn="just">
              <a:spcAft>
                <a:spcPts val="0"/>
              </a:spcAft>
            </a:pPr>
            <a:endParaRPr lang="cs-CZ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379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…(část Vložit)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7145" y="1199421"/>
            <a:ext cx="7581251" cy="5133139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090" y="273157"/>
            <a:ext cx="666557" cy="79474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1" name="Přímá spojnice se šipkou 10"/>
          <p:cNvCxnSpPr>
            <a:endCxn id="8" idx="2"/>
          </p:cNvCxnSpPr>
          <p:nvPr/>
        </p:nvCxnSpPr>
        <p:spPr>
          <a:xfrm flipH="1" flipV="1">
            <a:off x="1399369" y="1067898"/>
            <a:ext cx="1320877" cy="1006126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Obrázek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59018" y="2022298"/>
            <a:ext cx="664805" cy="831808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8" name="Obráze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1776" y="1199421"/>
            <a:ext cx="684839" cy="707667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0" name="Přímá spojnice se šipkou 29"/>
          <p:cNvCxnSpPr/>
          <p:nvPr/>
        </p:nvCxnSpPr>
        <p:spPr>
          <a:xfrm flipH="1" flipV="1">
            <a:off x="1059018" y="1578614"/>
            <a:ext cx="1663849" cy="850878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se šipkou 31"/>
          <p:cNvCxnSpPr/>
          <p:nvPr/>
        </p:nvCxnSpPr>
        <p:spPr>
          <a:xfrm flipH="1" flipV="1">
            <a:off x="1744272" y="2429492"/>
            <a:ext cx="989621" cy="28565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45907" y="2854105"/>
            <a:ext cx="618203" cy="8013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5" name="Přímá spojnice se šipkou 34"/>
          <p:cNvCxnSpPr>
            <a:endCxn id="25" idx="3"/>
          </p:cNvCxnSpPr>
          <p:nvPr/>
        </p:nvCxnSpPr>
        <p:spPr>
          <a:xfrm flipH="1">
            <a:off x="964110" y="3030893"/>
            <a:ext cx="1758757" cy="22390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0868696" y="5314240"/>
            <a:ext cx="682735" cy="80044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9" name="Přímá spojnice se šipkou 38"/>
          <p:cNvCxnSpPr/>
          <p:nvPr/>
        </p:nvCxnSpPr>
        <p:spPr>
          <a:xfrm flipV="1">
            <a:off x="7931072" y="5486400"/>
            <a:ext cx="2937624" cy="12095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48" name="Obrázek 204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901514" y="2486645"/>
            <a:ext cx="667571" cy="81062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2" name="Přímá spojnice se šipkou 41"/>
          <p:cNvCxnSpPr/>
          <p:nvPr/>
        </p:nvCxnSpPr>
        <p:spPr>
          <a:xfrm flipV="1">
            <a:off x="8487053" y="2715146"/>
            <a:ext cx="2414461" cy="32784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1" name="Obrázek 2050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458546" y="3477819"/>
            <a:ext cx="686375" cy="757379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5" name="Přímá spojnice se šipkou 44"/>
          <p:cNvCxnSpPr/>
          <p:nvPr/>
        </p:nvCxnSpPr>
        <p:spPr>
          <a:xfrm>
            <a:off x="8730460" y="3387353"/>
            <a:ext cx="1728086" cy="321621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8" name="Obrázek 2057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10901514" y="1110511"/>
            <a:ext cx="649917" cy="64907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8" name="Přímá spojnice se šipkou 47"/>
          <p:cNvCxnSpPr>
            <a:endCxn id="2058" idx="1"/>
          </p:cNvCxnSpPr>
          <p:nvPr/>
        </p:nvCxnSpPr>
        <p:spPr>
          <a:xfrm flipV="1">
            <a:off x="8551132" y="1435050"/>
            <a:ext cx="2350382" cy="10144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0" name="Obrázek 2059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0109838" y="1840780"/>
            <a:ext cx="650117" cy="76220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2" name="Přímá spojnice se šipkou 51"/>
          <p:cNvCxnSpPr>
            <a:endCxn id="2060" idx="1"/>
          </p:cNvCxnSpPr>
          <p:nvPr/>
        </p:nvCxnSpPr>
        <p:spPr>
          <a:xfrm flipV="1">
            <a:off x="7753044" y="2221883"/>
            <a:ext cx="2356794" cy="48978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63" name="Obrázek 206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908027" y="6031171"/>
            <a:ext cx="540274" cy="6403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5" name="Přímá spojnice se šipkou 54"/>
          <p:cNvCxnSpPr>
            <a:endCxn id="2063" idx="3"/>
          </p:cNvCxnSpPr>
          <p:nvPr/>
        </p:nvCxnSpPr>
        <p:spPr>
          <a:xfrm flipH="1">
            <a:off x="1448301" y="6031170"/>
            <a:ext cx="1139228" cy="3201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ovéPole 2"/>
          <p:cNvSpPr txBox="1"/>
          <p:nvPr/>
        </p:nvSpPr>
        <p:spPr>
          <a:xfrm>
            <a:off x="109182" y="4588639"/>
            <a:ext cx="2296519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/>
              <a:t>Vloží z kopírovaných buněk jenom nastavení ověření dat</a:t>
            </a:r>
            <a:r>
              <a:rPr lang="cs-CZ" sz="1200" dirty="0"/>
              <a:t>.</a:t>
            </a:r>
          </a:p>
        </p:txBody>
      </p:sp>
      <p:sp>
        <p:nvSpPr>
          <p:cNvPr id="34" name="TextovéPole 33"/>
          <p:cNvSpPr txBox="1"/>
          <p:nvPr/>
        </p:nvSpPr>
        <p:spPr>
          <a:xfrm>
            <a:off x="109182" y="3848324"/>
            <a:ext cx="194781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/>
              <a:t>Vloží jenom komentáře připojené k buňce</a:t>
            </a:r>
          </a:p>
        </p:txBody>
      </p:sp>
      <p:cxnSp>
        <p:nvCxnSpPr>
          <p:cNvPr id="36" name="Přímá spojnice se šipkou 35"/>
          <p:cNvCxnSpPr>
            <a:endCxn id="34" idx="3"/>
          </p:cNvCxnSpPr>
          <p:nvPr/>
        </p:nvCxnSpPr>
        <p:spPr>
          <a:xfrm flipH="1">
            <a:off x="2056995" y="3387011"/>
            <a:ext cx="699300" cy="722923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Přímá spojnice se šipkou 36"/>
          <p:cNvCxnSpPr/>
          <p:nvPr/>
        </p:nvCxnSpPr>
        <p:spPr>
          <a:xfrm flipH="1">
            <a:off x="2056995" y="3749675"/>
            <a:ext cx="663251" cy="838964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9433367" y="495951"/>
            <a:ext cx="2561032" cy="461665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200"/>
              <a:t>Z kopírovaných buněk vloží veškerý obsah buněk včetně formátování.</a:t>
            </a:r>
            <a:endParaRPr lang="cs-CZ" sz="1200" dirty="0"/>
          </a:p>
        </p:txBody>
      </p:sp>
      <p:cxnSp>
        <p:nvCxnSpPr>
          <p:cNvPr id="41" name="Přímá spojnice se šipkou 40"/>
          <p:cNvCxnSpPr>
            <a:endCxn id="40" idx="1"/>
          </p:cNvCxnSpPr>
          <p:nvPr/>
        </p:nvCxnSpPr>
        <p:spPr>
          <a:xfrm flipV="1">
            <a:off x="6548129" y="726784"/>
            <a:ext cx="2885238" cy="1357092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ovéPole 42"/>
          <p:cNvSpPr txBox="1"/>
          <p:nvPr/>
        </p:nvSpPr>
        <p:spPr>
          <a:xfrm>
            <a:off x="109181" y="5255567"/>
            <a:ext cx="1621443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Vynechá prázdné zdrojové buňky</a:t>
            </a:r>
            <a:endParaRPr lang="cs-CZ" sz="1400" dirty="0"/>
          </a:p>
        </p:txBody>
      </p:sp>
      <p:cxnSp>
        <p:nvCxnSpPr>
          <p:cNvPr id="44" name="Přímá spojnice se šipkou 43"/>
          <p:cNvCxnSpPr>
            <a:endCxn id="43" idx="3"/>
          </p:cNvCxnSpPr>
          <p:nvPr/>
        </p:nvCxnSpPr>
        <p:spPr>
          <a:xfrm flipH="1">
            <a:off x="1730624" y="5486400"/>
            <a:ext cx="989622" cy="30777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Ovál 59"/>
          <p:cNvSpPr/>
          <p:nvPr/>
        </p:nvSpPr>
        <p:spPr>
          <a:xfrm>
            <a:off x="2414990" y="1614109"/>
            <a:ext cx="1028130" cy="36093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95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 (část Operace)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97087" y="1151152"/>
            <a:ext cx="4113935" cy="278547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387" y="1151152"/>
            <a:ext cx="5010150" cy="27813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387" y="4057827"/>
            <a:ext cx="4000500" cy="11525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41387" y="5424415"/>
            <a:ext cx="4000500" cy="1137492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2" name="Přímá spojnice se šipkou 11"/>
          <p:cNvCxnSpPr/>
          <p:nvPr/>
        </p:nvCxnSpPr>
        <p:spPr>
          <a:xfrm flipH="1">
            <a:off x="4441887" y="3006868"/>
            <a:ext cx="3104808" cy="122393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/>
          <p:cNvCxnSpPr/>
          <p:nvPr/>
        </p:nvCxnSpPr>
        <p:spPr>
          <a:xfrm flipH="1">
            <a:off x="4441887" y="3220931"/>
            <a:ext cx="3086722" cy="229026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Obrázek 1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001482" y="4354329"/>
            <a:ext cx="3933825" cy="11334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9" name="Přímá spojnice se šipkou 48"/>
          <p:cNvCxnSpPr/>
          <p:nvPr/>
        </p:nvCxnSpPr>
        <p:spPr>
          <a:xfrm flipH="1">
            <a:off x="8256897" y="3108325"/>
            <a:ext cx="1235348" cy="121434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Obrázek 1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406362" y="5612654"/>
            <a:ext cx="3981450" cy="110490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53" name="Přímá spojnice se šipkou 52"/>
          <p:cNvCxnSpPr/>
          <p:nvPr/>
        </p:nvCxnSpPr>
        <p:spPr>
          <a:xfrm flipH="1">
            <a:off x="5843251" y="2869369"/>
            <a:ext cx="3680004" cy="274328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2013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07488" y="1043696"/>
            <a:ext cx="10337433" cy="2611785"/>
          </a:xfrm>
          <a:ln>
            <a:noFill/>
          </a:ln>
        </p:spPr>
        <p:txBody>
          <a:bodyPr>
            <a:normAutofit/>
          </a:bodyPr>
          <a:lstStyle/>
          <a:p>
            <a:pPr algn="l">
              <a:lnSpc>
                <a:spcPct val="80000"/>
              </a:lnSpc>
            </a:pPr>
            <a:r>
              <a:rPr lang="cs-CZ" dirty="0">
                <a:solidFill>
                  <a:srgbClr val="000000"/>
                </a:solidFill>
              </a:rPr>
              <a:t/>
            </a:r>
            <a:br>
              <a:rPr lang="cs-CZ" dirty="0">
                <a:solidFill>
                  <a:srgbClr val="000000"/>
                </a:solidFill>
              </a:rPr>
            </a:br>
            <a:r>
              <a:rPr lang="cs-CZ" dirty="0">
                <a:solidFill>
                  <a:srgbClr val="000000"/>
                </a:solidFill>
              </a:rPr>
              <a:t> </a:t>
            </a:r>
          </a:p>
          <a:p>
            <a:pPr>
              <a:lnSpc>
                <a:spcPct val="80000"/>
              </a:lnSpc>
            </a:pPr>
            <a:endParaRPr lang="cs-CZ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  <a:p>
            <a:pPr>
              <a:lnSpc>
                <a:spcPct val="80000"/>
              </a:lnSpc>
            </a:pPr>
            <a:endParaRPr lang="cs-CZ" sz="28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2405701" y="239004"/>
            <a:ext cx="7704137" cy="804692"/>
          </a:xfrm>
        </p:spPr>
        <p:txBody>
          <a:bodyPr>
            <a:normAutofit fontScale="90000"/>
          </a:bodyPr>
          <a:lstStyle/>
          <a:p>
            <a:r>
              <a:rPr lang="cs-CZ" sz="4900" b="1" dirty="0" smtClean="0">
                <a:solidFill>
                  <a:srgbClr val="000000"/>
                </a:solidFill>
              </a:rPr>
              <a:t>Speciální úpravy dat</a:t>
            </a:r>
            <a:r>
              <a:rPr lang="cs-CZ" sz="4800" dirty="0" smtClean="0">
                <a:solidFill>
                  <a:srgbClr val="000000"/>
                </a:solidFill>
              </a:rPr>
              <a:t> </a:t>
            </a:r>
            <a:br>
              <a:rPr lang="cs-CZ" sz="4800" dirty="0" smtClean="0">
                <a:solidFill>
                  <a:srgbClr val="000000"/>
                </a:solidFill>
              </a:rPr>
            </a:br>
            <a:r>
              <a:rPr lang="cs-CZ" sz="3600" dirty="0">
                <a:solidFill>
                  <a:srgbClr val="000000"/>
                </a:solidFill>
              </a:rPr>
              <a:t>Vložit jinak</a:t>
            </a:r>
            <a:r>
              <a:rPr lang="cs-CZ" sz="3600" dirty="0" smtClean="0">
                <a:solidFill>
                  <a:srgbClr val="000000"/>
                </a:solidFill>
              </a:rPr>
              <a:t>… (část Operace)</a:t>
            </a:r>
            <a:endParaRPr lang="cs-CZ" sz="3600" dirty="0">
              <a:solidFill>
                <a:srgbClr val="000000"/>
              </a:solidFill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524000" y="0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sp>
        <p:nvSpPr>
          <p:cNvPr id="2055" name="Rectangle 7"/>
          <p:cNvSpPr>
            <a:spLocks noChangeArrowheads="1"/>
          </p:cNvSpPr>
          <p:nvPr/>
        </p:nvSpPr>
        <p:spPr bwMode="auto">
          <a:xfrm>
            <a:off x="6003925" y="3108325"/>
            <a:ext cx="1841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cs-CZ"/>
          </a:p>
          <a:p>
            <a:pPr eaLnBrk="0" hangingPunct="0"/>
            <a:endParaRPr lang="cs-CZ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42746" y="1151151"/>
            <a:ext cx="4414411" cy="2988923"/>
          </a:xfrm>
          <a:prstGeom prst="rect">
            <a:avLst/>
          </a:prstGeom>
        </p:spPr>
      </p:pic>
      <p:pic>
        <p:nvPicPr>
          <p:cNvPr id="4" name="Obráze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0674" y="1151152"/>
            <a:ext cx="4819650" cy="16192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867775" y="4676718"/>
            <a:ext cx="3324225" cy="13335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759515" y="4473349"/>
            <a:ext cx="4019550" cy="7715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848452" y="5697954"/>
            <a:ext cx="1914525" cy="7905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14" name="Přímá spojnice se šipkou 13"/>
          <p:cNvCxnSpPr/>
          <p:nvPr/>
        </p:nvCxnSpPr>
        <p:spPr>
          <a:xfrm flipH="1">
            <a:off x="9239534" y="3655481"/>
            <a:ext cx="703050" cy="102123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Přímá spojnice se šipkou 23"/>
          <p:cNvCxnSpPr>
            <a:endCxn id="10" idx="0"/>
          </p:cNvCxnSpPr>
          <p:nvPr/>
        </p:nvCxnSpPr>
        <p:spPr>
          <a:xfrm flipH="1">
            <a:off x="6769290" y="4086823"/>
            <a:ext cx="1632208" cy="38652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7642746" y="5267902"/>
            <a:ext cx="0" cy="45308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Obrázek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73333" y="2987549"/>
            <a:ext cx="5153025" cy="11525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0" name="Přímá spojnice se šipkou 39"/>
          <p:cNvCxnSpPr/>
          <p:nvPr/>
        </p:nvCxnSpPr>
        <p:spPr>
          <a:xfrm flipH="1" flipV="1">
            <a:off x="5645432" y="3053284"/>
            <a:ext cx="4297152" cy="13098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ál 41"/>
          <p:cNvSpPr/>
          <p:nvPr/>
        </p:nvSpPr>
        <p:spPr>
          <a:xfrm flipV="1">
            <a:off x="1563664" y="3429000"/>
            <a:ext cx="1472156" cy="374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4" name="Ovál 43"/>
          <p:cNvSpPr/>
          <p:nvPr/>
        </p:nvSpPr>
        <p:spPr>
          <a:xfrm flipV="1">
            <a:off x="3754509" y="3667105"/>
            <a:ext cx="1472156" cy="374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5" name="Ovál 44"/>
          <p:cNvSpPr/>
          <p:nvPr/>
        </p:nvSpPr>
        <p:spPr>
          <a:xfrm flipV="1">
            <a:off x="2659087" y="3883893"/>
            <a:ext cx="1472156" cy="37490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051" name="Obrázek 205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60674" y="5468485"/>
            <a:ext cx="4772025" cy="1000125"/>
          </a:xfrm>
          <a:prstGeom prst="rect">
            <a:avLst/>
          </a:prstGeom>
        </p:spPr>
      </p:pic>
      <p:sp>
        <p:nvSpPr>
          <p:cNvPr id="47" name="Ovál 46"/>
          <p:cNvSpPr/>
          <p:nvPr/>
        </p:nvSpPr>
        <p:spPr>
          <a:xfrm flipV="1">
            <a:off x="2019868" y="5868537"/>
            <a:ext cx="1011331" cy="21539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8" name="Ovál 47"/>
          <p:cNvSpPr/>
          <p:nvPr/>
        </p:nvSpPr>
        <p:spPr>
          <a:xfrm flipV="1">
            <a:off x="3007600" y="6217059"/>
            <a:ext cx="1018490" cy="26692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9" name="Ovál 48"/>
          <p:cNvSpPr/>
          <p:nvPr/>
        </p:nvSpPr>
        <p:spPr>
          <a:xfrm flipV="1">
            <a:off x="3815476" y="6062741"/>
            <a:ext cx="944039" cy="154317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57" name="TextovéPole 2056"/>
          <p:cNvSpPr txBox="1"/>
          <p:nvPr/>
        </p:nvSpPr>
        <p:spPr>
          <a:xfrm>
            <a:off x="30566" y="4473349"/>
            <a:ext cx="2321255" cy="523220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sz="1400" b="1" dirty="0" smtClean="0"/>
              <a:t>Viz Tabulka 2 (cílová oblast) předchozího slajdu</a:t>
            </a:r>
          </a:p>
        </p:txBody>
      </p:sp>
      <p:cxnSp>
        <p:nvCxnSpPr>
          <p:cNvPr id="51" name="Přímá spojnice 50"/>
          <p:cNvCxnSpPr/>
          <p:nvPr/>
        </p:nvCxnSpPr>
        <p:spPr>
          <a:xfrm>
            <a:off x="2500810" y="4166099"/>
            <a:ext cx="9289" cy="134286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Přímá spojnice se šipkou 53"/>
          <p:cNvCxnSpPr/>
          <p:nvPr/>
        </p:nvCxnSpPr>
        <p:spPr>
          <a:xfrm>
            <a:off x="1132764" y="4996569"/>
            <a:ext cx="4549" cy="51239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Přímá spojnice se šipkou 56"/>
          <p:cNvCxnSpPr/>
          <p:nvPr/>
        </p:nvCxnSpPr>
        <p:spPr>
          <a:xfrm flipV="1">
            <a:off x="1132764" y="4140075"/>
            <a:ext cx="0" cy="3179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Přímá spojnice 64"/>
          <p:cNvCxnSpPr/>
          <p:nvPr/>
        </p:nvCxnSpPr>
        <p:spPr>
          <a:xfrm flipH="1">
            <a:off x="4280231" y="3216938"/>
            <a:ext cx="5662353" cy="130023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Přímá spojnice 66"/>
          <p:cNvCxnSpPr/>
          <p:nvPr/>
        </p:nvCxnSpPr>
        <p:spPr>
          <a:xfrm flipH="1">
            <a:off x="4320168" y="3578512"/>
            <a:ext cx="3491945" cy="91786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Přímá spojnice se šipkou 69"/>
          <p:cNvCxnSpPr/>
          <p:nvPr/>
        </p:nvCxnSpPr>
        <p:spPr>
          <a:xfrm flipH="1">
            <a:off x="4299046" y="4513923"/>
            <a:ext cx="6781" cy="9699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5419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-189778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 smtClean="0">
                <a:solidFill>
                  <a:srgbClr val="000000"/>
                </a:solidFill>
              </a:rPr>
              <a:t>Grafické zobrazení vztahů mezi obsahy buněk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6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59875" y="807827"/>
            <a:ext cx="10558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Karta „Vzorce“ – Závislosti vzorců:</a:t>
            </a:r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9875" y="1269492"/>
            <a:ext cx="11029950" cy="1143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4131" y="4522509"/>
            <a:ext cx="4317508" cy="13401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45931" y="2551564"/>
            <a:ext cx="2350416" cy="1405231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9" name="Obrázek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4131" y="2551564"/>
            <a:ext cx="4317508" cy="139889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0" name="Ovál 9"/>
          <p:cNvSpPr/>
          <p:nvPr/>
        </p:nvSpPr>
        <p:spPr>
          <a:xfrm>
            <a:off x="7986072" y="2191145"/>
            <a:ext cx="1346463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Ovál 10"/>
          <p:cNvSpPr/>
          <p:nvPr/>
        </p:nvSpPr>
        <p:spPr>
          <a:xfrm>
            <a:off x="3978111" y="1224129"/>
            <a:ext cx="692501" cy="30233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3" name="Přímá spojnice se šipkou 12"/>
          <p:cNvCxnSpPr>
            <a:stCxn id="8" idx="0"/>
          </p:cNvCxnSpPr>
          <p:nvPr/>
        </p:nvCxnSpPr>
        <p:spPr>
          <a:xfrm flipV="1">
            <a:off x="6121139" y="1711973"/>
            <a:ext cx="1090366" cy="83959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 flipV="1">
            <a:off x="4571639" y="3251013"/>
            <a:ext cx="363294" cy="1152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Obrázek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44255" y="4478609"/>
            <a:ext cx="2334500" cy="13840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0" name="Přímá spojnice se šipkou 19"/>
          <p:cNvCxnSpPr/>
          <p:nvPr/>
        </p:nvCxnSpPr>
        <p:spPr>
          <a:xfrm flipH="1" flipV="1">
            <a:off x="7571666" y="1840992"/>
            <a:ext cx="31837" cy="264272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se šipkou 21"/>
          <p:cNvCxnSpPr/>
          <p:nvPr/>
        </p:nvCxnSpPr>
        <p:spPr>
          <a:xfrm flipH="1" flipV="1">
            <a:off x="4571639" y="5033913"/>
            <a:ext cx="1449365" cy="212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Obrázek 2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705975" y="2551564"/>
            <a:ext cx="1647825" cy="180022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25" name="Obrázek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89146" y="4930982"/>
            <a:ext cx="3027061" cy="1282768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6" name="Přímá spojnice se šipkou 25"/>
          <p:cNvCxnSpPr/>
          <p:nvPr/>
        </p:nvCxnSpPr>
        <p:spPr>
          <a:xfrm flipH="1" flipV="1">
            <a:off x="10112559" y="2191145"/>
            <a:ext cx="345883" cy="36202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Přímá spojnice se šipkou 27"/>
          <p:cNvCxnSpPr>
            <a:endCxn id="24" idx="2"/>
          </p:cNvCxnSpPr>
          <p:nvPr/>
        </p:nvCxnSpPr>
        <p:spPr>
          <a:xfrm flipV="1">
            <a:off x="10529887" y="4351789"/>
            <a:ext cx="1" cy="57919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16376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 algn="ctr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-189778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 smtClean="0">
                <a:solidFill>
                  <a:srgbClr val="000000"/>
                </a:solidFill>
              </a:rPr>
              <a:t>Další možnosti v nabídce „Závislosti vzorců“ 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7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146922" y="808067"/>
            <a:ext cx="105580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Karta „Vzorce“ – Závislosti vzorců: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cs-CZ" sz="24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zobrazit vzorce</a:t>
            </a:r>
          </a:p>
          <a:p>
            <a:pPr marL="800100" lvl="1" indent="-342900">
              <a:buFont typeface="Times New Roman" panose="02020603050405020304" pitchFamily="18" charset="0"/>
              <a:buChar char="-"/>
            </a:pPr>
            <a:r>
              <a:rPr lang="cs-CZ" sz="24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kontrola chyb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Obrázek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87" y="3701681"/>
            <a:ext cx="4225026" cy="146074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1" name="Obrázek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0623" y="2267097"/>
            <a:ext cx="1638300" cy="76200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86568" y="1331780"/>
            <a:ext cx="3038475" cy="885825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13" name="Ovál 12"/>
          <p:cNvSpPr/>
          <p:nvPr/>
        </p:nvSpPr>
        <p:spPr>
          <a:xfrm>
            <a:off x="5054337" y="2036190"/>
            <a:ext cx="1102936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4" name="Přímá spojnice se šipkou 13"/>
          <p:cNvCxnSpPr/>
          <p:nvPr/>
        </p:nvCxnSpPr>
        <p:spPr>
          <a:xfrm flipV="1">
            <a:off x="3274842" y="1480008"/>
            <a:ext cx="1938181" cy="787090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>
            <a:off x="2434750" y="3048684"/>
            <a:ext cx="5023" cy="65299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Obrázek 1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054337" y="4720228"/>
            <a:ext cx="3476625" cy="590550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9" name="Obrázek 1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248066" y="3432452"/>
            <a:ext cx="1657350" cy="9620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0" name="Přímá spojnice se šipkou 19"/>
          <p:cNvCxnSpPr>
            <a:stCxn id="19" idx="0"/>
          </p:cNvCxnSpPr>
          <p:nvPr/>
        </p:nvCxnSpPr>
        <p:spPr>
          <a:xfrm flipH="1" flipV="1">
            <a:off x="6060416" y="1752099"/>
            <a:ext cx="16325" cy="168035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Obrázek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74213" y="2412068"/>
            <a:ext cx="1343025" cy="7524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27" name="Přímá spojnice se šipkou 26"/>
          <p:cNvCxnSpPr/>
          <p:nvPr/>
        </p:nvCxnSpPr>
        <p:spPr>
          <a:xfrm flipH="1" flipV="1">
            <a:off x="6277325" y="1752100"/>
            <a:ext cx="628091" cy="65996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9" name="Obrázek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7911495" y="2884644"/>
            <a:ext cx="685800" cy="98107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0" name="Přímá spojnice se šipkou 29"/>
          <p:cNvCxnSpPr/>
          <p:nvPr/>
        </p:nvCxnSpPr>
        <p:spPr>
          <a:xfrm>
            <a:off x="8225541" y="3864343"/>
            <a:ext cx="17157" cy="868431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2" name="Obrázek 3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740137" y="5673405"/>
            <a:ext cx="2790825" cy="771525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3" name="Přímá spojnice se šipkou 32"/>
          <p:cNvCxnSpPr/>
          <p:nvPr/>
        </p:nvCxnSpPr>
        <p:spPr>
          <a:xfrm flipH="1">
            <a:off x="8242698" y="5329216"/>
            <a:ext cx="3118" cy="344189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5" name="Obrázek 34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7911495" y="1233433"/>
            <a:ext cx="2624163" cy="804855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36" name="Obrázek 35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8653119" y="4064269"/>
            <a:ext cx="3538881" cy="1437041"/>
          </a:xfrm>
          <a:prstGeom prst="rect">
            <a:avLst/>
          </a:prstGeom>
        </p:spPr>
      </p:pic>
      <p:pic>
        <p:nvPicPr>
          <p:cNvPr id="37" name="Obrázek 3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535658" y="2573816"/>
            <a:ext cx="1557114" cy="723250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8" name="Přímá spojnice se šipkou 37"/>
          <p:cNvCxnSpPr>
            <a:stCxn id="35" idx="3"/>
            <a:endCxn id="37" idx="0"/>
          </p:cNvCxnSpPr>
          <p:nvPr/>
        </p:nvCxnSpPr>
        <p:spPr>
          <a:xfrm>
            <a:off x="10535658" y="1635861"/>
            <a:ext cx="778557" cy="93795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Přímá spojnice se šipkou 40"/>
          <p:cNvCxnSpPr>
            <a:stCxn id="37" idx="2"/>
          </p:cNvCxnSpPr>
          <p:nvPr/>
        </p:nvCxnSpPr>
        <p:spPr>
          <a:xfrm>
            <a:off x="11314215" y="3297066"/>
            <a:ext cx="12765" cy="767203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Přímá spojnice se šipkou 42"/>
          <p:cNvCxnSpPr/>
          <p:nvPr/>
        </p:nvCxnSpPr>
        <p:spPr>
          <a:xfrm flipH="1">
            <a:off x="7325627" y="1425000"/>
            <a:ext cx="566533" cy="1097017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6" name="Obrázek 4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8722312" y="2253407"/>
            <a:ext cx="1392650" cy="69256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49" name="Přímá spojnice se šipkou 48"/>
          <p:cNvCxnSpPr/>
          <p:nvPr/>
        </p:nvCxnSpPr>
        <p:spPr>
          <a:xfrm flipH="1">
            <a:off x="7442218" y="2450548"/>
            <a:ext cx="1275397" cy="3306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Přímá spojnice 51"/>
          <p:cNvCxnSpPr/>
          <p:nvPr/>
        </p:nvCxnSpPr>
        <p:spPr>
          <a:xfrm>
            <a:off x="10114962" y="2781153"/>
            <a:ext cx="42069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Přímá spojnice se šipkou 30"/>
          <p:cNvCxnSpPr/>
          <p:nvPr/>
        </p:nvCxnSpPr>
        <p:spPr>
          <a:xfrm>
            <a:off x="11353800" y="5445217"/>
            <a:ext cx="0" cy="42928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ovéPole 39"/>
          <p:cNvSpPr txBox="1"/>
          <p:nvPr/>
        </p:nvSpPr>
        <p:spPr>
          <a:xfrm>
            <a:off x="9864690" y="5874501"/>
            <a:ext cx="212049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Viz následující slajd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788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838200" y="3071904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6147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>
                <a:solidFill>
                  <a:srgbClr val="000000"/>
                </a:solidFill>
              </a:rPr>
              <a:t>Další možnosti v nabídce „Závislosti vzorců“ </a:t>
            </a:r>
            <a:endParaRPr lang="cs-CZ" sz="3600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8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59875" y="1411710"/>
            <a:ext cx="1055802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 smtClean="0"/>
              <a:t>Kontrola chyb</a:t>
            </a:r>
            <a:r>
              <a:rPr lang="cs-CZ" sz="2400" dirty="0" smtClean="0"/>
              <a:t>: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61703" y="1335774"/>
            <a:ext cx="4191826" cy="1637185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56798" y="1341684"/>
            <a:ext cx="3997316" cy="2073464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856798" y="3925139"/>
            <a:ext cx="3997316" cy="2159529"/>
          </a:xfrm>
          <a:prstGeom prst="rect">
            <a:avLst/>
          </a:prstGeom>
        </p:spPr>
      </p:pic>
      <p:cxnSp>
        <p:nvCxnSpPr>
          <p:cNvPr id="9" name="Přímá spojnice se šipkou 8"/>
          <p:cNvCxnSpPr/>
          <p:nvPr/>
        </p:nvCxnSpPr>
        <p:spPr>
          <a:xfrm flipV="1">
            <a:off x="6759019" y="1960775"/>
            <a:ext cx="1097779" cy="2297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Přímá spojnice se šipkou 15"/>
          <p:cNvCxnSpPr/>
          <p:nvPr/>
        </p:nvCxnSpPr>
        <p:spPr>
          <a:xfrm flipH="1">
            <a:off x="8220173" y="3394653"/>
            <a:ext cx="2585" cy="530486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ál 18"/>
          <p:cNvSpPr/>
          <p:nvPr/>
        </p:nvSpPr>
        <p:spPr>
          <a:xfrm>
            <a:off x="8947607" y="3059165"/>
            <a:ext cx="1102936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0" name="Ovál 19"/>
          <p:cNvSpPr/>
          <p:nvPr/>
        </p:nvSpPr>
        <p:spPr>
          <a:xfrm>
            <a:off x="9138790" y="1696909"/>
            <a:ext cx="477777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1" name="Ovál 20"/>
          <p:cNvSpPr/>
          <p:nvPr/>
        </p:nvSpPr>
        <p:spPr>
          <a:xfrm>
            <a:off x="8993458" y="4337121"/>
            <a:ext cx="768439" cy="26671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22" name="Přímá spojnice se šipkou 21"/>
          <p:cNvCxnSpPr/>
          <p:nvPr/>
        </p:nvCxnSpPr>
        <p:spPr>
          <a:xfrm flipH="1">
            <a:off x="2780024" y="2856134"/>
            <a:ext cx="322966" cy="559014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ovéPole 24"/>
          <p:cNvSpPr txBox="1"/>
          <p:nvPr/>
        </p:nvSpPr>
        <p:spPr>
          <a:xfrm>
            <a:off x="1696825" y="3415148"/>
            <a:ext cx="2714919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cs-CZ" dirty="0" smtClean="0"/>
              <a:t>Přepne do nabídky:</a:t>
            </a:r>
          </a:p>
          <a:p>
            <a:r>
              <a:rPr lang="cs-CZ" dirty="0" smtClean="0"/>
              <a:t>Soubor-Možnosti-Vzorce</a:t>
            </a:r>
            <a:endParaRPr lang="cs-CZ" dirty="0"/>
          </a:p>
        </p:txBody>
      </p:sp>
      <p:sp>
        <p:nvSpPr>
          <p:cNvPr id="26" name="Zástupný symbol pro obsah 1"/>
          <p:cNvSpPr txBox="1">
            <a:spLocks/>
          </p:cNvSpPr>
          <p:nvPr/>
        </p:nvSpPr>
        <p:spPr>
          <a:xfrm>
            <a:off x="990600" y="3224304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000000"/>
              </a:buClr>
              <a:buFont typeface="Arial" panose="020B0604020202020204" pitchFamily="34" charset="0"/>
              <a:buNone/>
            </a:pPr>
            <a:endParaRPr lang="cs-CZ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Font typeface="Arial" panose="020B0604020202020204" pitchFamily="34" charset="0"/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27" name="Ovál 26"/>
          <p:cNvSpPr/>
          <p:nvPr/>
        </p:nvSpPr>
        <p:spPr>
          <a:xfrm>
            <a:off x="2657475" y="1757561"/>
            <a:ext cx="1102936" cy="21287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28" name="Obrázek 2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963834" y="3520092"/>
            <a:ext cx="1392650" cy="692561"/>
          </a:xfrm>
          <a:prstGeom prst="rect">
            <a:avLst/>
          </a:prstGeom>
          <a:ln>
            <a:solidFill>
              <a:schemeClr val="tx1"/>
            </a:solidFill>
          </a:ln>
        </p:spPr>
      </p:pic>
      <p:cxnSp>
        <p:nvCxnSpPr>
          <p:cNvPr id="32" name="Přímá spojnice 31"/>
          <p:cNvCxnSpPr/>
          <p:nvPr/>
        </p:nvCxnSpPr>
        <p:spPr>
          <a:xfrm flipV="1">
            <a:off x="6799538" y="1837170"/>
            <a:ext cx="2366014" cy="16598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009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670612" y="3251013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  <a:p>
            <a:pPr marL="0" indent="0">
              <a:buClr>
                <a:srgbClr val="000000"/>
              </a:buClr>
              <a:buNone/>
            </a:pPr>
            <a:endParaRPr lang="cs-CZ" dirty="0" smtClean="0">
              <a:solidFill>
                <a:srgbClr val="00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838200" y="86147"/>
            <a:ext cx="10515600" cy="1016789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>
                <a:solidFill>
                  <a:srgbClr val="000000"/>
                </a:solidFill>
              </a:rPr>
              <a:t>Speciální výpočty</a:t>
            </a:r>
            <a:br>
              <a:rPr lang="cs-CZ" b="1" dirty="0">
                <a:solidFill>
                  <a:srgbClr val="000000"/>
                </a:solidFill>
              </a:rPr>
            </a:br>
            <a:r>
              <a:rPr lang="cs-CZ" sz="3600" b="1" dirty="0">
                <a:solidFill>
                  <a:srgbClr val="000000"/>
                </a:solidFill>
              </a:rPr>
              <a:t>Iterace</a:t>
            </a:r>
            <a:endParaRPr lang="cs-CZ" b="1" dirty="0">
              <a:solidFill>
                <a:srgbClr val="000000"/>
              </a:solidFill>
              <a:effectLst/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B1BEA-E13D-49CA-B6C8-4A981636492C}" type="slidenum">
              <a:rPr lang="cs-CZ" smtClean="0"/>
              <a:pPr/>
              <a:t>9</a:t>
            </a:fld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659875" y="1411710"/>
            <a:ext cx="10558021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Základním principem </a:t>
            </a:r>
            <a:r>
              <a:rPr lang="cs-CZ" sz="2400" b="1" dirty="0"/>
              <a:t>iterace</a:t>
            </a:r>
            <a:r>
              <a:rPr lang="cs-CZ" sz="2400" dirty="0"/>
              <a:t> je opakování určitého procesu v měnícím </a:t>
            </a:r>
            <a:r>
              <a:rPr lang="cs-CZ" sz="2400" dirty="0" smtClean="0"/>
              <a:t>se kontextu. </a:t>
            </a:r>
            <a:r>
              <a:rPr lang="cs-CZ" sz="2400" dirty="0"/>
              <a:t>Uplatňuje se především v dynamických jevech.</a:t>
            </a:r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Iterační </a:t>
            </a:r>
            <a:r>
              <a:rPr lang="cs-CZ" sz="2400" dirty="0"/>
              <a:t>metoda se dá využít v případě, že nám stačí </a:t>
            </a:r>
            <a:r>
              <a:rPr lang="cs-CZ" sz="2400" dirty="0" smtClean="0"/>
              <a:t>výsledek zaokrouhlený </a:t>
            </a:r>
            <a:r>
              <a:rPr lang="cs-CZ" sz="2400" dirty="0"/>
              <a:t>na určitý počet desetinných </a:t>
            </a:r>
            <a:r>
              <a:rPr lang="cs-CZ" sz="2400" dirty="0" smtClean="0"/>
              <a:t>míst. Je založena </a:t>
            </a:r>
            <a:r>
              <a:rPr lang="cs-CZ" sz="2400" dirty="0"/>
              <a:t>je na konvergenci posloupnosti k žádané </a:t>
            </a:r>
            <a:r>
              <a:rPr lang="cs-CZ" sz="2400" dirty="0" smtClean="0"/>
              <a:t>hodnotě.</a:t>
            </a:r>
          </a:p>
          <a:p>
            <a:endParaRPr lang="cs-CZ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cs-CZ" sz="24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Při použití v Excelu chápeme iteraci jako </a:t>
            </a:r>
            <a:r>
              <a:rPr lang="cs-CZ" sz="2400" dirty="0"/>
              <a:t>řešení problému postupným opakováním s dalším a dalším přibližováním se žádoucímu </a:t>
            </a:r>
            <a:r>
              <a:rPr lang="cs-CZ" sz="2400" dirty="0" smtClean="0"/>
              <a:t>výsledku. Každé </a:t>
            </a:r>
            <a:r>
              <a:rPr lang="cs-CZ" sz="2400" dirty="0"/>
              <a:t>další opakování mění kontext, ve kterém probíhá další </a:t>
            </a:r>
            <a:r>
              <a:rPr lang="cs-CZ" sz="2400" dirty="0" smtClean="0"/>
              <a:t>krok.</a:t>
            </a:r>
          </a:p>
          <a:p>
            <a:endParaRPr lang="cs-CZ" sz="2400" dirty="0" smtClean="0"/>
          </a:p>
          <a:p>
            <a:r>
              <a:rPr lang="cs-CZ" sz="2400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Parametry iterace se nastavují v nabídce:</a:t>
            </a:r>
          </a:p>
          <a:p>
            <a:r>
              <a:rPr lang="cs-CZ" sz="2400" b="1" dirty="0"/>
              <a:t>Soubor-Možnosti-Vzorce-Možnosti výpočtu</a:t>
            </a:r>
            <a:endParaRPr lang="cs-CZ" sz="24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2374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</TotalTime>
  <Words>845</Words>
  <Application>Microsoft Office PowerPoint</Application>
  <PresentationFormat>Širokoúhlá obrazovka</PresentationFormat>
  <Paragraphs>254</Paragraphs>
  <Slides>20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Times New Roman</vt:lpstr>
      <vt:lpstr>Motiv Office</vt:lpstr>
      <vt:lpstr>Informatika pro ekonomy II</vt:lpstr>
      <vt:lpstr>Speciální úpravy dat  Vložit jinak…</vt:lpstr>
      <vt:lpstr>Speciální úpravy dat  Vložit jinak…(část Vložit)</vt:lpstr>
      <vt:lpstr>Speciální úpravy dat  Vložit jinak… (část Operace)</vt:lpstr>
      <vt:lpstr>Speciální úpravy dat  Vložit jinak… (část Operace)</vt:lpstr>
      <vt:lpstr>Speciální výpočty Grafické zobrazení vztahů mezi obsahy buněk </vt:lpstr>
      <vt:lpstr>Speciální výpočty Další možnosti v nabídce „Závislosti vzorců“ </vt:lpstr>
      <vt:lpstr>Speciální výpočty Další možnosti v nabídce „Závislosti vzorců“ </vt:lpstr>
      <vt:lpstr>Speciální výpočty Iterace</vt:lpstr>
      <vt:lpstr>Speciální výpočty Iterace</vt:lpstr>
      <vt:lpstr>Funkce</vt:lpstr>
      <vt:lpstr>Zámek</vt:lpstr>
      <vt:lpstr>Zpracování hromadných dat  Úvodem </vt:lpstr>
      <vt:lpstr>Zpracování hromadných dat  Úvodem </vt:lpstr>
      <vt:lpstr>Zpracování dat v Excelu</vt:lpstr>
      <vt:lpstr>Tabulka</vt:lpstr>
      <vt:lpstr>Seznam</vt:lpstr>
      <vt:lpstr>Import dat</vt:lpstr>
      <vt:lpstr>Formátování</vt:lpstr>
      <vt:lpstr>Cvičení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Informatika pro ekonomy II INM / BPNIE    Přednáška č. 5  Vybrané speciální dovednosti</dc:title>
  <dc:creator>koliba</dc:creator>
  <cp:lastModifiedBy>Petr Suchánek</cp:lastModifiedBy>
  <cp:revision>50</cp:revision>
  <dcterms:created xsi:type="dcterms:W3CDTF">2016-03-15T07:39:58Z</dcterms:created>
  <dcterms:modified xsi:type="dcterms:W3CDTF">2022-03-06T14:46:33Z</dcterms:modified>
</cp:coreProperties>
</file>