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300" r:id="rId18"/>
    <p:sldId id="293" r:id="rId19"/>
    <p:sldId id="294" r:id="rId20"/>
    <p:sldId id="295" r:id="rId21"/>
    <p:sldId id="296" r:id="rId22"/>
    <p:sldId id="297" r:id="rId23"/>
    <p:sldId id="298" r:id="rId24"/>
    <p:sldId id="299" r:id="rId25"/>
    <p:sldId id="301" r:id="rId26"/>
    <p:sldId id="302" r:id="rId27"/>
    <p:sldId id="303" r:id="rId28"/>
    <p:sldId id="304" r:id="rId29"/>
    <p:sldId id="305" r:id="rId30"/>
    <p:sldId id="306" r:id="rId31"/>
    <p:sldId id="307" r:id="rId32"/>
    <p:sldId id="308" r:id="rId33"/>
    <p:sldId id="309" r:id="rId34"/>
    <p:sldId id="310" r:id="rId35"/>
    <p:sldId id="263" r:id="rId3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01.04.2021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591661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690689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431663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92156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3362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675716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100333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496067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607900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15148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73111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3282621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465868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344396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4040459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73111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73111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73111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73111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73111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7311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960435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73111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73111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73111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7311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94468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70166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51468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227584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141675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749357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Objektové programování 1</a:t>
            </a:r>
          </a:p>
        </p:txBody>
      </p:sp>
      <p:sp>
        <p:nvSpPr>
          <p:cNvPr id="3" name="Podnadpis 2"/>
          <p:cNvSpPr>
            <a:spLocks noGrp="1"/>
          </p:cNvSpPr>
          <p:nvPr>
            <p:ph type="subTitle" idx="4294967295"/>
          </p:nvPr>
        </p:nvSpPr>
        <p:spPr>
          <a:xfrm>
            <a:off x="1704173" y="3003798"/>
            <a:ext cx="3888432" cy="720080"/>
          </a:xfrm>
          <a:prstGeom prst="rect">
            <a:avLst/>
          </a:prstGeom>
        </p:spPr>
        <p:txBody>
          <a:bodyPr>
            <a:normAutofit/>
          </a:bodyPr>
          <a:lstStyle/>
          <a:p>
            <a:pPr marL="0" indent="0" algn="r">
              <a:buNone/>
            </a:pPr>
            <a:r>
              <a:rPr lang="cs-CZ" sz="1400" dirty="0">
                <a:solidFill>
                  <a:schemeClr val="bg1"/>
                </a:solidFill>
                <a:latin typeface="Times New Roman" panose="02020603050405020304" pitchFamily="18" charset="0"/>
                <a:cs typeface="Times New Roman" panose="02020603050405020304" pitchFamily="18" charset="0"/>
              </a:rPr>
              <a:t>Historie programování</a:t>
            </a:r>
          </a:p>
        </p:txBody>
      </p:sp>
      <p:sp>
        <p:nvSpPr>
          <p:cNvPr id="9" name="Podnadpis 2"/>
          <p:cNvSpPr txBox="1">
            <a:spLocks/>
          </p:cNvSpPr>
          <p:nvPr/>
        </p:nvSpPr>
        <p:spPr>
          <a:xfrm>
            <a:off x="6084168" y="3723878"/>
            <a:ext cx="288810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100" b="1" dirty="0">
                <a:solidFill>
                  <a:srgbClr val="307871"/>
                </a:solidFill>
                <a:latin typeface="Times New Roman" panose="02020603050405020304" pitchFamily="18" charset="0"/>
                <a:cs typeface="Times New Roman" panose="02020603050405020304" pitchFamily="18" charset="0"/>
              </a:rPr>
              <a:t>Ing. Radomír Perzina, Ph.D.</a:t>
            </a:r>
          </a:p>
          <a:p>
            <a:pPr algn="r"/>
            <a:r>
              <a:rPr lang="cs-CZ" altLang="cs-CZ" sz="1100" dirty="0">
                <a:solidFill>
                  <a:srgbClr val="307871"/>
                </a:solidFill>
                <a:latin typeface="Times New Roman" panose="02020603050405020304" pitchFamily="18" charset="0"/>
                <a:cs typeface="Times New Roman" panose="02020603050405020304" pitchFamily="18" charset="0"/>
              </a:rPr>
              <a:t>Katedra informatiky a matematiky</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Nový projekt</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10</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46">
            <a:extLst>
              <a:ext uri="{FF2B5EF4-FFF2-40B4-BE49-F238E27FC236}">
                <a16:creationId xmlns:a16="http://schemas.microsoft.com/office/drawing/2014/main" id="{17DCA243-1E2C-4965-A3B5-C6E5E19EB535}"/>
              </a:ext>
            </a:extLst>
          </p:cNvPr>
          <p:cNvPicPr/>
          <p:nvPr/>
        </p:nvPicPr>
        <p:blipFill>
          <a:blip r:embed="rId3"/>
          <a:stretch>
            <a:fillRect/>
          </a:stretch>
        </p:blipFill>
        <p:spPr>
          <a:xfrm>
            <a:off x="1820545" y="890905"/>
            <a:ext cx="5502910" cy="3361690"/>
          </a:xfrm>
          <a:prstGeom prst="rect">
            <a:avLst/>
          </a:prstGeom>
        </p:spPr>
      </p:pic>
    </p:spTree>
    <p:extLst>
      <p:ext uri="{BB962C8B-B14F-4D97-AF65-F5344CB8AC3E}">
        <p14:creationId xmlns:p14="http://schemas.microsoft.com/office/powerpoint/2010/main" val="302719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Typ projektu</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11</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47">
            <a:extLst>
              <a:ext uri="{FF2B5EF4-FFF2-40B4-BE49-F238E27FC236}">
                <a16:creationId xmlns:a16="http://schemas.microsoft.com/office/drawing/2014/main" id="{117772DE-1671-476A-88A0-3F31BFC4F46B}"/>
              </a:ext>
            </a:extLst>
          </p:cNvPr>
          <p:cNvPicPr/>
          <p:nvPr/>
        </p:nvPicPr>
        <p:blipFill>
          <a:blip r:embed="rId3"/>
          <a:stretch>
            <a:fillRect/>
          </a:stretch>
        </p:blipFill>
        <p:spPr>
          <a:xfrm>
            <a:off x="1475656" y="831995"/>
            <a:ext cx="5502910" cy="3810635"/>
          </a:xfrm>
          <a:prstGeom prst="rect">
            <a:avLst/>
          </a:prstGeom>
        </p:spPr>
      </p:pic>
    </p:spTree>
    <p:extLst>
      <p:ext uri="{BB962C8B-B14F-4D97-AF65-F5344CB8AC3E}">
        <p14:creationId xmlns:p14="http://schemas.microsoft.com/office/powerpoint/2010/main" val="2134709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Název projektu</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12</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49">
            <a:extLst>
              <a:ext uri="{FF2B5EF4-FFF2-40B4-BE49-F238E27FC236}">
                <a16:creationId xmlns:a16="http://schemas.microsoft.com/office/drawing/2014/main" id="{0A4E4D27-614A-418B-8DA1-3B700013A233}"/>
              </a:ext>
            </a:extLst>
          </p:cNvPr>
          <p:cNvPicPr/>
          <p:nvPr/>
        </p:nvPicPr>
        <p:blipFill>
          <a:blip r:embed="rId3"/>
          <a:stretch>
            <a:fillRect/>
          </a:stretch>
        </p:blipFill>
        <p:spPr>
          <a:xfrm>
            <a:off x="1619672" y="817548"/>
            <a:ext cx="5502910" cy="3825240"/>
          </a:xfrm>
          <a:prstGeom prst="rect">
            <a:avLst/>
          </a:prstGeom>
        </p:spPr>
      </p:pic>
    </p:spTree>
    <p:extLst>
      <p:ext uri="{BB962C8B-B14F-4D97-AF65-F5344CB8AC3E}">
        <p14:creationId xmlns:p14="http://schemas.microsoft.com/office/powerpoint/2010/main" val="2728272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Hello </a:t>
            </a:r>
            <a:r>
              <a:rPr lang="cs-CZ" dirty="0" err="1"/>
              <a:t>World</a:t>
            </a:r>
            <a:r>
              <a:rPr lang="cs-CZ" dirty="0"/>
              <a:t> aplikace</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13</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50">
            <a:extLst>
              <a:ext uri="{FF2B5EF4-FFF2-40B4-BE49-F238E27FC236}">
                <a16:creationId xmlns:a16="http://schemas.microsoft.com/office/drawing/2014/main" id="{406141A6-FED1-4CE4-87D1-6F90AE681DD5}"/>
              </a:ext>
            </a:extLst>
          </p:cNvPr>
          <p:cNvPicPr/>
          <p:nvPr/>
        </p:nvPicPr>
        <p:blipFill>
          <a:blip r:embed="rId3"/>
          <a:stretch>
            <a:fillRect/>
          </a:stretch>
        </p:blipFill>
        <p:spPr>
          <a:xfrm>
            <a:off x="1115616" y="887185"/>
            <a:ext cx="6408712" cy="3612728"/>
          </a:xfrm>
          <a:prstGeom prst="rect">
            <a:avLst/>
          </a:prstGeom>
        </p:spPr>
      </p:pic>
    </p:spTree>
    <p:extLst>
      <p:ext uri="{BB962C8B-B14F-4D97-AF65-F5344CB8AC3E}">
        <p14:creationId xmlns:p14="http://schemas.microsoft.com/office/powerpoint/2010/main" val="1210545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Spuštění programu</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14</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52">
            <a:extLst>
              <a:ext uri="{FF2B5EF4-FFF2-40B4-BE49-F238E27FC236}">
                <a16:creationId xmlns:a16="http://schemas.microsoft.com/office/drawing/2014/main" id="{94D90A40-9900-40EA-8500-BD6E093B7440}"/>
              </a:ext>
            </a:extLst>
          </p:cNvPr>
          <p:cNvPicPr/>
          <p:nvPr/>
        </p:nvPicPr>
        <p:blipFill>
          <a:blip r:embed="rId3"/>
          <a:stretch>
            <a:fillRect/>
          </a:stretch>
        </p:blipFill>
        <p:spPr>
          <a:xfrm>
            <a:off x="1115616" y="946150"/>
            <a:ext cx="5832648" cy="3569816"/>
          </a:xfrm>
          <a:prstGeom prst="rect">
            <a:avLst/>
          </a:prstGeom>
        </p:spPr>
      </p:pic>
    </p:spTree>
    <p:extLst>
      <p:ext uri="{BB962C8B-B14F-4D97-AF65-F5344CB8AC3E}">
        <p14:creationId xmlns:p14="http://schemas.microsoft.com/office/powerpoint/2010/main" val="323268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Bod přerušení</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15</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59">
            <a:extLst>
              <a:ext uri="{FF2B5EF4-FFF2-40B4-BE49-F238E27FC236}">
                <a16:creationId xmlns:a16="http://schemas.microsoft.com/office/drawing/2014/main" id="{BB802A57-B186-4DD3-922A-4AEE8D0D3FB4}"/>
              </a:ext>
            </a:extLst>
          </p:cNvPr>
          <p:cNvPicPr/>
          <p:nvPr/>
        </p:nvPicPr>
        <p:blipFill>
          <a:blip r:embed="rId3"/>
          <a:stretch>
            <a:fillRect/>
          </a:stretch>
        </p:blipFill>
        <p:spPr>
          <a:xfrm>
            <a:off x="971600" y="1094104"/>
            <a:ext cx="6120680" cy="3493869"/>
          </a:xfrm>
          <a:prstGeom prst="rect">
            <a:avLst/>
          </a:prstGeom>
        </p:spPr>
      </p:pic>
    </p:spTree>
    <p:extLst>
      <p:ext uri="{BB962C8B-B14F-4D97-AF65-F5344CB8AC3E}">
        <p14:creationId xmlns:p14="http://schemas.microsoft.com/office/powerpoint/2010/main" val="241292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Ladění</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16</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60">
            <a:extLst>
              <a:ext uri="{FF2B5EF4-FFF2-40B4-BE49-F238E27FC236}">
                <a16:creationId xmlns:a16="http://schemas.microsoft.com/office/drawing/2014/main" id="{AC75B94B-646A-492C-ADD8-EE5AB0A803E3}"/>
              </a:ext>
            </a:extLst>
          </p:cNvPr>
          <p:cNvPicPr/>
          <p:nvPr/>
        </p:nvPicPr>
        <p:blipFill>
          <a:blip r:embed="rId3"/>
          <a:stretch>
            <a:fillRect/>
          </a:stretch>
        </p:blipFill>
        <p:spPr>
          <a:xfrm>
            <a:off x="1820545" y="822960"/>
            <a:ext cx="5502910" cy="3497580"/>
          </a:xfrm>
          <a:prstGeom prst="rect">
            <a:avLst/>
          </a:prstGeom>
        </p:spPr>
      </p:pic>
    </p:spTree>
    <p:extLst>
      <p:ext uri="{BB962C8B-B14F-4D97-AF65-F5344CB8AC3E}">
        <p14:creationId xmlns:p14="http://schemas.microsoft.com/office/powerpoint/2010/main" val="125839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Krokování</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17</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62">
            <a:extLst>
              <a:ext uri="{FF2B5EF4-FFF2-40B4-BE49-F238E27FC236}">
                <a16:creationId xmlns:a16="http://schemas.microsoft.com/office/drawing/2014/main" id="{616B63FB-5B06-4591-BF10-F94CA9D3D03A}"/>
              </a:ext>
            </a:extLst>
          </p:cNvPr>
          <p:cNvPicPr/>
          <p:nvPr/>
        </p:nvPicPr>
        <p:blipFill>
          <a:blip r:embed="rId3"/>
          <a:stretch>
            <a:fillRect/>
          </a:stretch>
        </p:blipFill>
        <p:spPr>
          <a:xfrm>
            <a:off x="1979712" y="915566"/>
            <a:ext cx="4392488" cy="3616563"/>
          </a:xfrm>
          <a:prstGeom prst="rect">
            <a:avLst/>
          </a:prstGeom>
        </p:spPr>
      </p:pic>
    </p:spTree>
    <p:extLst>
      <p:ext uri="{BB962C8B-B14F-4D97-AF65-F5344CB8AC3E}">
        <p14:creationId xmlns:p14="http://schemas.microsoft.com/office/powerpoint/2010/main" val="10254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Ladění</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18</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63">
            <a:extLst>
              <a:ext uri="{FF2B5EF4-FFF2-40B4-BE49-F238E27FC236}">
                <a16:creationId xmlns:a16="http://schemas.microsoft.com/office/drawing/2014/main" id="{4007256F-8FEC-455A-A3C0-93C1394341AB}"/>
              </a:ext>
            </a:extLst>
          </p:cNvPr>
          <p:cNvPicPr/>
          <p:nvPr/>
        </p:nvPicPr>
        <p:blipFill>
          <a:blip r:embed="rId3"/>
          <a:stretch>
            <a:fillRect/>
          </a:stretch>
        </p:blipFill>
        <p:spPr>
          <a:xfrm>
            <a:off x="968732" y="915566"/>
            <a:ext cx="6123548" cy="3600400"/>
          </a:xfrm>
          <a:prstGeom prst="rect">
            <a:avLst/>
          </a:prstGeom>
        </p:spPr>
      </p:pic>
    </p:spTree>
    <p:extLst>
      <p:ext uri="{BB962C8B-B14F-4D97-AF65-F5344CB8AC3E}">
        <p14:creationId xmlns:p14="http://schemas.microsoft.com/office/powerpoint/2010/main" val="2686843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Ukončení ladění</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19</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63">
            <a:extLst>
              <a:ext uri="{FF2B5EF4-FFF2-40B4-BE49-F238E27FC236}">
                <a16:creationId xmlns:a16="http://schemas.microsoft.com/office/drawing/2014/main" id="{3977A6D0-90D9-4CBF-84B1-8CEFC7C841F0}"/>
              </a:ext>
            </a:extLst>
          </p:cNvPr>
          <p:cNvPicPr/>
          <p:nvPr/>
        </p:nvPicPr>
        <p:blipFill>
          <a:blip r:embed="rId3"/>
          <a:stretch>
            <a:fillRect/>
          </a:stretch>
        </p:blipFill>
        <p:spPr>
          <a:xfrm>
            <a:off x="683568" y="915566"/>
            <a:ext cx="6480720" cy="3744416"/>
          </a:xfrm>
          <a:prstGeom prst="rect">
            <a:avLst/>
          </a:prstGeom>
        </p:spPr>
      </p:pic>
    </p:spTree>
    <p:extLst>
      <p:ext uri="{BB962C8B-B14F-4D97-AF65-F5344CB8AC3E}">
        <p14:creationId xmlns:p14="http://schemas.microsoft.com/office/powerpoint/2010/main" val="171347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31540" y="987574"/>
            <a:ext cx="8280920" cy="2952328"/>
          </a:xfrm>
          <a:prstGeom prst="rect">
            <a:avLst/>
          </a:prstGeom>
        </p:spPr>
        <p:txBody>
          <a:bodyPr>
            <a:noAutofit/>
          </a:bodyPr>
          <a:lstStyle/>
          <a:p>
            <a:r>
              <a:rPr lang="cs-CZ" sz="1800" b="1" dirty="0">
                <a:solidFill>
                  <a:srgbClr val="307871"/>
                </a:solidFill>
                <a:latin typeface="Times New Roman" panose="02020603050405020304" pitchFamily="18" charset="0"/>
                <a:cs typeface="Times New Roman" panose="02020603050405020304" pitchFamily="18" charset="0"/>
              </a:rPr>
              <a:t>Historie programování</a:t>
            </a:r>
          </a:p>
          <a:p>
            <a:r>
              <a:rPr lang="cs-CZ" sz="1800" b="1" dirty="0">
                <a:solidFill>
                  <a:srgbClr val="307871"/>
                </a:solidFill>
                <a:latin typeface="Times New Roman" panose="02020603050405020304" pitchFamily="18" charset="0"/>
                <a:cs typeface="Times New Roman" panose="02020603050405020304" pitchFamily="18" charset="0"/>
              </a:rPr>
              <a:t>Jazyk C</a:t>
            </a:r>
            <a:r>
              <a:rPr lang="en-US" sz="1800" b="1" dirty="0">
                <a:solidFill>
                  <a:srgbClr val="307871"/>
                </a:solidFill>
                <a:latin typeface="Times New Roman" panose="02020603050405020304" pitchFamily="18" charset="0"/>
                <a:cs typeface="Times New Roman" panose="02020603050405020304" pitchFamily="18" charset="0"/>
              </a:rPr>
              <a:t>#</a:t>
            </a:r>
            <a:endParaRPr lang="cs-CZ" sz="1800" b="1" dirty="0">
              <a:solidFill>
                <a:srgbClr val="307871"/>
              </a:solidFill>
              <a:latin typeface="Times New Roman" panose="02020603050405020304" pitchFamily="18" charset="0"/>
              <a:cs typeface="Times New Roman" panose="02020603050405020304" pitchFamily="18" charset="0"/>
            </a:endParaRPr>
          </a:p>
          <a:p>
            <a:r>
              <a:rPr lang="en-US" sz="1800" b="1" dirty="0">
                <a:solidFill>
                  <a:srgbClr val="307871"/>
                </a:solidFill>
                <a:latin typeface="Times New Roman" panose="02020603050405020304" pitchFamily="18" charset="0"/>
                <a:cs typeface="Times New Roman" panose="02020603050405020304" pitchFamily="18" charset="0"/>
              </a:rPr>
              <a:t>Microsoft Visual Studio</a:t>
            </a:r>
            <a:endParaRPr lang="cs-CZ" sz="1800" b="1" dirty="0">
              <a:solidFill>
                <a:srgbClr val="307871"/>
              </a:solidFill>
              <a:latin typeface="Times New Roman" panose="02020603050405020304" pitchFamily="18" charset="0"/>
              <a:cs typeface="Times New Roman" panose="02020603050405020304" pitchFamily="18" charset="0"/>
            </a:endParaRPr>
          </a:p>
          <a:p>
            <a:r>
              <a:rPr lang="cs-CZ" sz="1800" b="1" dirty="0">
                <a:solidFill>
                  <a:srgbClr val="307871"/>
                </a:solidFill>
                <a:latin typeface="Times New Roman" panose="02020603050405020304" pitchFamily="18" charset="0"/>
                <a:cs typeface="Times New Roman" panose="02020603050405020304" pitchFamily="18" charset="0"/>
              </a:rPr>
              <a:t>Vytvoření projektu</a:t>
            </a:r>
          </a:p>
          <a:p>
            <a:r>
              <a:rPr lang="cs-CZ" sz="1800" b="1" dirty="0">
                <a:solidFill>
                  <a:srgbClr val="307871"/>
                </a:solidFill>
                <a:latin typeface="Times New Roman" panose="02020603050405020304" pitchFamily="18" charset="0"/>
                <a:cs typeface="Times New Roman" panose="02020603050405020304" pitchFamily="18" charset="0"/>
              </a:rPr>
              <a:t>Ladění</a:t>
            </a:r>
          </a:p>
          <a:p>
            <a:r>
              <a:rPr lang="cs-CZ" sz="1800" b="1" dirty="0">
                <a:solidFill>
                  <a:srgbClr val="307871"/>
                </a:solidFill>
                <a:latin typeface="Times New Roman" panose="02020603050405020304" pitchFamily="18" charset="0"/>
                <a:cs typeface="Times New Roman" panose="02020603050405020304" pitchFamily="18" charset="0"/>
              </a:rPr>
              <a:t>Třídy a objekty</a:t>
            </a:r>
          </a:p>
          <a:p>
            <a:r>
              <a:rPr lang="cs-CZ" sz="1800" b="1" dirty="0">
                <a:solidFill>
                  <a:srgbClr val="307871"/>
                </a:solidFill>
                <a:latin typeface="Times New Roman" panose="02020603050405020304" pitchFamily="18" charset="0"/>
                <a:cs typeface="Times New Roman" panose="02020603050405020304" pitchFamily="18" charset="0"/>
              </a:rPr>
              <a:t>Konstruktory a destruktory</a:t>
            </a:r>
          </a:p>
          <a:p>
            <a:r>
              <a:rPr lang="cs-CZ" sz="1800" b="1" dirty="0">
                <a:solidFill>
                  <a:srgbClr val="307871"/>
                </a:solidFill>
                <a:latin typeface="Times New Roman" panose="02020603050405020304" pitchFamily="18" charset="0"/>
                <a:cs typeface="Times New Roman" panose="02020603050405020304" pitchFamily="18" charset="0"/>
              </a:rPr>
              <a:t>Zapouzdření</a:t>
            </a:r>
          </a:p>
          <a:p>
            <a:r>
              <a:rPr lang="cs-CZ" sz="1800" b="1" dirty="0">
                <a:solidFill>
                  <a:srgbClr val="307871"/>
                </a:solidFill>
                <a:latin typeface="Times New Roman" panose="02020603050405020304" pitchFamily="18" charset="0"/>
                <a:cs typeface="Times New Roman" panose="02020603050405020304" pitchFamily="18" charset="0"/>
              </a:rPr>
              <a:t>Vlastnosti</a:t>
            </a:r>
          </a:p>
          <a:p>
            <a:r>
              <a:rPr lang="cs-CZ" sz="1800" b="1" dirty="0">
                <a:solidFill>
                  <a:srgbClr val="307871"/>
                </a:solidFill>
                <a:latin typeface="Times New Roman" panose="02020603050405020304" pitchFamily="18" charset="0"/>
                <a:cs typeface="Times New Roman" panose="02020603050405020304" pitchFamily="18" charset="0"/>
              </a:rPr>
              <a:t>Statické metody a proměnné</a:t>
            </a:r>
          </a:p>
          <a:p>
            <a:endParaRPr lang="cs-CZ" sz="1800" b="1"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Obsah prezentace</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7E400C85-A396-4174-AB0D-0E3FE9C4189D}" type="slidenum">
              <a:rPr lang="cs-CZ" sz="1100" smtClean="0">
                <a:solidFill>
                  <a:srgbClr val="307871"/>
                </a:solidFill>
                <a:latin typeface="Enriqueta" panose="02000000000000000000" pitchFamily="2" charset="0"/>
              </a:rPr>
              <a:t>2</a:t>
            </a:fld>
            <a:r>
              <a:rPr lang="cs-CZ" sz="1100" dirty="0">
                <a:solidFill>
                  <a:srgbClr val="307871"/>
                </a:solidFill>
                <a:latin typeface="Enriqueta" panose="02000000000000000000" pitchFamily="2" charset="0"/>
              </a:rPr>
              <a:t>/15</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Odstranění bodů přerušení</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20</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66">
            <a:extLst>
              <a:ext uri="{FF2B5EF4-FFF2-40B4-BE49-F238E27FC236}">
                <a16:creationId xmlns:a16="http://schemas.microsoft.com/office/drawing/2014/main" id="{131B1DE0-DB70-49D5-AE7D-40E58A684848}"/>
              </a:ext>
            </a:extLst>
          </p:cNvPr>
          <p:cNvPicPr/>
          <p:nvPr/>
        </p:nvPicPr>
        <p:blipFill>
          <a:blip r:embed="rId3"/>
          <a:stretch>
            <a:fillRect/>
          </a:stretch>
        </p:blipFill>
        <p:spPr>
          <a:xfrm>
            <a:off x="1316488" y="909259"/>
            <a:ext cx="5559767" cy="3606707"/>
          </a:xfrm>
          <a:prstGeom prst="rect">
            <a:avLst/>
          </a:prstGeom>
        </p:spPr>
      </p:pic>
    </p:spTree>
    <p:extLst>
      <p:ext uri="{BB962C8B-B14F-4D97-AF65-F5344CB8AC3E}">
        <p14:creationId xmlns:p14="http://schemas.microsoft.com/office/powerpoint/2010/main" val="1115246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Třídy a objekty</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a:solidFill>
                  <a:srgbClr val="002060"/>
                </a:solidFill>
                <a:latin typeface="Times New Roman" panose="02020603050405020304" pitchFamily="18" charset="0"/>
                <a:cs typeface="Times New Roman" panose="02020603050405020304" pitchFamily="18" charset="0"/>
              </a:rPr>
              <a:t>Z hlediska objektového programování je pojem třída nadbytečný. Každý objekt reálného světa lze do jisté míry modelovat objektem ve smyslu objektového programování. Představme si ale situaci, že bychom chtěli vytvořit program, který by uchovával jméno. Příjmení a věk několika osob. V případě, že bychom neznali pojem třída, museli bychom pro každou osobu vytvořit zcela nový objekt a definovat v nich všechny nezbytné proměnné a metody. Je zřejmé, že při takovém přístupu by to vedlo k výrazné duplicitě v kódu, což je jistě nežádoucí. Z tohoto důvodu se v objektově orientovaných jazycích využívají třídy, které můžeme chápat jako nějaký předpis či šablonu pro vytvoření konkrétního objektu. Každý objekt je vytvořen na základě předpisu nějaké třídy. Zde se velmi často setkáme s pojmem instance. Pokud je nějaký objekt vytvořen na základě předpisu třídy, můžeme říct, že objekt je instancí příslušné třídy.</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21</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94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Nová třída</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22</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5">
            <a:extLst>
              <a:ext uri="{FF2B5EF4-FFF2-40B4-BE49-F238E27FC236}">
                <a16:creationId xmlns:a16="http://schemas.microsoft.com/office/drawing/2014/main" id="{F811180D-F6DA-4C71-AA13-55A1238E6D88}"/>
              </a:ext>
            </a:extLst>
          </p:cNvPr>
          <p:cNvPicPr/>
          <p:nvPr/>
        </p:nvPicPr>
        <p:blipFill>
          <a:blip r:embed="rId3"/>
          <a:stretch>
            <a:fillRect/>
          </a:stretch>
        </p:blipFill>
        <p:spPr>
          <a:xfrm>
            <a:off x="179512" y="936951"/>
            <a:ext cx="3528392" cy="3629204"/>
          </a:xfrm>
          <a:prstGeom prst="rect">
            <a:avLst/>
          </a:prstGeom>
        </p:spPr>
      </p:pic>
      <p:pic>
        <p:nvPicPr>
          <p:cNvPr id="10" name="Obrázek 10">
            <a:extLst>
              <a:ext uri="{FF2B5EF4-FFF2-40B4-BE49-F238E27FC236}">
                <a16:creationId xmlns:a16="http://schemas.microsoft.com/office/drawing/2014/main" id="{ED052803-4748-4226-A9E1-4BEEE1AF5BD6}"/>
              </a:ext>
            </a:extLst>
          </p:cNvPr>
          <p:cNvPicPr/>
          <p:nvPr/>
        </p:nvPicPr>
        <p:blipFill>
          <a:blip r:embed="rId4"/>
          <a:stretch>
            <a:fillRect/>
          </a:stretch>
        </p:blipFill>
        <p:spPr>
          <a:xfrm>
            <a:off x="3779912" y="1069738"/>
            <a:ext cx="4209516" cy="3363629"/>
          </a:xfrm>
          <a:prstGeom prst="rect">
            <a:avLst/>
          </a:prstGeom>
        </p:spPr>
      </p:pic>
    </p:spTree>
    <p:extLst>
      <p:ext uri="{BB962C8B-B14F-4D97-AF65-F5344CB8AC3E}">
        <p14:creationId xmlns:p14="http://schemas.microsoft.com/office/powerpoint/2010/main" val="3093949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Příklad třídy</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23</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13">
            <a:extLst>
              <a:ext uri="{FF2B5EF4-FFF2-40B4-BE49-F238E27FC236}">
                <a16:creationId xmlns:a16="http://schemas.microsoft.com/office/drawing/2014/main" id="{3A371E20-1047-4B4A-9572-7C6D7B293282}"/>
              </a:ext>
            </a:extLst>
          </p:cNvPr>
          <p:cNvPicPr/>
          <p:nvPr/>
        </p:nvPicPr>
        <p:blipFill>
          <a:blip r:embed="rId3"/>
          <a:stretch>
            <a:fillRect/>
          </a:stretch>
        </p:blipFill>
        <p:spPr>
          <a:xfrm>
            <a:off x="967590" y="843558"/>
            <a:ext cx="6412721" cy="3744416"/>
          </a:xfrm>
          <a:prstGeom prst="rect">
            <a:avLst/>
          </a:prstGeom>
        </p:spPr>
      </p:pic>
    </p:spTree>
    <p:extLst>
      <p:ext uri="{BB962C8B-B14F-4D97-AF65-F5344CB8AC3E}">
        <p14:creationId xmlns:p14="http://schemas.microsoft.com/office/powerpoint/2010/main" val="1786857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Instance třídy</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24</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14">
            <a:extLst>
              <a:ext uri="{FF2B5EF4-FFF2-40B4-BE49-F238E27FC236}">
                <a16:creationId xmlns:a16="http://schemas.microsoft.com/office/drawing/2014/main" id="{D3AED04A-FFC6-469D-B146-87438ADA46A3}"/>
              </a:ext>
            </a:extLst>
          </p:cNvPr>
          <p:cNvPicPr/>
          <p:nvPr/>
        </p:nvPicPr>
        <p:blipFill>
          <a:blip r:embed="rId3"/>
          <a:stretch>
            <a:fillRect/>
          </a:stretch>
        </p:blipFill>
        <p:spPr>
          <a:xfrm>
            <a:off x="1247354" y="922972"/>
            <a:ext cx="5844926" cy="3520986"/>
          </a:xfrm>
          <a:prstGeom prst="rect">
            <a:avLst/>
          </a:prstGeom>
        </p:spPr>
      </p:pic>
    </p:spTree>
    <p:extLst>
      <p:ext uri="{BB962C8B-B14F-4D97-AF65-F5344CB8AC3E}">
        <p14:creationId xmlns:p14="http://schemas.microsoft.com/office/powerpoint/2010/main" val="1761593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Deklarace metody</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25</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15">
            <a:extLst>
              <a:ext uri="{FF2B5EF4-FFF2-40B4-BE49-F238E27FC236}">
                <a16:creationId xmlns:a16="http://schemas.microsoft.com/office/drawing/2014/main" id="{BF836853-FFAF-439F-960C-0EE0EE161942}"/>
              </a:ext>
            </a:extLst>
          </p:cNvPr>
          <p:cNvPicPr/>
          <p:nvPr/>
        </p:nvPicPr>
        <p:blipFill>
          <a:blip r:embed="rId3"/>
          <a:stretch>
            <a:fillRect/>
          </a:stretch>
        </p:blipFill>
        <p:spPr>
          <a:xfrm>
            <a:off x="395536" y="843558"/>
            <a:ext cx="7056784" cy="3528392"/>
          </a:xfrm>
          <a:prstGeom prst="rect">
            <a:avLst/>
          </a:prstGeom>
        </p:spPr>
      </p:pic>
    </p:spTree>
    <p:extLst>
      <p:ext uri="{BB962C8B-B14F-4D97-AF65-F5344CB8AC3E}">
        <p14:creationId xmlns:p14="http://schemas.microsoft.com/office/powerpoint/2010/main" val="1326547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Konstruktor</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26</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17">
            <a:extLst>
              <a:ext uri="{FF2B5EF4-FFF2-40B4-BE49-F238E27FC236}">
                <a16:creationId xmlns:a16="http://schemas.microsoft.com/office/drawing/2014/main" id="{0F008703-3C84-4A3E-BAB2-273DB442585A}"/>
              </a:ext>
            </a:extLst>
          </p:cNvPr>
          <p:cNvPicPr/>
          <p:nvPr/>
        </p:nvPicPr>
        <p:blipFill>
          <a:blip r:embed="rId3"/>
          <a:stretch>
            <a:fillRect/>
          </a:stretch>
        </p:blipFill>
        <p:spPr>
          <a:xfrm>
            <a:off x="899592" y="908684"/>
            <a:ext cx="4968552" cy="3535273"/>
          </a:xfrm>
          <a:prstGeom prst="rect">
            <a:avLst/>
          </a:prstGeom>
        </p:spPr>
      </p:pic>
    </p:spTree>
    <p:extLst>
      <p:ext uri="{BB962C8B-B14F-4D97-AF65-F5344CB8AC3E}">
        <p14:creationId xmlns:p14="http://schemas.microsoft.com/office/powerpoint/2010/main" val="343766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Bezparametrický konstruktor</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27</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20">
            <a:extLst>
              <a:ext uri="{FF2B5EF4-FFF2-40B4-BE49-F238E27FC236}">
                <a16:creationId xmlns:a16="http://schemas.microsoft.com/office/drawing/2014/main" id="{BD5AF090-4EA2-43EA-BFFB-8AB8A186B4A0}"/>
              </a:ext>
            </a:extLst>
          </p:cNvPr>
          <p:cNvPicPr/>
          <p:nvPr/>
        </p:nvPicPr>
        <p:blipFill>
          <a:blip r:embed="rId3"/>
          <a:stretch>
            <a:fillRect/>
          </a:stretch>
        </p:blipFill>
        <p:spPr>
          <a:xfrm>
            <a:off x="2107548" y="911347"/>
            <a:ext cx="3855636" cy="3637642"/>
          </a:xfrm>
          <a:prstGeom prst="rect">
            <a:avLst/>
          </a:prstGeom>
        </p:spPr>
      </p:pic>
    </p:spTree>
    <p:extLst>
      <p:ext uri="{BB962C8B-B14F-4D97-AF65-F5344CB8AC3E}">
        <p14:creationId xmlns:p14="http://schemas.microsoft.com/office/powerpoint/2010/main" val="991680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Destruktor</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28</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71">
            <a:extLst>
              <a:ext uri="{FF2B5EF4-FFF2-40B4-BE49-F238E27FC236}">
                <a16:creationId xmlns:a16="http://schemas.microsoft.com/office/drawing/2014/main" id="{6B3E1F79-78A4-4699-BC92-A4E7009E3DEF}"/>
              </a:ext>
            </a:extLst>
          </p:cNvPr>
          <p:cNvPicPr/>
          <p:nvPr/>
        </p:nvPicPr>
        <p:blipFill>
          <a:blip r:embed="rId3"/>
          <a:stretch>
            <a:fillRect/>
          </a:stretch>
        </p:blipFill>
        <p:spPr>
          <a:xfrm>
            <a:off x="1763688" y="916322"/>
            <a:ext cx="4536504" cy="3599643"/>
          </a:xfrm>
          <a:prstGeom prst="rect">
            <a:avLst/>
          </a:prstGeom>
        </p:spPr>
      </p:pic>
    </p:spTree>
    <p:extLst>
      <p:ext uri="{BB962C8B-B14F-4D97-AF65-F5344CB8AC3E}">
        <p14:creationId xmlns:p14="http://schemas.microsoft.com/office/powerpoint/2010/main" val="939579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Zapouzdření</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29</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74">
            <a:extLst>
              <a:ext uri="{FF2B5EF4-FFF2-40B4-BE49-F238E27FC236}">
                <a16:creationId xmlns:a16="http://schemas.microsoft.com/office/drawing/2014/main" id="{6A762D5D-29A3-4989-96FF-4A78D2E2336A}"/>
              </a:ext>
            </a:extLst>
          </p:cNvPr>
          <p:cNvPicPr/>
          <p:nvPr/>
        </p:nvPicPr>
        <p:blipFill>
          <a:blip r:embed="rId3"/>
          <a:stretch>
            <a:fillRect/>
          </a:stretch>
        </p:blipFill>
        <p:spPr>
          <a:xfrm>
            <a:off x="2339752" y="879122"/>
            <a:ext cx="3240360" cy="3636844"/>
          </a:xfrm>
          <a:prstGeom prst="rect">
            <a:avLst/>
          </a:prstGeom>
        </p:spPr>
      </p:pic>
    </p:spTree>
    <p:extLst>
      <p:ext uri="{BB962C8B-B14F-4D97-AF65-F5344CB8AC3E}">
        <p14:creationId xmlns:p14="http://schemas.microsoft.com/office/powerpoint/2010/main" val="201417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Historie</a:t>
            </a:r>
            <a:r>
              <a:rPr lang="en-US" dirty="0"/>
              <a:t> </a:t>
            </a:r>
            <a:r>
              <a:rPr lang="cs-CZ" dirty="0"/>
              <a:t>programování</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a:solidFill>
                  <a:srgbClr val="002060"/>
                </a:solidFill>
                <a:latin typeface="Times New Roman" panose="02020603050405020304" pitchFamily="18" charset="0"/>
                <a:cs typeface="Times New Roman" panose="02020603050405020304" pitchFamily="18" charset="0"/>
              </a:rPr>
              <a:t>Historie informatiky nebo, chcete-li, výpočetní techniky začíná už v době starověkých civilizací výpočetními pomůckami (abakus, čínské počítací hůlky) a pokračuje v novověku od dob renesance dokonalejšími mechanickými kalkulátory buď digitálními (konstrukce </a:t>
            </a:r>
            <a:r>
              <a:rPr lang="cs-CZ" sz="2000" dirty="0" err="1">
                <a:solidFill>
                  <a:srgbClr val="002060"/>
                </a:solidFill>
                <a:latin typeface="Times New Roman" panose="02020603050405020304" pitchFamily="18" charset="0"/>
                <a:cs typeface="Times New Roman" panose="02020603050405020304" pitchFamily="18" charset="0"/>
              </a:rPr>
              <a:t>Shickardova</a:t>
            </a:r>
            <a:r>
              <a:rPr lang="cs-CZ" sz="2000" dirty="0">
                <a:solidFill>
                  <a:srgbClr val="002060"/>
                </a:solidFill>
                <a:latin typeface="Times New Roman" panose="02020603050405020304" pitchFamily="18" charset="0"/>
                <a:cs typeface="Times New Roman" panose="02020603050405020304" pitchFamily="18" charset="0"/>
              </a:rPr>
              <a:t>, Pascalova, Leibnizova, </a:t>
            </a:r>
            <a:r>
              <a:rPr lang="cs-CZ" sz="2000" dirty="0" err="1">
                <a:solidFill>
                  <a:srgbClr val="002060"/>
                </a:solidFill>
                <a:latin typeface="Times New Roman" panose="02020603050405020304" pitchFamily="18" charset="0"/>
                <a:cs typeface="Times New Roman" panose="02020603050405020304" pitchFamily="18" charset="0"/>
              </a:rPr>
              <a:t>Colmarova</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Odhnerova</a:t>
            </a:r>
            <a:r>
              <a:rPr lang="cs-CZ" sz="2000" dirty="0">
                <a:solidFill>
                  <a:srgbClr val="002060"/>
                </a:solidFill>
                <a:latin typeface="Times New Roman" panose="02020603050405020304" pitchFamily="18" charset="0"/>
                <a:cs typeface="Times New Roman" panose="02020603050405020304" pitchFamily="18" charset="0"/>
              </a:rPr>
              <a:t>), nebo analogovými (logaritmické pravítko), aby v 19. století mechanická etapa vývoje vyvrcholila velkolepými projekty jednoúčelových počítačů – diferenčních strojů, jež dokázaly automaticky počítat a tisknout tabulky matematických funkcí, a </a:t>
            </a:r>
            <a:r>
              <a:rPr lang="cs-CZ" sz="2000" dirty="0" err="1">
                <a:solidFill>
                  <a:srgbClr val="002060"/>
                </a:solidFill>
                <a:latin typeface="Times New Roman" panose="02020603050405020304" pitchFamily="18" charset="0"/>
                <a:cs typeface="Times New Roman" panose="02020603050405020304" pitchFamily="18" charset="0"/>
              </a:rPr>
              <a:t>Hollerithových</a:t>
            </a:r>
            <a:r>
              <a:rPr lang="cs-CZ" sz="2000" dirty="0">
                <a:solidFill>
                  <a:srgbClr val="002060"/>
                </a:solidFill>
                <a:latin typeface="Times New Roman" panose="02020603050405020304" pitchFamily="18" charset="0"/>
                <a:cs typeface="Times New Roman" panose="02020603050405020304" pitchFamily="18" charset="0"/>
              </a:rPr>
              <a:t> děrnoštítkových systémů, jež dokázaly zpracovávat rozsáhlé relační databáze. </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3</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427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Vlastnosti</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30</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87">
            <a:extLst>
              <a:ext uri="{FF2B5EF4-FFF2-40B4-BE49-F238E27FC236}">
                <a16:creationId xmlns:a16="http://schemas.microsoft.com/office/drawing/2014/main" id="{0133E17E-0342-4310-82CF-120757E72105}"/>
              </a:ext>
            </a:extLst>
          </p:cNvPr>
          <p:cNvPicPr/>
          <p:nvPr/>
        </p:nvPicPr>
        <p:blipFill>
          <a:blip r:embed="rId3"/>
          <a:stretch>
            <a:fillRect/>
          </a:stretch>
        </p:blipFill>
        <p:spPr>
          <a:xfrm>
            <a:off x="2267744" y="798934"/>
            <a:ext cx="4433604" cy="3882747"/>
          </a:xfrm>
          <a:prstGeom prst="rect">
            <a:avLst/>
          </a:prstGeom>
        </p:spPr>
      </p:pic>
    </p:spTree>
    <p:extLst>
      <p:ext uri="{BB962C8B-B14F-4D97-AF65-F5344CB8AC3E}">
        <p14:creationId xmlns:p14="http://schemas.microsoft.com/office/powerpoint/2010/main" val="3985360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Statické metody</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31</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88">
            <a:extLst>
              <a:ext uri="{FF2B5EF4-FFF2-40B4-BE49-F238E27FC236}">
                <a16:creationId xmlns:a16="http://schemas.microsoft.com/office/drawing/2014/main" id="{4A1A6627-7B22-4D7D-B7F9-08AB31B78F44}"/>
              </a:ext>
            </a:extLst>
          </p:cNvPr>
          <p:cNvPicPr/>
          <p:nvPr/>
        </p:nvPicPr>
        <p:blipFill>
          <a:blip r:embed="rId3"/>
          <a:stretch>
            <a:fillRect/>
          </a:stretch>
        </p:blipFill>
        <p:spPr>
          <a:xfrm>
            <a:off x="1043608" y="843558"/>
            <a:ext cx="4968552" cy="3677281"/>
          </a:xfrm>
          <a:prstGeom prst="rect">
            <a:avLst/>
          </a:prstGeom>
        </p:spPr>
      </p:pic>
    </p:spTree>
    <p:extLst>
      <p:ext uri="{BB962C8B-B14F-4D97-AF65-F5344CB8AC3E}">
        <p14:creationId xmlns:p14="http://schemas.microsoft.com/office/powerpoint/2010/main" val="3305391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Statické metody</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32</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89">
            <a:extLst>
              <a:ext uri="{FF2B5EF4-FFF2-40B4-BE49-F238E27FC236}">
                <a16:creationId xmlns:a16="http://schemas.microsoft.com/office/drawing/2014/main" id="{8C1D875C-A667-4167-9D34-64A39C0DD1E5}"/>
              </a:ext>
            </a:extLst>
          </p:cNvPr>
          <p:cNvPicPr/>
          <p:nvPr/>
        </p:nvPicPr>
        <p:blipFill>
          <a:blip r:embed="rId3"/>
          <a:stretch>
            <a:fillRect/>
          </a:stretch>
        </p:blipFill>
        <p:spPr>
          <a:xfrm>
            <a:off x="686994" y="1131590"/>
            <a:ext cx="6696744" cy="3096344"/>
          </a:xfrm>
          <a:prstGeom prst="rect">
            <a:avLst/>
          </a:prstGeom>
        </p:spPr>
      </p:pic>
    </p:spTree>
    <p:extLst>
      <p:ext uri="{BB962C8B-B14F-4D97-AF65-F5344CB8AC3E}">
        <p14:creationId xmlns:p14="http://schemas.microsoft.com/office/powerpoint/2010/main" val="3579283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Statické proměnné</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33</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91">
            <a:extLst>
              <a:ext uri="{FF2B5EF4-FFF2-40B4-BE49-F238E27FC236}">
                <a16:creationId xmlns:a16="http://schemas.microsoft.com/office/drawing/2014/main" id="{6220A499-778C-4A01-B081-B3DCFFD66990}"/>
              </a:ext>
            </a:extLst>
          </p:cNvPr>
          <p:cNvPicPr/>
          <p:nvPr/>
        </p:nvPicPr>
        <p:blipFill>
          <a:blip r:embed="rId3"/>
          <a:stretch>
            <a:fillRect/>
          </a:stretch>
        </p:blipFill>
        <p:spPr>
          <a:xfrm>
            <a:off x="2483768" y="915566"/>
            <a:ext cx="3672408" cy="3656909"/>
          </a:xfrm>
          <a:prstGeom prst="rect">
            <a:avLst/>
          </a:prstGeom>
        </p:spPr>
      </p:pic>
    </p:spTree>
    <p:extLst>
      <p:ext uri="{BB962C8B-B14F-4D97-AF65-F5344CB8AC3E}">
        <p14:creationId xmlns:p14="http://schemas.microsoft.com/office/powerpoint/2010/main" val="3241379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Statické proměnné</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34</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pic>
        <p:nvPicPr>
          <p:cNvPr id="9" name="Obrázek 92">
            <a:extLst>
              <a:ext uri="{FF2B5EF4-FFF2-40B4-BE49-F238E27FC236}">
                <a16:creationId xmlns:a16="http://schemas.microsoft.com/office/drawing/2014/main" id="{034A3918-F598-4674-9076-ADD763C99C6D}"/>
              </a:ext>
            </a:extLst>
          </p:cNvPr>
          <p:cNvPicPr/>
          <p:nvPr/>
        </p:nvPicPr>
        <p:blipFill>
          <a:blip r:embed="rId3"/>
          <a:stretch>
            <a:fillRect/>
          </a:stretch>
        </p:blipFill>
        <p:spPr>
          <a:xfrm>
            <a:off x="467544" y="915566"/>
            <a:ext cx="6768752" cy="3384376"/>
          </a:xfrm>
          <a:prstGeom prst="rect">
            <a:avLst/>
          </a:prstGeom>
        </p:spPr>
      </p:pic>
    </p:spTree>
    <p:extLst>
      <p:ext uri="{BB962C8B-B14F-4D97-AF65-F5344CB8AC3E}">
        <p14:creationId xmlns:p14="http://schemas.microsoft.com/office/powerpoint/2010/main" val="17681149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79712" y="2067694"/>
            <a:ext cx="4536504" cy="507703"/>
          </a:xfrm>
        </p:spPr>
        <p:txBody>
          <a:bodyPr/>
          <a:lstStyle/>
          <a:p>
            <a:pPr algn="ctr"/>
            <a:r>
              <a:rPr lang="cs-CZ" dirty="0"/>
              <a:t>Děkuji za pozornost</a:t>
            </a:r>
          </a:p>
        </p:txBody>
      </p:sp>
      <p:sp>
        <p:nvSpPr>
          <p:cNvPr id="4"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Historie</a:t>
            </a:r>
            <a:r>
              <a:rPr lang="en-US" dirty="0"/>
              <a:t> </a:t>
            </a:r>
            <a:r>
              <a:rPr lang="cs-CZ" dirty="0"/>
              <a:t>programování</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a:solidFill>
                  <a:srgbClr val="002060"/>
                </a:solidFill>
                <a:latin typeface="Times New Roman" panose="02020603050405020304" pitchFamily="18" charset="0"/>
                <a:cs typeface="Times New Roman" panose="02020603050405020304" pitchFamily="18" charset="0"/>
              </a:rPr>
              <a:t>První generace počítačů se programovala ručním propojováním vodičů (propojováním zdířek spojovacími vodiči na ovládacím panelu, přepínáním přepínačů apod.), k němuž s o něco později přidalo čtení vstupních instrukcí a dat z papírové děrné pásky. Přeprogramování počítače na jinou úlohu byl pracný úkon, který vyžadoval trpělivost a pečlivost a souhru několika členů týmu. Kromě programátorů, kteří vymysleli a zapsali algoritmus, byli potřeba kodéři, kteří přepsali celý program do posloupnosti dvojkových čísel a operátoři, kteří řídili vlastní spuštění a provedení kódu. Ladění programu bylo velmi obtížné a časově náročné, protože pro něj neexistovaly žádné pomůcky. </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4</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7483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Basic</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a:solidFill>
                  <a:srgbClr val="002060"/>
                </a:solidFill>
                <a:latin typeface="Times New Roman" panose="02020603050405020304" pitchFamily="18" charset="0"/>
                <a:cs typeface="Times New Roman" panose="02020603050405020304" pitchFamily="18" charset="0"/>
              </a:rPr>
              <a:t>Velmi populárním jazykem je pro svoji jednoduchost BASIC (</a:t>
            </a:r>
            <a:r>
              <a:rPr lang="cs-CZ" sz="2000" dirty="0" err="1">
                <a:solidFill>
                  <a:srgbClr val="002060"/>
                </a:solidFill>
                <a:latin typeface="Times New Roman" panose="02020603050405020304" pitchFamily="18" charset="0"/>
                <a:cs typeface="Times New Roman" panose="02020603050405020304" pitchFamily="18" charset="0"/>
              </a:rPr>
              <a:t>Bigginer’s</a:t>
            </a:r>
            <a:r>
              <a:rPr lang="cs-CZ" sz="2000" dirty="0">
                <a:solidFill>
                  <a:srgbClr val="002060"/>
                </a:solidFill>
                <a:latin typeface="Times New Roman" panose="02020603050405020304" pitchFamily="18" charset="0"/>
                <a:cs typeface="Times New Roman" panose="02020603050405020304" pitchFamily="18" charset="0"/>
              </a:rPr>
              <a:t> All-</a:t>
            </a:r>
            <a:r>
              <a:rPr lang="cs-CZ" sz="2000" dirty="0" err="1">
                <a:solidFill>
                  <a:srgbClr val="002060"/>
                </a:solidFill>
                <a:latin typeface="Times New Roman" panose="02020603050405020304" pitchFamily="18" charset="0"/>
                <a:cs typeface="Times New Roman" panose="02020603050405020304" pitchFamily="18" charset="0"/>
              </a:rPr>
              <a:t>purpose</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Symbolic</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Instruction</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Code</a:t>
            </a:r>
            <a:r>
              <a:rPr lang="cs-CZ" sz="2000" dirty="0">
                <a:solidFill>
                  <a:srgbClr val="002060"/>
                </a:solidFill>
                <a:latin typeface="Times New Roman" panose="02020603050405020304" pitchFamily="18" charset="0"/>
                <a:cs typeface="Times New Roman" panose="02020603050405020304" pitchFamily="18" charset="0"/>
              </a:rPr>
              <a:t>), který roku 1963 navrhli John </a:t>
            </a:r>
            <a:r>
              <a:rPr lang="cs-CZ" sz="2000" dirty="0" err="1">
                <a:solidFill>
                  <a:srgbClr val="002060"/>
                </a:solidFill>
                <a:latin typeface="Times New Roman" panose="02020603050405020304" pitchFamily="18" charset="0"/>
                <a:cs typeface="Times New Roman" panose="02020603050405020304" pitchFamily="18" charset="0"/>
              </a:rPr>
              <a:t>Kemeny</a:t>
            </a:r>
            <a:r>
              <a:rPr lang="cs-CZ" sz="2000" dirty="0">
                <a:solidFill>
                  <a:srgbClr val="002060"/>
                </a:solidFill>
                <a:latin typeface="Times New Roman" panose="02020603050405020304" pitchFamily="18" charset="0"/>
                <a:cs typeface="Times New Roman" panose="02020603050405020304" pitchFamily="18" charset="0"/>
              </a:rPr>
              <a:t> (1926 – 1992) a Thomas </a:t>
            </a:r>
            <a:r>
              <a:rPr lang="cs-CZ" sz="2000" dirty="0" err="1">
                <a:solidFill>
                  <a:srgbClr val="002060"/>
                </a:solidFill>
                <a:latin typeface="Times New Roman" panose="02020603050405020304" pitchFamily="18" charset="0"/>
                <a:cs typeface="Times New Roman" panose="02020603050405020304" pitchFamily="18" charset="0"/>
              </a:rPr>
              <a:t>Kurtz</a:t>
            </a:r>
            <a:r>
              <a:rPr lang="cs-CZ" sz="2000" dirty="0">
                <a:solidFill>
                  <a:srgbClr val="002060"/>
                </a:solidFill>
                <a:latin typeface="Times New Roman" panose="02020603050405020304" pitchFamily="18" charset="0"/>
                <a:cs typeface="Times New Roman" panose="02020603050405020304" pitchFamily="18" charset="0"/>
              </a:rPr>
              <a:t> (*1928) a který zažil obrovský rozmach v 80. letech jako základní programovací nástroj na osmibitových domácích počítačích a v současnosti zažívá comeback díky firmě Microsoft a jejím produktům </a:t>
            </a:r>
            <a:r>
              <a:rPr lang="cs-CZ" sz="2000" dirty="0" err="1">
                <a:solidFill>
                  <a:srgbClr val="002060"/>
                </a:solidFill>
                <a:latin typeface="Times New Roman" panose="02020603050405020304" pitchFamily="18" charset="0"/>
                <a:cs typeface="Times New Roman" panose="02020603050405020304" pitchFamily="18" charset="0"/>
              </a:rPr>
              <a:t>Visual</a:t>
            </a:r>
            <a:r>
              <a:rPr lang="cs-CZ" sz="2000" dirty="0">
                <a:solidFill>
                  <a:srgbClr val="002060"/>
                </a:solidFill>
                <a:latin typeface="Times New Roman" panose="02020603050405020304" pitchFamily="18" charset="0"/>
                <a:cs typeface="Times New Roman" panose="02020603050405020304" pitchFamily="18" charset="0"/>
              </a:rPr>
              <a:t> Basic, MS Office (makrojazyk VBA) a MS Internet Explorer (skriptovací jazyk VB Script). </a:t>
            </a:r>
          </a:p>
          <a:p>
            <a:pPr marL="0" indent="0">
              <a:buNone/>
            </a:pPr>
            <a:r>
              <a:rPr lang="cs-CZ" sz="2000" dirty="0">
                <a:solidFill>
                  <a:srgbClr val="002060"/>
                </a:solidFill>
                <a:latin typeface="Times New Roman" panose="02020603050405020304" pitchFamily="18" charset="0"/>
                <a:cs typeface="Times New Roman" panose="02020603050405020304" pitchFamily="18" charset="0"/>
              </a:rPr>
              <a:t>Dalším významným jazykem začátku 70. let byl v roce 1972 programovací jazyk C. Jeho autorem je Denis </a:t>
            </a:r>
            <a:r>
              <a:rPr lang="cs-CZ" sz="2000" dirty="0" err="1">
                <a:solidFill>
                  <a:srgbClr val="002060"/>
                </a:solidFill>
                <a:latin typeface="Times New Roman" panose="02020603050405020304" pitchFamily="18" charset="0"/>
                <a:cs typeface="Times New Roman" panose="02020603050405020304" pitchFamily="18" charset="0"/>
              </a:rPr>
              <a:t>Ritchie</a:t>
            </a:r>
            <a:r>
              <a:rPr lang="cs-CZ" sz="2000" dirty="0">
                <a:solidFill>
                  <a:srgbClr val="002060"/>
                </a:solidFill>
                <a:latin typeface="Times New Roman" panose="02020603050405020304" pitchFamily="18" charset="0"/>
                <a:cs typeface="Times New Roman" panose="02020603050405020304" pitchFamily="18" charset="0"/>
              </a:rPr>
              <a:t> (*1941). Referenční příručku „</a:t>
            </a:r>
            <a:r>
              <a:rPr lang="cs-CZ" sz="2000" dirty="0" err="1">
                <a:solidFill>
                  <a:srgbClr val="002060"/>
                </a:solidFill>
                <a:latin typeface="Times New Roman" panose="02020603050405020304" pitchFamily="18" charset="0"/>
                <a:cs typeface="Times New Roman" panose="02020603050405020304" pitchFamily="18" charset="0"/>
              </a:rPr>
              <a:t>The</a:t>
            </a:r>
            <a:r>
              <a:rPr lang="cs-CZ" sz="2000" dirty="0">
                <a:solidFill>
                  <a:srgbClr val="002060"/>
                </a:solidFill>
                <a:latin typeface="Times New Roman" panose="02020603050405020304" pitchFamily="18" charset="0"/>
                <a:cs typeface="Times New Roman" panose="02020603050405020304" pitchFamily="18" charset="0"/>
              </a:rPr>
              <a:t> C </a:t>
            </a:r>
            <a:r>
              <a:rPr lang="cs-CZ" sz="2000" dirty="0" err="1">
                <a:solidFill>
                  <a:srgbClr val="002060"/>
                </a:solidFill>
                <a:latin typeface="Times New Roman" panose="02020603050405020304" pitchFamily="18" charset="0"/>
                <a:cs typeface="Times New Roman" panose="02020603050405020304" pitchFamily="18" charset="0"/>
              </a:rPr>
              <a:t>Programming</a:t>
            </a:r>
            <a:r>
              <a:rPr lang="cs-CZ" sz="2000" dirty="0">
                <a:solidFill>
                  <a:srgbClr val="002060"/>
                </a:solidFill>
                <a:latin typeface="Times New Roman" panose="02020603050405020304" pitchFamily="18" charset="0"/>
                <a:cs typeface="Times New Roman" panose="02020603050405020304" pitchFamily="18" charset="0"/>
              </a:rPr>
              <a:t> Lan-</a:t>
            </a:r>
            <a:r>
              <a:rPr lang="cs-CZ" sz="2000" dirty="0" err="1">
                <a:solidFill>
                  <a:srgbClr val="002060"/>
                </a:solidFill>
                <a:latin typeface="Times New Roman" panose="02020603050405020304" pitchFamily="18" charset="0"/>
                <a:cs typeface="Times New Roman" panose="02020603050405020304" pitchFamily="18" charset="0"/>
              </a:rPr>
              <a:t>guage</a:t>
            </a:r>
            <a:r>
              <a:rPr lang="cs-CZ" sz="2000" dirty="0">
                <a:solidFill>
                  <a:srgbClr val="002060"/>
                </a:solidFill>
                <a:latin typeface="Times New Roman" panose="02020603050405020304" pitchFamily="18" charset="0"/>
                <a:cs typeface="Times New Roman" panose="02020603050405020304" pitchFamily="18" charset="0"/>
              </a:rPr>
              <a:t>“ napsal v roce 1978 společně s Brianem </a:t>
            </a:r>
            <a:r>
              <a:rPr lang="cs-CZ" sz="2000" dirty="0" err="1">
                <a:solidFill>
                  <a:srgbClr val="002060"/>
                </a:solidFill>
                <a:latin typeface="Times New Roman" panose="02020603050405020304" pitchFamily="18" charset="0"/>
                <a:cs typeface="Times New Roman" panose="02020603050405020304" pitchFamily="18" charset="0"/>
              </a:rPr>
              <a:t>Kernighanem</a:t>
            </a:r>
            <a:r>
              <a:rPr lang="cs-CZ" sz="2000" dirty="0">
                <a:solidFill>
                  <a:srgbClr val="002060"/>
                </a:solidFill>
                <a:latin typeface="Times New Roman" panose="02020603050405020304" pitchFamily="18" charset="0"/>
                <a:cs typeface="Times New Roman" panose="02020603050405020304" pitchFamily="18" charset="0"/>
              </a:rPr>
              <a:t> (*1941). Popsaná verze se stala de facto standardem K&amp;R jazyka C. </a:t>
            </a: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5</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45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Objektově orientované jazyky</a:t>
            </a:r>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a:solidFill>
                  <a:srgbClr val="002060"/>
                </a:solidFill>
                <a:latin typeface="Times New Roman" panose="02020603050405020304" pitchFamily="18" charset="0"/>
                <a:cs typeface="Times New Roman" panose="02020603050405020304" pitchFamily="18" charset="0"/>
              </a:rPr>
              <a:t>Na přelomu 60. a 70. let se objevují také první objektově orientované jazyky. Nejprve jazyk </a:t>
            </a:r>
            <a:r>
              <a:rPr lang="cs-CZ" sz="2000" dirty="0" err="1">
                <a:solidFill>
                  <a:srgbClr val="002060"/>
                </a:solidFill>
                <a:latin typeface="Times New Roman" panose="02020603050405020304" pitchFamily="18" charset="0"/>
                <a:cs typeface="Times New Roman" panose="02020603050405020304" pitchFamily="18" charset="0"/>
              </a:rPr>
              <a:t>Simula</a:t>
            </a:r>
            <a:r>
              <a:rPr lang="cs-CZ" sz="2000" dirty="0">
                <a:solidFill>
                  <a:srgbClr val="002060"/>
                </a:solidFill>
                <a:latin typeface="Times New Roman" panose="02020603050405020304" pitchFamily="18" charset="0"/>
                <a:cs typeface="Times New Roman" panose="02020603050405020304" pitchFamily="18" charset="0"/>
              </a:rPr>
              <a:t> norských informatiků Ole-Johana </a:t>
            </a:r>
            <a:r>
              <a:rPr lang="cs-CZ" sz="2000" dirty="0" err="1">
                <a:solidFill>
                  <a:srgbClr val="002060"/>
                </a:solidFill>
                <a:latin typeface="Times New Roman" panose="02020603050405020304" pitchFamily="18" charset="0"/>
                <a:cs typeface="Times New Roman" panose="02020603050405020304" pitchFamily="18" charset="0"/>
              </a:rPr>
              <a:t>Dahla</a:t>
            </a:r>
            <a:r>
              <a:rPr lang="cs-CZ" sz="2000" dirty="0">
                <a:solidFill>
                  <a:srgbClr val="002060"/>
                </a:solidFill>
                <a:latin typeface="Times New Roman" panose="02020603050405020304" pitchFamily="18" charset="0"/>
                <a:cs typeface="Times New Roman" panose="02020603050405020304" pitchFamily="18" charset="0"/>
              </a:rPr>
              <a:t> (1931 – 2002) a </a:t>
            </a:r>
            <a:r>
              <a:rPr lang="cs-CZ" sz="2000" dirty="0" err="1">
                <a:solidFill>
                  <a:srgbClr val="002060"/>
                </a:solidFill>
                <a:latin typeface="Times New Roman" panose="02020603050405020304" pitchFamily="18" charset="0"/>
                <a:cs typeface="Times New Roman" panose="02020603050405020304" pitchFamily="18" charset="0"/>
              </a:rPr>
              <a:t>Kristena</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Nigaar</a:t>
            </a:r>
            <a:r>
              <a:rPr lang="cs-CZ" sz="2000" dirty="0">
                <a:solidFill>
                  <a:srgbClr val="002060"/>
                </a:solidFill>
                <a:latin typeface="Times New Roman" panose="02020603050405020304" pitchFamily="18" charset="0"/>
                <a:cs typeface="Times New Roman" panose="02020603050405020304" pitchFamily="18" charset="0"/>
              </a:rPr>
              <a:t>-da (1926 – 2002), který sice nebyl masově rozšířený, ale svým přístupem k řešení problémů položil základy objektově orientovaného programování. Na práce norských průkopníků pak navázal americký počítačový vědec Alan </a:t>
            </a:r>
            <a:r>
              <a:rPr lang="cs-CZ" sz="2000" dirty="0" err="1">
                <a:solidFill>
                  <a:srgbClr val="002060"/>
                </a:solidFill>
                <a:latin typeface="Times New Roman" panose="02020603050405020304" pitchFamily="18" charset="0"/>
                <a:cs typeface="Times New Roman" panose="02020603050405020304" pitchFamily="18" charset="0"/>
              </a:rPr>
              <a:t>Key</a:t>
            </a:r>
            <a:r>
              <a:rPr lang="cs-CZ" sz="2000" dirty="0">
                <a:solidFill>
                  <a:srgbClr val="002060"/>
                </a:solidFill>
                <a:latin typeface="Times New Roman" panose="02020603050405020304" pitchFamily="18" charset="0"/>
                <a:cs typeface="Times New Roman" panose="02020603050405020304" pitchFamily="18" charset="0"/>
              </a:rPr>
              <a:t> (*1940) s jazykem </a:t>
            </a:r>
            <a:r>
              <a:rPr lang="cs-CZ" sz="2000" dirty="0" err="1">
                <a:solidFill>
                  <a:srgbClr val="002060"/>
                </a:solidFill>
                <a:latin typeface="Times New Roman" panose="02020603050405020304" pitchFamily="18" charset="0"/>
                <a:cs typeface="Times New Roman" panose="02020603050405020304" pitchFamily="18" charset="0"/>
              </a:rPr>
              <a:t>Smalltalk</a:t>
            </a:r>
            <a:r>
              <a:rPr lang="cs-CZ" sz="2000" dirty="0">
                <a:solidFill>
                  <a:srgbClr val="002060"/>
                </a:solidFill>
                <a:latin typeface="Times New Roman" panose="02020603050405020304" pitchFamily="18" charset="0"/>
                <a:cs typeface="Times New Roman" panose="02020603050405020304" pitchFamily="18" charset="0"/>
              </a:rPr>
              <a:t>, který svou důslednou </a:t>
            </a:r>
            <a:r>
              <a:rPr lang="cs-CZ" sz="2000" dirty="0" err="1">
                <a:solidFill>
                  <a:srgbClr val="002060"/>
                </a:solidFill>
                <a:latin typeface="Times New Roman" panose="02020603050405020304" pitchFamily="18" charset="0"/>
                <a:cs typeface="Times New Roman" panose="02020603050405020304" pitchFamily="18" charset="0"/>
              </a:rPr>
              <a:t>objektovostí</a:t>
            </a:r>
            <a:r>
              <a:rPr lang="cs-CZ" sz="2000" dirty="0">
                <a:solidFill>
                  <a:srgbClr val="002060"/>
                </a:solidFill>
                <a:latin typeface="Times New Roman" panose="02020603050405020304" pitchFamily="18" charset="0"/>
                <a:cs typeface="Times New Roman" panose="02020603050405020304" pitchFamily="18" charset="0"/>
              </a:rPr>
              <a:t> byl mimo jiné vhodný k programování grafických aplikací. Díky tomu se Allan </a:t>
            </a:r>
            <a:r>
              <a:rPr lang="cs-CZ" sz="2000" dirty="0" err="1">
                <a:solidFill>
                  <a:srgbClr val="002060"/>
                </a:solidFill>
                <a:latin typeface="Times New Roman" panose="02020603050405020304" pitchFamily="18" charset="0"/>
                <a:cs typeface="Times New Roman" panose="02020603050405020304" pitchFamily="18" charset="0"/>
              </a:rPr>
              <a:t>Key</a:t>
            </a:r>
            <a:r>
              <a:rPr lang="cs-CZ" sz="2000" dirty="0">
                <a:solidFill>
                  <a:srgbClr val="002060"/>
                </a:solidFill>
                <a:latin typeface="Times New Roman" panose="02020603050405020304" pitchFamily="18" charset="0"/>
                <a:cs typeface="Times New Roman" panose="02020603050405020304" pitchFamily="18" charset="0"/>
              </a:rPr>
              <a:t> stal také tvůrcem grafického uživatelského rozhraní se systémem překrývajících se oken, jaké známe z moderních operačních systémů pro osobní počítače. Zajímavé je, že Alana </a:t>
            </a:r>
            <a:r>
              <a:rPr lang="cs-CZ" sz="2000" dirty="0" err="1">
                <a:solidFill>
                  <a:srgbClr val="002060"/>
                </a:solidFill>
                <a:latin typeface="Times New Roman" panose="02020603050405020304" pitchFamily="18" charset="0"/>
                <a:cs typeface="Times New Roman" panose="02020603050405020304" pitchFamily="18" charset="0"/>
              </a:rPr>
              <a:t>Keye</a:t>
            </a:r>
            <a:r>
              <a:rPr lang="cs-CZ" sz="2000" dirty="0">
                <a:solidFill>
                  <a:srgbClr val="002060"/>
                </a:solidFill>
                <a:latin typeface="Times New Roman" panose="02020603050405020304" pitchFamily="18" charset="0"/>
                <a:cs typeface="Times New Roman" panose="02020603050405020304" pitchFamily="18" charset="0"/>
              </a:rPr>
              <a:t> kromě prací norských předchůdců ovlivnil také </a:t>
            </a:r>
            <a:r>
              <a:rPr lang="cs-CZ" sz="2000" dirty="0" err="1">
                <a:solidFill>
                  <a:srgbClr val="002060"/>
                </a:solidFill>
                <a:latin typeface="Times New Roman" panose="02020603050405020304" pitchFamily="18" charset="0"/>
                <a:cs typeface="Times New Roman" panose="02020603050405020304" pitchFamily="18" charset="0"/>
              </a:rPr>
              <a:t>Seymour</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Papert</a:t>
            </a:r>
            <a:r>
              <a:rPr lang="cs-CZ" sz="2000" dirty="0">
                <a:solidFill>
                  <a:srgbClr val="002060"/>
                </a:solidFill>
                <a:latin typeface="Times New Roman" panose="02020603050405020304" pitchFamily="18" charset="0"/>
                <a:cs typeface="Times New Roman" panose="02020603050405020304" pitchFamily="18" charset="0"/>
              </a:rPr>
              <a:t> (autor jazyka LOGO), který ho přivedl ke studiu konstruktivismu. </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6</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89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cs-CZ" dirty="0"/>
              <a:t>Jazyk C</a:t>
            </a:r>
            <a:r>
              <a:rPr lang="en-US" dirty="0"/>
              <a:t>#</a:t>
            </a:r>
            <a:endParaRPr lang="cs-CZ" dirty="0"/>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a:solidFill>
                  <a:srgbClr val="002060"/>
                </a:solidFill>
                <a:latin typeface="Times New Roman" panose="02020603050405020304" pitchFamily="18" charset="0"/>
                <a:cs typeface="Times New Roman" panose="02020603050405020304" pitchFamily="18" charset="0"/>
              </a:rPr>
              <a:t>Jazyk C# je vysokoúrovňový objektově orientovaný programovací jazyk vyvinutý v roce 2002 firmou Microsoft zároveň s platformou .NET Framework, později schválený standardizačními komisemi ECMA (ECMA-334) a ISO (ISO/IEC 23270). Jazyk C# je založen na jazycích C++ a Java a je tedy nepřímým potomkem jazyka C, ze kterého čer-pá syntaxi.</a:t>
            </a:r>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r>
              <a:rPr lang="cs-CZ" sz="2000" dirty="0">
                <a:solidFill>
                  <a:srgbClr val="002060"/>
                </a:solidFill>
                <a:latin typeface="Times New Roman" panose="02020603050405020304" pitchFamily="18" charset="0"/>
                <a:cs typeface="Times New Roman" panose="02020603050405020304" pitchFamily="18" charset="0"/>
              </a:rPr>
              <a:t>Název jazyka C# (vyslovované anglicky jako C Sharp, /siː </a:t>
            </a:r>
            <a:r>
              <a:rPr lang="cs-CZ" sz="2000" dirty="0" err="1">
                <a:solidFill>
                  <a:srgbClr val="002060"/>
                </a:solidFill>
                <a:latin typeface="Times New Roman" panose="02020603050405020304" pitchFamily="18" charset="0"/>
                <a:cs typeface="Times New Roman" panose="02020603050405020304" pitchFamily="18" charset="0"/>
              </a:rPr>
              <a:t>šaːp</a:t>
            </a:r>
            <a:r>
              <a:rPr lang="cs-CZ" sz="2000" dirty="0">
                <a:solidFill>
                  <a:srgbClr val="002060"/>
                </a:solidFill>
                <a:latin typeface="Times New Roman" panose="02020603050405020304" pitchFamily="18" charset="0"/>
                <a:cs typeface="Times New Roman" panose="02020603050405020304" pitchFamily="18" charset="0"/>
              </a:rPr>
              <a:t>/) je odvozen z hudební notace, kde křížek označuje zvýšení noty o půl tónu a v tomto případě by označoval notu cis, tedy C zvýšené o půl tónu. Podobně vznikl název jazyka C++ jako zlepšení </a:t>
            </a:r>
            <a:r>
              <a:rPr lang="cs-CZ" sz="2000" dirty="0" err="1">
                <a:solidFill>
                  <a:srgbClr val="002060"/>
                </a:solidFill>
                <a:latin typeface="Times New Roman" panose="02020603050405020304" pitchFamily="18" charset="0"/>
                <a:cs typeface="Times New Roman" panose="02020603050405020304" pitchFamily="18" charset="0"/>
              </a:rPr>
              <a:t>ja-zyka</a:t>
            </a:r>
            <a:r>
              <a:rPr lang="cs-CZ" sz="2000" dirty="0">
                <a:solidFill>
                  <a:srgbClr val="002060"/>
                </a:solidFill>
                <a:latin typeface="Times New Roman" panose="02020603050405020304" pitchFamily="18" charset="0"/>
                <a:cs typeface="Times New Roman" panose="02020603050405020304" pitchFamily="18" charset="0"/>
              </a:rPr>
              <a:t> C: „++“ totiž v syntaxi jazyka C znamená zvýšení hodnoty proměnné o 1. Křížek na počítačové klávesnici (#) a křížek v hudební nauce (♯) jsou dva odlišné znaky. </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7</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6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en-US" dirty="0" err="1"/>
              <a:t>Jazyk</a:t>
            </a:r>
            <a:r>
              <a:rPr lang="en-US" dirty="0"/>
              <a:t> C#</a:t>
            </a:r>
            <a:endParaRPr lang="cs-CZ" dirty="0"/>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a:solidFill>
                  <a:srgbClr val="002060"/>
                </a:solidFill>
                <a:latin typeface="Times New Roman" panose="02020603050405020304" pitchFamily="18" charset="0"/>
                <a:cs typeface="Times New Roman" panose="02020603050405020304" pitchFamily="18" charset="0"/>
              </a:rPr>
              <a:t>Jazyk C# podobně jako jazyk Java využívá pro svoji činnost takzvaný virtuální stroj. Zdrojový kód v jazyce C# je nejprve přeložen do tzv. mezikódu, kterému říkáme CIL (</a:t>
            </a:r>
            <a:r>
              <a:rPr lang="cs-CZ" sz="2000" dirty="0" err="1">
                <a:solidFill>
                  <a:srgbClr val="002060"/>
                </a:solidFill>
                <a:latin typeface="Times New Roman" panose="02020603050405020304" pitchFamily="18" charset="0"/>
                <a:cs typeface="Times New Roman" panose="02020603050405020304" pitchFamily="18" charset="0"/>
              </a:rPr>
              <a:t>Common</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Intermediate</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Language</a:t>
            </a:r>
            <a:r>
              <a:rPr lang="cs-CZ" sz="2000" dirty="0">
                <a:solidFill>
                  <a:srgbClr val="002060"/>
                </a:solidFill>
                <a:latin typeface="Times New Roman" panose="02020603050405020304" pitchFamily="18" charset="0"/>
                <a:cs typeface="Times New Roman" panose="02020603050405020304" pitchFamily="18" charset="0"/>
              </a:rPr>
              <a:t>). Jedná se v podstatě o strojový (binární) kód, který má ale o poznání jednodušší instrukční sadu a přímo podporuje objektové programování. Tento mezikód je potom díky jednoduchosti relativně rychle interpretovatelný tzv. virtuálním strojem (tedy interpretem, v případě .NET je to tzv. CLR - </a:t>
            </a:r>
            <a:r>
              <a:rPr lang="cs-CZ" sz="2000" dirty="0" err="1">
                <a:solidFill>
                  <a:srgbClr val="002060"/>
                </a:solidFill>
                <a:latin typeface="Times New Roman" panose="02020603050405020304" pitchFamily="18" charset="0"/>
                <a:cs typeface="Times New Roman" panose="02020603050405020304" pitchFamily="18" charset="0"/>
              </a:rPr>
              <a:t>Common</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Language</a:t>
            </a:r>
            <a:r>
              <a:rPr lang="cs-CZ" sz="2000" dirty="0">
                <a:solidFill>
                  <a:srgbClr val="002060"/>
                </a:solidFill>
                <a:latin typeface="Times New Roman" panose="02020603050405020304" pitchFamily="18" charset="0"/>
                <a:cs typeface="Times New Roman" panose="02020603050405020304" pitchFamily="18" charset="0"/>
              </a:rPr>
              <a:t> Runtime). Výsledkem je strojový kód pro náš procesor.</a:t>
            </a:r>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r>
              <a:rPr lang="cs-CZ" sz="2000" dirty="0">
                <a:solidFill>
                  <a:srgbClr val="002060"/>
                </a:solidFill>
                <a:latin typeface="Times New Roman" panose="02020603050405020304" pitchFamily="18" charset="0"/>
                <a:cs typeface="Times New Roman" panose="02020603050405020304" pitchFamily="18" charset="0"/>
              </a:rPr>
              <a:t>Ve spojitosti s programovacím jazykem C# se často setkáme s pojmem .NET </a:t>
            </a:r>
            <a:r>
              <a:rPr lang="cs-CZ" sz="2000" dirty="0" err="1">
                <a:solidFill>
                  <a:srgbClr val="002060"/>
                </a:solidFill>
                <a:latin typeface="Times New Roman" panose="02020603050405020304" pitchFamily="18" charset="0"/>
                <a:cs typeface="Times New Roman" panose="02020603050405020304" pitchFamily="18" charset="0"/>
              </a:rPr>
              <a:t>Frame-work</a:t>
            </a:r>
            <a:r>
              <a:rPr lang="cs-CZ" sz="2000" dirty="0">
                <a:solidFill>
                  <a:srgbClr val="002060"/>
                </a:solidFill>
                <a:latin typeface="Times New Roman" panose="02020603050405020304" pitchFamily="18" charset="0"/>
                <a:cs typeface="Times New Roman" panose="02020603050405020304" pitchFamily="18" charset="0"/>
              </a:rPr>
              <a:t>. .NET Framework je softwarová platforma poskytující širokou škálu prostředků pro programy</a:t>
            </a:r>
            <a:r>
              <a:rPr lang="en-US" sz="2000" dirty="0">
                <a:solidFill>
                  <a:srgbClr val="002060"/>
                </a:solidFill>
                <a:latin typeface="Times New Roman" panose="02020603050405020304" pitchFamily="18" charset="0"/>
                <a:cs typeface="Times New Roman" panose="02020603050405020304" pitchFamily="18" charset="0"/>
              </a:rPr>
              <a:t>.</a:t>
            </a: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8</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109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3888432" cy="507703"/>
          </a:xfrm>
        </p:spPr>
        <p:txBody>
          <a:bodyPr/>
          <a:lstStyle/>
          <a:p>
            <a:r>
              <a:rPr lang="en-US" dirty="0"/>
              <a:t>Microsoft Visual Studio</a:t>
            </a:r>
            <a:endParaRPr lang="cs-CZ" dirty="0"/>
          </a:p>
        </p:txBody>
      </p:sp>
      <p:sp>
        <p:nvSpPr>
          <p:cNvPr id="5" name="Zástupný symbol pro obsah 2"/>
          <p:cNvSpPr txBox="1">
            <a:spLocks/>
          </p:cNvSpPr>
          <p:nvPr/>
        </p:nvSpPr>
        <p:spPr>
          <a:xfrm>
            <a:off x="186364" y="728346"/>
            <a:ext cx="7698004" cy="42196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a:solidFill>
                  <a:srgbClr val="002060"/>
                </a:solidFill>
                <a:latin typeface="Times New Roman" panose="02020603050405020304" pitchFamily="18" charset="0"/>
                <a:cs typeface="Times New Roman" panose="02020603050405020304" pitchFamily="18" charset="0"/>
              </a:rPr>
              <a:t>Než začneme vytvářet náš první program je nezbytné si nainstalovat vývojové pro-středí Microsoft </a:t>
            </a:r>
            <a:r>
              <a:rPr lang="cs-CZ" sz="2000" dirty="0" err="1">
                <a:solidFill>
                  <a:srgbClr val="002060"/>
                </a:solidFill>
                <a:latin typeface="Times New Roman" panose="02020603050405020304" pitchFamily="18" charset="0"/>
                <a:cs typeface="Times New Roman" panose="02020603050405020304" pitchFamily="18" charset="0"/>
              </a:rPr>
              <a:t>Visual</a:t>
            </a:r>
            <a:r>
              <a:rPr lang="cs-CZ" sz="2000" dirty="0">
                <a:solidFill>
                  <a:srgbClr val="002060"/>
                </a:solidFill>
                <a:latin typeface="Times New Roman" panose="02020603050405020304" pitchFamily="18" charset="0"/>
                <a:cs typeface="Times New Roman" panose="02020603050405020304" pitchFamily="18" charset="0"/>
              </a:rPr>
              <a:t> Studio. V tomto textu budeme používat verzi Microsoft </a:t>
            </a:r>
            <a:r>
              <a:rPr lang="cs-CZ" sz="2000" dirty="0" err="1">
                <a:solidFill>
                  <a:srgbClr val="002060"/>
                </a:solidFill>
                <a:latin typeface="Times New Roman" panose="02020603050405020304" pitchFamily="18" charset="0"/>
                <a:cs typeface="Times New Roman" panose="02020603050405020304" pitchFamily="18" charset="0"/>
              </a:rPr>
              <a:t>Visual</a:t>
            </a:r>
            <a:r>
              <a:rPr lang="cs-CZ" sz="2000" dirty="0">
                <a:solidFill>
                  <a:srgbClr val="002060"/>
                </a:solidFill>
                <a:latin typeface="Times New Roman" panose="02020603050405020304" pitchFamily="18" charset="0"/>
                <a:cs typeface="Times New Roman" panose="02020603050405020304" pitchFamily="18" charset="0"/>
              </a:rPr>
              <a:t> Studio 2019 </a:t>
            </a:r>
            <a:r>
              <a:rPr lang="cs-CZ" sz="2000" dirty="0" err="1">
                <a:solidFill>
                  <a:srgbClr val="002060"/>
                </a:solidFill>
                <a:latin typeface="Times New Roman" panose="02020603050405020304" pitchFamily="18" charset="0"/>
                <a:cs typeface="Times New Roman" panose="02020603050405020304" pitchFamily="18" charset="0"/>
              </a:rPr>
              <a:t>Community</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Edition</a:t>
            </a:r>
            <a:r>
              <a:rPr lang="cs-CZ" sz="2000" dirty="0">
                <a:solidFill>
                  <a:srgbClr val="002060"/>
                </a:solidFill>
                <a:latin typeface="Times New Roman" panose="02020603050405020304" pitchFamily="18" charset="0"/>
                <a:cs typeface="Times New Roman" panose="02020603050405020304" pitchFamily="18" charset="0"/>
              </a:rPr>
              <a:t>, která je k dispozici zdarma ke stažení zde: https://visualstudio.microsoft.com/vs/</a:t>
            </a:r>
            <a:r>
              <a:rPr lang="cs-CZ" sz="2000" dirty="0" err="1">
                <a:solidFill>
                  <a:srgbClr val="002060"/>
                </a:solidFill>
                <a:latin typeface="Times New Roman" panose="02020603050405020304" pitchFamily="18" charset="0"/>
                <a:cs typeface="Times New Roman" panose="02020603050405020304" pitchFamily="18" charset="0"/>
              </a:rPr>
              <a:t>community</a:t>
            </a:r>
            <a:r>
              <a:rPr lang="cs-CZ" sz="2000" dirty="0">
                <a:solidFill>
                  <a:srgbClr val="002060"/>
                </a:solidFill>
                <a:latin typeface="Times New Roman" panose="02020603050405020304" pitchFamily="18" charset="0"/>
                <a:cs typeface="Times New Roman" panose="02020603050405020304" pitchFamily="18" charset="0"/>
              </a:rPr>
              <a:t>/. Vývojové prostředí nainstalujte pod-</a:t>
            </a:r>
            <a:r>
              <a:rPr lang="cs-CZ" sz="2000" dirty="0" err="1">
                <a:solidFill>
                  <a:srgbClr val="002060"/>
                </a:solidFill>
                <a:latin typeface="Times New Roman" panose="02020603050405020304" pitchFamily="18" charset="0"/>
                <a:cs typeface="Times New Roman" panose="02020603050405020304" pitchFamily="18" charset="0"/>
              </a:rPr>
              <a:t>le</a:t>
            </a:r>
            <a:r>
              <a:rPr lang="cs-CZ" sz="2000" dirty="0">
                <a:solidFill>
                  <a:srgbClr val="002060"/>
                </a:solidFill>
                <a:latin typeface="Times New Roman" panose="02020603050405020304" pitchFamily="18" charset="0"/>
                <a:cs typeface="Times New Roman" panose="02020603050405020304" pitchFamily="18" charset="0"/>
              </a:rPr>
              <a:t> pokynů uvedených na webových stránkách a v instalačním průvodci vývojového pro-středí Microsoft </a:t>
            </a:r>
            <a:r>
              <a:rPr lang="cs-CZ" sz="2000" dirty="0" err="1">
                <a:solidFill>
                  <a:srgbClr val="002060"/>
                </a:solidFill>
                <a:latin typeface="Times New Roman" panose="02020603050405020304" pitchFamily="18" charset="0"/>
                <a:cs typeface="Times New Roman" panose="02020603050405020304" pitchFamily="18" charset="0"/>
              </a:rPr>
              <a:t>Visual</a:t>
            </a:r>
            <a:r>
              <a:rPr lang="cs-CZ" sz="2000" dirty="0">
                <a:solidFill>
                  <a:srgbClr val="002060"/>
                </a:solidFill>
                <a:latin typeface="Times New Roman" panose="02020603050405020304" pitchFamily="18" charset="0"/>
                <a:cs typeface="Times New Roman" panose="02020603050405020304" pitchFamily="18" charset="0"/>
              </a:rPr>
              <a:t> Studio.</a:t>
            </a:r>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r>
              <a:rPr lang="cs-CZ" sz="2000" dirty="0">
                <a:solidFill>
                  <a:srgbClr val="002060"/>
                </a:solidFill>
                <a:latin typeface="Times New Roman" panose="02020603050405020304" pitchFamily="18" charset="0"/>
                <a:cs typeface="Times New Roman" panose="02020603050405020304" pitchFamily="18" charset="0"/>
              </a:rPr>
              <a:t>Po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instalaci</a:t>
            </a:r>
            <a:r>
              <a:rPr lang="cs-CZ" sz="2000" dirty="0">
                <a:solidFill>
                  <a:srgbClr val="002060"/>
                </a:solidFill>
                <a:latin typeface="Times New Roman" panose="02020603050405020304" pitchFamily="18" charset="0"/>
                <a:cs typeface="Times New Roman" panose="02020603050405020304" pitchFamily="18" charset="0"/>
              </a:rPr>
              <a:t> Microsoft </a:t>
            </a:r>
            <a:r>
              <a:rPr lang="cs-CZ" sz="2000" dirty="0" err="1">
                <a:solidFill>
                  <a:srgbClr val="002060"/>
                </a:solidFill>
                <a:latin typeface="Times New Roman" panose="02020603050405020304" pitchFamily="18" charset="0"/>
                <a:cs typeface="Times New Roman" panose="02020603050405020304" pitchFamily="18" charset="0"/>
              </a:rPr>
              <a:t>Visual</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Studi</a:t>
            </a:r>
            <a:r>
              <a:rPr lang="en-US" sz="2000" dirty="0">
                <a:solidFill>
                  <a:srgbClr val="002060"/>
                </a:solidFill>
                <a:latin typeface="Times New Roman" panose="02020603050405020304" pitchFamily="18" charset="0"/>
                <a:cs typeface="Times New Roman" panose="02020603050405020304" pitchFamily="18" charset="0"/>
              </a:rPr>
              <a:t>a</a:t>
            </a:r>
            <a:r>
              <a:rPr lang="cs-CZ" sz="2000" dirty="0">
                <a:solidFill>
                  <a:srgbClr val="002060"/>
                </a:solidFill>
                <a:latin typeface="Times New Roman" panose="02020603050405020304" pitchFamily="18" charset="0"/>
                <a:cs typeface="Times New Roman" panose="02020603050405020304" pitchFamily="18" charset="0"/>
              </a:rPr>
              <a:t>, se můžete pustit do vytvoření svého prvního programu v jazyce C#. Spusťte vývojové prostředí Microsoft </a:t>
            </a:r>
            <a:r>
              <a:rPr lang="cs-CZ" sz="2000" dirty="0" err="1">
                <a:solidFill>
                  <a:srgbClr val="002060"/>
                </a:solidFill>
                <a:latin typeface="Times New Roman" panose="02020603050405020304" pitchFamily="18" charset="0"/>
                <a:cs typeface="Times New Roman" panose="02020603050405020304" pitchFamily="18" charset="0"/>
              </a:rPr>
              <a:t>Visual</a:t>
            </a:r>
            <a:r>
              <a:rPr lang="cs-CZ" sz="2000" dirty="0">
                <a:solidFill>
                  <a:srgbClr val="002060"/>
                </a:solidFill>
                <a:latin typeface="Times New Roman" panose="02020603050405020304" pitchFamily="18" charset="0"/>
                <a:cs typeface="Times New Roman" panose="02020603050405020304" pitchFamily="18" charset="0"/>
              </a:rPr>
              <a:t> Studio. Zobrazí se vám úvodní obrazovka, na které vyberte z hlavního menu možnost Soubor → Nový → Projekt.</a:t>
            </a:r>
          </a:p>
        </p:txBody>
      </p:sp>
      <p:sp>
        <p:nvSpPr>
          <p:cNvPr id="8" name="Zástupný symbol pro obsah 2"/>
          <p:cNvSpPr txBox="1">
            <a:spLocks/>
          </p:cNvSpPr>
          <p:nvPr/>
        </p:nvSpPr>
        <p:spPr>
          <a:xfrm>
            <a:off x="8428620" y="4783466"/>
            <a:ext cx="567680"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fld id="{D8CCF792-C7D1-4BB3-B296-DE1FCCF6EAFD}" type="slidenum">
              <a:rPr lang="cs-CZ" sz="1100" smtClean="0">
                <a:solidFill>
                  <a:srgbClr val="307871"/>
                </a:solidFill>
                <a:latin typeface="Enriqueta" panose="02000000000000000000" pitchFamily="2" charset="0"/>
              </a:rPr>
              <a:t>9</a:t>
            </a:fld>
            <a:r>
              <a:rPr lang="cs-CZ" sz="1100" dirty="0">
                <a:solidFill>
                  <a:srgbClr val="307871"/>
                </a:solidFill>
                <a:latin typeface="Enriqueta" panose="02000000000000000000" pitchFamily="2" charset="0"/>
              </a:rPr>
              <a:t>/15</a:t>
            </a:r>
          </a:p>
        </p:txBody>
      </p:sp>
      <p:sp>
        <p:nvSpPr>
          <p:cNvPr id="7"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altLang="cs-CZ" sz="8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21056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2709</TotalTime>
  <Words>1196</Words>
  <Application>Microsoft Office PowerPoint</Application>
  <PresentationFormat>On-screen Show (16:9)</PresentationFormat>
  <Paragraphs>126</Paragraphs>
  <Slides>35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Enriqueta</vt:lpstr>
      <vt:lpstr>Times New Roman</vt:lpstr>
      <vt:lpstr>SLU</vt:lpstr>
      <vt:lpstr>Objektové programování 1</vt:lpstr>
      <vt:lpstr>Obsah prezentace</vt:lpstr>
      <vt:lpstr>Historie programování</vt:lpstr>
      <vt:lpstr>Historie programování</vt:lpstr>
      <vt:lpstr>Basic</vt:lpstr>
      <vt:lpstr>Objektově orientované jazyky</vt:lpstr>
      <vt:lpstr>Jazyk C#</vt:lpstr>
      <vt:lpstr>Jazyk C#</vt:lpstr>
      <vt:lpstr>Microsoft Visual Studio</vt:lpstr>
      <vt:lpstr>Nový projekt</vt:lpstr>
      <vt:lpstr>Typ projektu</vt:lpstr>
      <vt:lpstr>Název projektu</vt:lpstr>
      <vt:lpstr>Hello World aplikace</vt:lpstr>
      <vt:lpstr>Spuštění programu</vt:lpstr>
      <vt:lpstr>Bod přerušení</vt:lpstr>
      <vt:lpstr>Ladění</vt:lpstr>
      <vt:lpstr>Krokování</vt:lpstr>
      <vt:lpstr>Ladění</vt:lpstr>
      <vt:lpstr>Ukončení ladění</vt:lpstr>
      <vt:lpstr>Odstranění bodů přerušení</vt:lpstr>
      <vt:lpstr>Třídy a objekty</vt:lpstr>
      <vt:lpstr>Nová třída</vt:lpstr>
      <vt:lpstr>Příklad třídy</vt:lpstr>
      <vt:lpstr>Instance třídy</vt:lpstr>
      <vt:lpstr>Deklarace metody</vt:lpstr>
      <vt:lpstr>Konstruktor</vt:lpstr>
      <vt:lpstr>Bezparametrický konstruktor</vt:lpstr>
      <vt:lpstr>Destruktor</vt:lpstr>
      <vt:lpstr>Zapouzdření</vt:lpstr>
      <vt:lpstr>Vlastnosti</vt:lpstr>
      <vt:lpstr>Statické metody</vt:lpstr>
      <vt:lpstr>Statické metody</vt:lpstr>
      <vt:lpstr>Statické proměnné</vt:lpstr>
      <vt:lpstr>Statické proměnné</vt:lpstr>
      <vt:lpstr>Děkuji za pozornost</vt:lpstr>
    </vt:vector>
  </TitlesOfParts>
  <Company>SU OPF v Karviné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Modelování a simulace</dc:title>
  <dc:creator>Roman Šperka</dc:creator>
  <cp:lastModifiedBy>Radomír Perzina</cp:lastModifiedBy>
  <cp:revision>61</cp:revision>
  <dcterms:created xsi:type="dcterms:W3CDTF">2016-07-06T15:42:34Z</dcterms:created>
  <dcterms:modified xsi:type="dcterms:W3CDTF">2021-04-01T19:29:49Z</dcterms:modified>
</cp:coreProperties>
</file>