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0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8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800" b="1" dirty="0"/>
              <a:t>STATISTIKA</a:t>
            </a:r>
            <a:r>
              <a:rPr lang="cs-CZ" sz="4000" b="1" dirty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1. PŘEDNÁŠKA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Téma:  statistické znaky.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Histogram četnosti - roční mzda</a:t>
            </a:r>
          </a:p>
        </p:txBody>
      </p:sp>
      <p:pic>
        <p:nvPicPr>
          <p:cNvPr id="7" name="Picture 102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08" y="2208377"/>
            <a:ext cx="5020610" cy="294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797" y="1556459"/>
            <a:ext cx="5666529" cy="4856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204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Termíny zkoušek: ONLINE</a:t>
            </a:r>
          </a:p>
          <a:p>
            <a:pPr marL="0" indent="0">
              <a:buNone/>
            </a:pPr>
            <a:r>
              <a:rPr lang="cs-CZ" altLang="cs-CZ" sz="3200" dirty="0"/>
              <a:t>   13. 5. 2023 v 17hodin – nikam se nezapisujete</a:t>
            </a:r>
          </a:p>
          <a:p>
            <a:pPr marL="0" indent="0">
              <a:buNone/>
            </a:pPr>
            <a:r>
              <a:rPr lang="cs-CZ" altLang="cs-CZ" sz="3200" dirty="0"/>
              <a:t>   (červen,  srpen budou termíny v IS)</a:t>
            </a:r>
          </a:p>
          <a:p>
            <a:pPr marL="0" indent="0">
              <a:buNone/>
            </a:pPr>
            <a:endParaRPr lang="cs-CZ" altLang="cs-CZ" sz="3200" dirty="0"/>
          </a:p>
          <a:p>
            <a:r>
              <a:rPr lang="cs-CZ" altLang="cs-CZ" sz="3200" dirty="0"/>
              <a:t>Máte 3 pokusy!!!!!</a:t>
            </a:r>
          </a:p>
          <a:p>
            <a:endParaRPr lang="cs-CZ" altLang="cs-CZ" sz="3200" dirty="0"/>
          </a:p>
          <a:p>
            <a:r>
              <a:rPr lang="cs-CZ" altLang="cs-CZ" sz="3200" dirty="0"/>
              <a:t>Výpočet zkoušky pomocí </a:t>
            </a:r>
            <a:r>
              <a:rPr lang="cs-CZ" altLang="cs-CZ" sz="3200" dirty="0" err="1"/>
              <a:t>excelu</a:t>
            </a:r>
            <a:r>
              <a:rPr lang="cs-CZ" altLang="cs-CZ" sz="3200" dirty="0"/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37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90 - 100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50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Charakteristiky polohy kvalitativních znaků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229603" cy="43513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Modus</a:t>
            </a:r>
            <a:r>
              <a:rPr lang="cs-CZ" altLang="cs-CZ" sz="3600" dirty="0">
                <a:cs typeface="Times New Roman" pitchFamily="18" charset="0"/>
              </a:rPr>
              <a:t> -     - </a:t>
            </a:r>
            <a:r>
              <a:rPr lang="cs-CZ" altLang="cs-CZ" sz="3600" b="1" dirty="0">
                <a:solidFill>
                  <a:srgbClr val="333399"/>
                </a:solidFill>
                <a:cs typeface="Times New Roman" pitchFamily="18" charset="0"/>
              </a:rPr>
              <a:t>nejčetnější</a:t>
            </a:r>
            <a:r>
              <a:rPr lang="cs-CZ" altLang="cs-CZ" sz="3600" dirty="0">
                <a:cs typeface="Times New Roman" pitchFamily="18" charset="0"/>
              </a:rPr>
              <a:t> hodnota (kategorie) kvalitativního znaku </a:t>
            </a:r>
            <a:r>
              <a:rPr lang="cs-CZ" altLang="cs-CZ" sz="3600" i="1" dirty="0">
                <a:cs typeface="Times New Roman" pitchFamily="18" charset="0"/>
              </a:rPr>
              <a:t>x</a:t>
            </a:r>
            <a:r>
              <a:rPr lang="cs-CZ" altLang="cs-CZ" sz="3600" dirty="0">
                <a:cs typeface="Times New Roman" pitchFamily="18" charset="0"/>
              </a:rPr>
              <a:t> v daném statistickém souboru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altLang="cs-CZ" sz="3600" i="1" dirty="0">
                <a:cs typeface="Times New Roman" pitchFamily="18" charset="0"/>
              </a:rPr>
              <a:t>:</a:t>
            </a:r>
            <a:r>
              <a:rPr lang="cs-CZ" altLang="cs-CZ" sz="3600" dirty="0">
                <a:cs typeface="Times New Roman" pitchFamily="18" charset="0"/>
              </a:rPr>
              <a:t>  </a:t>
            </a:r>
            <a:r>
              <a:rPr lang="cs-CZ" altLang="cs-CZ" sz="3600" dirty="0"/>
              <a:t>   </a:t>
            </a:r>
            <a:r>
              <a:rPr lang="cs-CZ" altLang="cs-CZ" sz="3600" dirty="0">
                <a:cs typeface="Times New Roman" pitchFamily="18" charset="0"/>
              </a:rPr>
              <a:t>= „dělník“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6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Medián</a:t>
            </a:r>
            <a:r>
              <a:rPr lang="cs-CZ" altLang="cs-CZ" sz="3600" b="1" i="1" dirty="0">
                <a:solidFill>
                  <a:schemeClr val="tx2"/>
                </a:solidFill>
                <a:cs typeface="Times New Roman" pitchFamily="18" charset="0"/>
              </a:rPr>
              <a:t> -</a:t>
            </a:r>
            <a:r>
              <a:rPr lang="cs-CZ" altLang="cs-CZ" sz="3600" dirty="0">
                <a:cs typeface="Times New Roman" pitchFamily="18" charset="0"/>
              </a:rPr>
              <a:t> </a:t>
            </a:r>
            <a:r>
              <a:rPr lang="cs-CZ" altLang="cs-CZ" sz="3600" dirty="0"/>
              <a:t>  </a:t>
            </a:r>
            <a:r>
              <a:rPr lang="cs-CZ" altLang="cs-CZ" sz="3600" dirty="0">
                <a:cs typeface="Times New Roman" pitchFamily="18" charset="0"/>
              </a:rPr>
              <a:t>     - </a:t>
            </a:r>
            <a:r>
              <a:rPr lang="cs-CZ" altLang="cs-CZ" sz="3600" b="1" dirty="0">
                <a:solidFill>
                  <a:srgbClr val="333399"/>
                </a:solidFill>
                <a:cs typeface="Times New Roman" pitchFamily="18" charset="0"/>
              </a:rPr>
              <a:t>prostřední</a:t>
            </a:r>
            <a:r>
              <a:rPr lang="cs-CZ" altLang="cs-CZ" sz="3600" dirty="0">
                <a:cs typeface="Times New Roman" pitchFamily="18" charset="0"/>
              </a:rPr>
              <a:t> hodnota odpovídající prostřední jednotce v souboru jednotek uspořádaných podle ordinálního znaku </a:t>
            </a:r>
            <a:r>
              <a:rPr lang="cs-CZ" altLang="cs-CZ" sz="3600" i="1" dirty="0">
                <a:cs typeface="Times New Roman" pitchFamily="18" charset="0"/>
              </a:rPr>
              <a:t>x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702149"/>
              </p:ext>
            </p:extLst>
          </p:nvPr>
        </p:nvGraphicFramePr>
        <p:xfrm>
          <a:off x="2899847" y="1707759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Rovnice" r:id="rId4" imgW="85841" imgH="142795" progId="Equation.3">
                  <p:embed/>
                </p:oleObj>
              </mc:Choice>
              <mc:Fallback>
                <p:oleObj name="Rovnice" r:id="rId4" imgW="85841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9847" y="1707759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8725"/>
              </p:ext>
            </p:extLst>
          </p:nvPr>
        </p:nvGraphicFramePr>
        <p:xfrm>
          <a:off x="2401083" y="2717162"/>
          <a:ext cx="4619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Rovnice" r:id="rId6" imgW="85841" imgH="142795" progId="Equation.3">
                  <p:embed/>
                </p:oleObj>
              </mc:Choice>
              <mc:Fallback>
                <p:oleObj name="Rovnice" r:id="rId6" imgW="85841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083" y="2717162"/>
                        <a:ext cx="4619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583206"/>
              </p:ext>
            </p:extLst>
          </p:nvPr>
        </p:nvGraphicFramePr>
        <p:xfrm>
          <a:off x="3168589" y="3748933"/>
          <a:ext cx="5635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Rovnice" r:id="rId8" imgW="104737" imgH="142795" progId="Equation.3">
                  <p:embed/>
                </p:oleObj>
              </mc:Choice>
              <mc:Fallback>
                <p:oleObj name="Rovnice" r:id="rId8" imgW="104737" imgH="1427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589" y="3748933"/>
                        <a:ext cx="56356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868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Určete medián kvality stravy.</a:t>
            </a:r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2" y="1662544"/>
            <a:ext cx="9167751" cy="43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02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4187"/>
            <a:ext cx="7848600" cy="641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161660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202094" y="703189"/>
            <a:ext cx="0" cy="431800"/>
          </a:xfrm>
          <a:prstGeom prst="line">
            <a:avLst/>
          </a:prstGeom>
          <a:noFill/>
          <a:ln w="57150">
            <a:solidFill>
              <a:srgbClr val="333399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08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Histogram četnosti – kvantitativní znak (věk)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1773237"/>
            <a:ext cx="6234546" cy="277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60" y="1630733"/>
            <a:ext cx="5434940" cy="454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487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Jak určit počet tříd v histogramu?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latin typeface="Arial" charset="0"/>
              </a:rPr>
              <a:t>U kvalitativních znaků: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  třída = kategorie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latin typeface="Arial" charset="0"/>
              </a:rPr>
              <a:t>U kvantitativních znaků: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      </a:t>
            </a:r>
            <a:r>
              <a:rPr lang="cs-CZ" altLang="cs-CZ" b="1" dirty="0" err="1">
                <a:solidFill>
                  <a:srgbClr val="333399"/>
                </a:solidFill>
                <a:latin typeface="Arial" charset="0"/>
              </a:rPr>
              <a:t>Sturgersovo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 pravidlo</a:t>
            </a:r>
            <a:r>
              <a:rPr lang="cs-CZ" altLang="cs-CZ" dirty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i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/>
              <a:t>	N</a:t>
            </a:r>
            <a:r>
              <a:rPr lang="cs-CZ" altLang="cs-CZ" dirty="0"/>
              <a:t> = ZAOKROUHLIT(3,3</a:t>
            </a:r>
            <a:r>
              <a:rPr lang="cs-CZ" altLang="cs-CZ" i="1" dirty="0"/>
              <a:t>log</a:t>
            </a:r>
            <a:r>
              <a:rPr lang="cs-CZ" altLang="cs-CZ" baseline="-25000" dirty="0"/>
              <a:t>10</a:t>
            </a:r>
            <a:r>
              <a:rPr lang="cs-CZ" altLang="cs-CZ" i="1" dirty="0"/>
              <a:t>n</a:t>
            </a:r>
            <a:r>
              <a:rPr lang="cs-CZ" altLang="cs-CZ" dirty="0"/>
              <a:t>) + 1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i="1" dirty="0"/>
              <a:t>	N</a:t>
            </a:r>
            <a:r>
              <a:rPr lang="cs-CZ" altLang="cs-CZ" dirty="0"/>
              <a:t> – počet tříd, </a:t>
            </a:r>
            <a:r>
              <a:rPr lang="cs-CZ" altLang="cs-CZ" i="1" dirty="0"/>
              <a:t>n</a:t>
            </a:r>
            <a:r>
              <a:rPr lang="cs-CZ" altLang="cs-CZ" dirty="0"/>
              <a:t> – počet dat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dirty="0"/>
              <a:t>	</a:t>
            </a:r>
            <a:r>
              <a:rPr lang="cs-CZ" altLang="cs-CZ" b="1" dirty="0">
                <a:solidFill>
                  <a:srgbClr val="333399"/>
                </a:solidFill>
                <a:latin typeface="Arial" charset="0"/>
              </a:rPr>
              <a:t>Šířka třídy</a:t>
            </a:r>
            <a:r>
              <a:rPr lang="cs-CZ" altLang="cs-CZ" dirty="0"/>
              <a:t>   (MAX – MIN)/</a:t>
            </a:r>
            <a:r>
              <a:rPr lang="cs-CZ" altLang="cs-CZ" i="1" dirty="0"/>
              <a:t>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833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Příklad – určete počet tříd statistického znaku MZDA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Počet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= 200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N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ZAOKROUHLIT(3,3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*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2,301) + 1 = 9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	Šířka tříd: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kern="0" dirty="0" err="1">
                <a:solidFill>
                  <a:srgbClr val="000000"/>
                </a:solidFill>
                <a:latin typeface="Times New Roman"/>
              </a:rPr>
              <a:t>max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657 000,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</a:rPr>
              <a:t>min</a:t>
            </a: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= 71 000  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</a:pPr>
            <a:r>
              <a:rPr lang="cs-CZ" altLang="cs-CZ" sz="3600" i="1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d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= </a:t>
            </a:r>
            <a:r>
              <a:rPr lang="en-US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(657000-71000)/9 = </a:t>
            </a:r>
            <a:r>
              <a:rPr lang="cs-CZ" altLang="cs-CZ" sz="36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65 111  </a:t>
            </a:r>
            <a:r>
              <a:rPr lang="cs-CZ" altLang="cs-CZ" sz="3600" kern="0" dirty="0">
                <a:solidFill>
                  <a:srgbClr val="CC3300"/>
                </a:solidFill>
                <a:latin typeface="Times New Roman"/>
                <a:sym typeface="Symbol" pitchFamily="18" charset="2"/>
              </a:rPr>
              <a:t>70 000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9821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285</Words>
  <Application>Microsoft Office PowerPoint</Application>
  <PresentationFormat>Širokoúhlá obrazovka</PresentationFormat>
  <Paragraphs>54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Prezentace aplikace PowerPoint</vt:lpstr>
      <vt:lpstr>Zkouška</vt:lpstr>
      <vt:lpstr>Bodové hodnocení předmětu</vt:lpstr>
      <vt:lpstr>Charakteristiky polohy kvalitativních znaků</vt:lpstr>
      <vt:lpstr>Určete medián kvality stravy.</vt:lpstr>
      <vt:lpstr>Prezentace aplikace PowerPoint</vt:lpstr>
      <vt:lpstr>Histogram četnosti – kvantitativní znak (věk)</vt:lpstr>
      <vt:lpstr>Jak určit počet tříd v histogramu?</vt:lpstr>
      <vt:lpstr>Příklad – určete počet tříd statistického znaku MZDA</vt:lpstr>
      <vt:lpstr>Histogram četnosti - roční mzda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95</cp:revision>
  <dcterms:created xsi:type="dcterms:W3CDTF">2016-11-25T20:36:16Z</dcterms:created>
  <dcterms:modified xsi:type="dcterms:W3CDTF">2023-01-30T08:01:37Z</dcterms:modified>
</cp:coreProperties>
</file>